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1.xml" ContentType="application/vnd.openxmlformats-officedocument.presentationml.tags+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tags/tag44.xml" ContentType="application/vnd.openxmlformats-officedocument.presentationml.tags+xml"/>
  <Override PartName="/ppt/notesSlides/notesSlide30.xml" ContentType="application/vnd.openxmlformats-officedocument.presentationml.notesSlide+xml"/>
  <Override PartName="/ppt/tags/tag4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7"/>
  </p:notesMasterIdLst>
  <p:sldIdLst>
    <p:sldId id="334" r:id="rId2"/>
    <p:sldId id="436" r:id="rId3"/>
    <p:sldId id="1129" r:id="rId4"/>
    <p:sldId id="1130" r:id="rId5"/>
    <p:sldId id="1131" r:id="rId6"/>
    <p:sldId id="1132" r:id="rId7"/>
    <p:sldId id="1133" r:id="rId8"/>
    <p:sldId id="1122" r:id="rId9"/>
    <p:sldId id="437" r:id="rId10"/>
    <p:sldId id="439" r:id="rId11"/>
    <p:sldId id="460" r:id="rId12"/>
    <p:sldId id="1126" r:id="rId13"/>
    <p:sldId id="467" r:id="rId14"/>
    <p:sldId id="468" r:id="rId15"/>
    <p:sldId id="469" r:id="rId16"/>
    <p:sldId id="476" r:id="rId17"/>
    <p:sldId id="470" r:id="rId18"/>
    <p:sldId id="471" r:id="rId19"/>
    <p:sldId id="472" r:id="rId20"/>
    <p:sldId id="473" r:id="rId21"/>
    <p:sldId id="474" r:id="rId22"/>
    <p:sldId id="475" r:id="rId23"/>
    <p:sldId id="1127" r:id="rId24"/>
    <p:sldId id="441" r:id="rId25"/>
    <p:sldId id="446" r:id="rId26"/>
    <p:sldId id="444" r:id="rId27"/>
    <p:sldId id="447" r:id="rId28"/>
    <p:sldId id="445" r:id="rId29"/>
    <p:sldId id="448" r:id="rId30"/>
    <p:sldId id="1128" r:id="rId31"/>
    <p:sldId id="1134" r:id="rId32"/>
    <p:sldId id="465" r:id="rId33"/>
    <p:sldId id="466" r:id="rId34"/>
    <p:sldId id="443" r:id="rId35"/>
    <p:sldId id="449" r:id="rId36"/>
    <p:sldId id="455" r:id="rId37"/>
    <p:sldId id="456" r:id="rId38"/>
    <p:sldId id="453" r:id="rId39"/>
    <p:sldId id="454" r:id="rId40"/>
    <p:sldId id="450" r:id="rId41"/>
    <p:sldId id="451" r:id="rId42"/>
    <p:sldId id="452" r:id="rId43"/>
    <p:sldId id="1121" r:id="rId44"/>
    <p:sldId id="464" r:id="rId45"/>
    <p:sldId id="430"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华文中宋" panose="02010600040101010101" pitchFamily="2" charset="-122"/>
      <p:regular r:id="rId52"/>
    </p:embeddedFont>
    <p:embeddedFont>
      <p:font typeface="微软雅黑" panose="020B0503020204020204" pitchFamily="34" charset="-122"/>
      <p:regular r:id="rId53"/>
      <p:bold r:id="rId54"/>
    </p:embeddedFont>
  </p:embeddedFontLst>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0241" userDrawn="1">
          <p15:clr>
            <a:srgbClr val="A4A3A4"/>
          </p15:clr>
        </p15:guide>
        <p15:guide id="3" orient="horz" pos="2387"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7AB"/>
    <a:srgbClr val="4578AB"/>
    <a:srgbClr val="178AA1"/>
    <a:srgbClr val="CBCBE1"/>
    <a:srgbClr val="FFFFFF"/>
    <a:srgbClr val="F7F7F7"/>
    <a:srgbClr val="F2F2F2"/>
    <a:srgbClr val="F3F3F3"/>
    <a:srgbClr val="96A4CB"/>
    <a:srgbClr val="4779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067" autoAdjust="0"/>
    <p:restoredTop sz="96357" autoAdjust="0"/>
  </p:normalViewPr>
  <p:slideViewPr>
    <p:cSldViewPr showGuides="1">
      <p:cViewPr>
        <p:scale>
          <a:sx n="75" d="100"/>
          <a:sy n="75" d="100"/>
        </p:scale>
        <p:origin x="540" y="620"/>
      </p:cViewPr>
      <p:guideLst>
        <p:guide pos="10241"/>
        <p:guide orient="horz" pos="2387"/>
        <p:guide pos="384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29579;&#23637;\Desktop\&#35770;&#25991;&#26469;&#28304;&#32479;&#3574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29579;&#23637;\Desktop\&#35770;&#25991;&#26469;&#28304;&#32479;&#3574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29579;&#23637;\Desktop\&#35770;&#25991;&#26469;&#28304;&#32479;&#35745;.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1.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DaiQing\Desktop\&#26032;&#24314;%20Microsoft%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29818638037507"/>
          <c:y val="5.8801352944115197E-2"/>
          <c:w val="0.87349023001275705"/>
          <c:h val="0.64012486877093"/>
        </c:manualLayout>
      </c:layout>
      <c:barChart>
        <c:barDir val="col"/>
        <c:grouping val="clustered"/>
        <c:varyColors val="0"/>
        <c:ser>
          <c:idx val="0"/>
          <c:order val="0"/>
          <c:tx>
            <c:strRef>
              <c:f>Sheet1!$B$1</c:f>
              <c:strCache>
                <c:ptCount val="1"/>
                <c:pt idx="0">
                  <c:v>微服务</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2014</c:v>
                </c:pt>
                <c:pt idx="1">
                  <c:v>2015</c:v>
                </c:pt>
                <c:pt idx="2">
                  <c:v>2016</c:v>
                </c:pt>
                <c:pt idx="3">
                  <c:v>2017</c:v>
                </c:pt>
                <c:pt idx="4">
                  <c:v>2018</c:v>
                </c:pt>
                <c:pt idx="5">
                  <c:v>2019</c:v>
                </c:pt>
              </c:numCache>
            </c:numRef>
          </c:cat>
          <c:val>
            <c:numRef>
              <c:f>Sheet1!$B$2:$B$7</c:f>
              <c:numCache>
                <c:formatCode>General</c:formatCode>
                <c:ptCount val="6"/>
                <c:pt idx="0">
                  <c:v>3</c:v>
                </c:pt>
                <c:pt idx="1">
                  <c:v>49</c:v>
                </c:pt>
                <c:pt idx="2">
                  <c:v>155</c:v>
                </c:pt>
                <c:pt idx="3">
                  <c:v>290</c:v>
                </c:pt>
                <c:pt idx="4">
                  <c:v>529</c:v>
                </c:pt>
                <c:pt idx="5">
                  <c:v>623</c:v>
                </c:pt>
              </c:numCache>
            </c:numRef>
          </c:val>
          <c:extLst>
            <c:ext xmlns:c16="http://schemas.microsoft.com/office/drawing/2014/chart" uri="{C3380CC4-5D6E-409C-BE32-E72D297353CC}">
              <c16:uniqueId val="{00000000-503D-4E5F-9302-0EF93F6182D2}"/>
            </c:ext>
          </c:extLst>
        </c:ser>
        <c:dLbls>
          <c:showLegendKey val="0"/>
          <c:showVal val="1"/>
          <c:showCatName val="0"/>
          <c:showSerName val="0"/>
          <c:showPercent val="0"/>
          <c:showBubbleSize val="0"/>
        </c:dLbls>
        <c:gapWidth val="100"/>
        <c:overlap val="-24"/>
        <c:axId val="740565848"/>
        <c:axId val="740570440"/>
      </c:barChart>
      <c:catAx>
        <c:axId val="7405658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740570440"/>
        <c:crosses val="autoZero"/>
        <c:auto val="1"/>
        <c:lblAlgn val="ctr"/>
        <c:lblOffset val="100"/>
        <c:noMultiLvlLbl val="0"/>
      </c:catAx>
      <c:valAx>
        <c:axId val="740570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74056584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7025124625612E-2"/>
          <c:y val="3.5312180143295797E-2"/>
          <c:w val="0.89038726657475897"/>
          <c:h val="0.82810218978102201"/>
        </c:manualLayout>
      </c:layout>
      <c:barChart>
        <c:barDir val="col"/>
        <c:grouping val="clustered"/>
        <c:varyColors val="0"/>
        <c:ser>
          <c:idx val="0"/>
          <c:order val="0"/>
          <c:tx>
            <c:strRef>
              <c:f>[论文来源统计.xlsx]Sheet1!$E$34</c:f>
              <c:strCache>
                <c:ptCount val="1"/>
                <c:pt idx="0">
                  <c:v>Springer Link</c:v>
                </c:pt>
              </c:strCache>
            </c:strRef>
          </c:tx>
          <c:spPr>
            <a:solidFill>
              <a:schemeClr val="accent5">
                <a:lumMod val="50000"/>
              </a:schemeClr>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[论文来源统计.xlsx]Sheet1!$F$34:$K$34</c:f>
              <c:numCache>
                <c:formatCode>General</c:formatCode>
                <c:ptCount val="6"/>
                <c:pt idx="0">
                  <c:v>2</c:v>
                </c:pt>
                <c:pt idx="1">
                  <c:v>1</c:v>
                </c:pt>
                <c:pt idx="2">
                  <c:v>8</c:v>
                </c:pt>
                <c:pt idx="3">
                  <c:v>2</c:v>
                </c:pt>
                <c:pt idx="4">
                  <c:v>3</c:v>
                </c:pt>
                <c:pt idx="5">
                  <c:v>5</c:v>
                </c:pt>
              </c:numCache>
            </c:numRef>
          </c:val>
          <c:extLst>
            <c:ext xmlns:c16="http://schemas.microsoft.com/office/drawing/2014/chart" uri="{C3380CC4-5D6E-409C-BE32-E72D297353CC}">
              <c16:uniqueId val="{00000000-2FBF-4326-8697-D1224AFFC05E}"/>
            </c:ext>
          </c:extLst>
        </c:ser>
        <c:ser>
          <c:idx val="1"/>
          <c:order val="1"/>
          <c:tx>
            <c:strRef>
              <c:f>[论文来源统计.xlsx]Sheet1!$E$35</c:f>
              <c:strCache>
                <c:ptCount val="1"/>
                <c:pt idx="0">
                  <c:v>IEEE Xplore</c:v>
                </c:pt>
              </c:strCache>
            </c:strRef>
          </c:tx>
          <c:spPr>
            <a:solidFill>
              <a:schemeClr val="accent6">
                <a:lumMod val="60000"/>
                <a:lumOff val="40000"/>
              </a:schemeClr>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[论文来源统计.xlsx]Sheet1!$F$35:$K$35</c:f>
              <c:numCache>
                <c:formatCode>General</c:formatCode>
                <c:ptCount val="6"/>
                <c:pt idx="0">
                  <c:v>3</c:v>
                </c:pt>
                <c:pt idx="1">
                  <c:v>6</c:v>
                </c:pt>
                <c:pt idx="2">
                  <c:v>7</c:v>
                </c:pt>
                <c:pt idx="3">
                  <c:v>12</c:v>
                </c:pt>
                <c:pt idx="4">
                  <c:v>9</c:v>
                </c:pt>
                <c:pt idx="5">
                  <c:v>6</c:v>
                </c:pt>
              </c:numCache>
            </c:numRef>
          </c:val>
          <c:extLst>
            <c:ext xmlns:c16="http://schemas.microsoft.com/office/drawing/2014/chart" uri="{C3380CC4-5D6E-409C-BE32-E72D297353CC}">
              <c16:uniqueId val="{00000001-2FBF-4326-8697-D1224AFFC05E}"/>
            </c:ext>
          </c:extLst>
        </c:ser>
        <c:ser>
          <c:idx val="2"/>
          <c:order val="2"/>
          <c:tx>
            <c:strRef>
              <c:f>[论文来源统计.xlsx]Sheet1!$E$36</c:f>
              <c:strCache>
                <c:ptCount val="1"/>
                <c:pt idx="0">
                  <c:v>ElSEVIER</c:v>
                </c:pt>
              </c:strCache>
            </c:strRef>
          </c:tx>
          <c:spPr>
            <a:solidFill>
              <a:schemeClr val="bg2">
                <a:lumMod val="50000"/>
              </a:schemeClr>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[论文来源统计.xlsx]Sheet1!$F$36:$K$36</c:f>
              <c:numCache>
                <c:formatCode>General</c:formatCode>
                <c:ptCount val="6"/>
                <c:pt idx="0">
                  <c:v>0</c:v>
                </c:pt>
                <c:pt idx="1">
                  <c:v>0</c:v>
                </c:pt>
                <c:pt idx="2">
                  <c:v>1</c:v>
                </c:pt>
                <c:pt idx="3">
                  <c:v>0</c:v>
                </c:pt>
                <c:pt idx="4">
                  <c:v>2</c:v>
                </c:pt>
                <c:pt idx="5">
                  <c:v>13</c:v>
                </c:pt>
              </c:numCache>
            </c:numRef>
          </c:val>
          <c:extLst>
            <c:ext xmlns:c16="http://schemas.microsoft.com/office/drawing/2014/chart" uri="{C3380CC4-5D6E-409C-BE32-E72D297353CC}">
              <c16:uniqueId val="{00000002-2FBF-4326-8697-D1224AFFC05E}"/>
            </c:ext>
          </c:extLst>
        </c:ser>
        <c:ser>
          <c:idx val="3"/>
          <c:order val="3"/>
          <c:tx>
            <c:strRef>
              <c:f>[论文来源统计.xlsx]Sheet1!$E$37</c:f>
              <c:strCache>
                <c:ptCount val="1"/>
                <c:pt idx="0">
                  <c:v>ACM</c:v>
                </c:pt>
              </c:strCache>
            </c:strRef>
          </c:tx>
          <c:spPr>
            <a:solidFill>
              <a:schemeClr val="accent4"/>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[论文来源统计.xlsx]Sheet1!$F$37:$K$37</c:f>
              <c:numCache>
                <c:formatCode>General</c:formatCode>
                <c:ptCount val="6"/>
                <c:pt idx="0">
                  <c:v>1</c:v>
                </c:pt>
                <c:pt idx="1">
                  <c:v>3</c:v>
                </c:pt>
                <c:pt idx="2">
                  <c:v>1</c:v>
                </c:pt>
                <c:pt idx="3">
                  <c:v>6</c:v>
                </c:pt>
                <c:pt idx="4">
                  <c:v>5</c:v>
                </c:pt>
                <c:pt idx="5">
                  <c:v>3</c:v>
                </c:pt>
              </c:numCache>
            </c:numRef>
          </c:val>
          <c:extLst>
            <c:ext xmlns:c16="http://schemas.microsoft.com/office/drawing/2014/chart" uri="{C3380CC4-5D6E-409C-BE32-E72D297353CC}">
              <c16:uniqueId val="{00000003-2FBF-4326-8697-D1224AFFC05E}"/>
            </c:ext>
          </c:extLst>
        </c:ser>
        <c:ser>
          <c:idx val="4"/>
          <c:order val="4"/>
          <c:tx>
            <c:strRef>
              <c:f>[论文来源统计.xlsx]Sheet1!$E$38</c:f>
              <c:strCache>
                <c:ptCount val="1"/>
                <c:pt idx="0">
                  <c:v>Others</c:v>
                </c:pt>
              </c:strCache>
            </c:strRef>
          </c:tx>
          <c:spPr>
            <a:solidFill>
              <a:schemeClr val="accent5">
                <a:lumMod val="60000"/>
                <a:lumOff val="40000"/>
              </a:schemeClr>
            </a:solidFill>
            <a:ln>
              <a:noFill/>
            </a:ln>
            <a:effectLst/>
          </c:spPr>
          <c:invertIfNegative val="0"/>
          <c:cat>
            <c:numRef>
              <c:f>[论文来源统计.xlsx]Sheet1!$F$33:$K$33</c:f>
              <c:numCache>
                <c:formatCode>General</c:formatCode>
                <c:ptCount val="6"/>
                <c:pt idx="0">
                  <c:v>2015</c:v>
                </c:pt>
                <c:pt idx="1">
                  <c:v>2016</c:v>
                </c:pt>
                <c:pt idx="2">
                  <c:v>2017</c:v>
                </c:pt>
                <c:pt idx="3">
                  <c:v>2018</c:v>
                </c:pt>
                <c:pt idx="4">
                  <c:v>2019</c:v>
                </c:pt>
                <c:pt idx="5">
                  <c:v>2020</c:v>
                </c:pt>
              </c:numCache>
            </c:numRef>
          </c:cat>
          <c:val>
            <c:numRef>
              <c:f>[论文来源统计.xlsx]Sheet1!$F$38:$K$38</c:f>
              <c:numCache>
                <c:formatCode>General</c:formatCode>
                <c:ptCount val="6"/>
                <c:pt idx="0">
                  <c:v>1</c:v>
                </c:pt>
                <c:pt idx="1">
                  <c:v>2</c:v>
                </c:pt>
                <c:pt idx="2">
                  <c:v>2</c:v>
                </c:pt>
                <c:pt idx="3">
                  <c:v>7</c:v>
                </c:pt>
                <c:pt idx="4">
                  <c:v>3</c:v>
                </c:pt>
                <c:pt idx="5">
                  <c:v>5</c:v>
                </c:pt>
              </c:numCache>
            </c:numRef>
          </c:val>
          <c:extLst>
            <c:ext xmlns:c16="http://schemas.microsoft.com/office/drawing/2014/chart" uri="{C3380CC4-5D6E-409C-BE32-E72D297353CC}">
              <c16:uniqueId val="{00000004-2FBF-4326-8697-D1224AFFC05E}"/>
            </c:ext>
          </c:extLst>
        </c:ser>
        <c:dLbls>
          <c:showLegendKey val="0"/>
          <c:showVal val="0"/>
          <c:showCatName val="0"/>
          <c:showSerName val="0"/>
          <c:showPercent val="0"/>
          <c:showBubbleSize val="0"/>
        </c:dLbls>
        <c:gapWidth val="333"/>
        <c:overlap val="-9"/>
        <c:axId val="267668608"/>
        <c:axId val="267669168"/>
      </c:barChart>
      <c:catAx>
        <c:axId val="267668608"/>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en-US" altLang="zh-CN" b="1">
                    <a:solidFill>
                      <a:sysClr val="windowText" lastClr="000000"/>
                    </a:solidFill>
                    <a:uFillTx/>
                    <a:latin typeface="Times New Roman" panose="02020603050405020304" charset="0"/>
                    <a:cs typeface="Times New Roman" panose="02020603050405020304" charset="0"/>
                  </a:rPr>
                  <a:t>Years</a:t>
                </a:r>
              </a:p>
            </c:rich>
          </c:tx>
          <c:layout>
            <c:manualLayout>
              <c:xMode val="edge"/>
              <c:yMode val="edge"/>
              <c:x val="0.45758051048235598"/>
              <c:y val="0.925638686131387"/>
            </c:manualLayout>
          </c:layout>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tx1"/>
            </a:solidFill>
            <a:round/>
          </a:ln>
          <a:effectLst/>
        </c:spPr>
        <c:txPr>
          <a:bodyPr rot="-6000000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crossAx val="267669168"/>
        <c:crosses val="autoZero"/>
        <c:auto val="1"/>
        <c:lblAlgn val="ctr"/>
        <c:lblOffset val="100"/>
        <c:noMultiLvlLbl val="0"/>
      </c:catAx>
      <c:valAx>
        <c:axId val="267669168"/>
        <c:scaling>
          <c:orientation val="minMax"/>
        </c:scaling>
        <c:delete val="0"/>
        <c:axPos val="l"/>
        <c:title>
          <c:tx>
            <c:rich>
              <a:bodyPr rot="-5400000" spcFirstLastPara="0" vertOverflow="ellipsis" vert="horz" wrap="square" anchor="ctr" anchorCtr="1"/>
              <a:lstStyle/>
              <a:p>
                <a:pPr defTabSz="914400">
                  <a:defRPr lang="zh-CN" sz="1000" b="1" i="0" u="none" strike="noStrike" kern="1200" cap="none" spc="0" normalizeH="0" baseline="0">
                    <a:solidFill>
                      <a:schemeClr val="tx1"/>
                    </a:solidFill>
                    <a:uFill>
                      <a:solidFill>
                        <a:schemeClr val="tx1">
                          <a:lumMod val="65000"/>
                          <a:lumOff val="35000"/>
                        </a:schemeClr>
                      </a:solidFill>
                    </a:uFill>
                    <a:latin typeface="+mn-lt"/>
                    <a:ea typeface="+mn-ea"/>
                    <a:cs typeface="+mn-cs"/>
                  </a:defRPr>
                </a:pPr>
                <a:r>
                  <a:rPr lang="en-US" altLang="zh-CN" b="1" u="none" strike="noStrike" cap="none" normalizeH="0">
                    <a:solidFill>
                      <a:schemeClr val="tx1"/>
                    </a:solidFill>
                    <a:uFill>
                      <a:solidFill>
                        <a:schemeClr val="tx1">
                          <a:lumMod val="65000"/>
                          <a:lumOff val="35000"/>
                        </a:schemeClr>
                      </a:solidFill>
                    </a:uFill>
                    <a:latin typeface="Times New Roman" panose="02020603050405020304" charset="0"/>
                    <a:cs typeface="Times New Roman" panose="02020603050405020304" charset="0"/>
                  </a:rPr>
                  <a:t>Publication Count</a:t>
                </a:r>
              </a:p>
            </c:rich>
          </c:tx>
          <c:layout>
            <c:manualLayout>
              <c:xMode val="edge"/>
              <c:yMode val="edge"/>
              <c:x val="3.5663338088445101E-3"/>
              <c:y val="0.21905070967785401"/>
            </c:manualLayout>
          </c:layout>
          <c:overlay val="0"/>
          <c:spPr>
            <a:noFill/>
            <a:ln>
              <a:noFill/>
            </a:ln>
            <a:effectLst/>
          </c:spPr>
          <c:txPr>
            <a:bodyPr rot="-5400000" spcFirstLastPara="0" vertOverflow="ellipsis" vert="horz" wrap="square" anchor="ctr" anchorCtr="1"/>
            <a:lstStyle/>
            <a:p>
              <a:pPr defTabSz="914400">
                <a:defRPr lang="zh-CN" sz="1000" b="1" i="0" u="none" strike="noStrike" kern="1200" cap="none" spc="0" normalizeH="0" baseline="0">
                  <a:solidFill>
                    <a:schemeClr val="tx1"/>
                  </a:solidFill>
                  <a:uFill>
                    <a:solidFill>
                      <a:schemeClr val="tx1">
                        <a:lumMod val="65000"/>
                        <a:lumOff val="35000"/>
                      </a:schemeClr>
                    </a:solidFill>
                  </a:uFill>
                  <a:latin typeface="+mn-lt"/>
                  <a:ea typeface="+mn-ea"/>
                  <a:cs typeface="+mn-cs"/>
                </a:defRPr>
              </a:pPr>
              <a:endParaRPr lang="zh-CN"/>
            </a:p>
          </c:txPr>
        </c:title>
        <c:numFmt formatCode="#,##0_);[Red]\(#,##0\)" sourceLinked="0"/>
        <c:majorTickMark val="in"/>
        <c:minorTickMark val="none"/>
        <c:tickLblPos val="nextTo"/>
        <c:spPr>
          <a:noFill/>
          <a:ln>
            <a:solidFill>
              <a:schemeClr val="tx1"/>
            </a:solidFill>
            <a:miter lim="800000"/>
          </a:ln>
          <a:effectLst/>
        </c:spPr>
        <c:txPr>
          <a:bodyPr rot="-60000000" spcFirstLastPara="0"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mn-cs"/>
              </a:defRPr>
            </a:pPr>
            <a:endParaRPr lang="zh-CN"/>
          </a:p>
        </c:txPr>
        <c:crossAx val="267668608"/>
        <c:crosses val="autoZero"/>
        <c:crossBetween val="between"/>
      </c:valAx>
      <c:spPr>
        <a:noFill/>
        <a:ln w="9525" cmpd="sng">
          <a:solidFill>
            <a:schemeClr val="tx1"/>
          </a:solidFill>
          <a:prstDash val="solid"/>
        </a:ln>
        <a:effectLst/>
      </c:spPr>
    </c:plotArea>
    <c:legend>
      <c:legendPos val="b"/>
      <c:legendEntry>
        <c:idx val="0"/>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egendEntry>
        <c:idx val="1"/>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egendEntry>
        <c:idx val="2"/>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egendEntry>
        <c:idx val="3"/>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egendEntry>
        <c:idx val="4"/>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Entry>
      <c:layout>
        <c:manualLayout>
          <c:xMode val="edge"/>
          <c:yMode val="edge"/>
          <c:x val="9.7132523895634204E-2"/>
          <c:y val="5.0409416581371498E-2"/>
          <c:w val="0.17036941358822"/>
          <c:h val="0.29810644831115701"/>
        </c:manualLayout>
      </c:layout>
      <c:overlay val="0"/>
      <c:spPr>
        <a:noFill/>
        <a:ln>
          <a:noFill/>
        </a:ln>
        <a:effectLst/>
      </c:spPr>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893465110494"/>
          <c:y val="5.4523903595416798E-2"/>
          <c:w val="0.846000617569863"/>
          <c:h val="0.69015134073153095"/>
        </c:manualLayout>
      </c:layout>
      <c:barChart>
        <c:barDir val="col"/>
        <c:grouping val="clustered"/>
        <c:varyColors val="0"/>
        <c:ser>
          <c:idx val="0"/>
          <c:order val="0"/>
          <c:spPr>
            <a:solidFill>
              <a:schemeClr val="accent1">
                <a:lumMod val="50000"/>
              </a:schemeClr>
            </a:solidFill>
            <a:ln>
              <a:noFill/>
            </a:ln>
            <a:effectLst/>
          </c:spPr>
          <c:invertIfNegative val="0"/>
          <c:cat>
            <c:strRef>
              <c:f>[论文来源统计.xlsx]Sheet1!$Q$16:$Q$22</c:f>
              <c:strCache>
                <c:ptCount val="7"/>
                <c:pt idx="0">
                  <c:v>期刊研究</c:v>
                </c:pt>
                <c:pt idx="1">
                  <c:v>期刊综述</c:v>
                </c:pt>
                <c:pt idx="2">
                  <c:v>会议常规</c:v>
                </c:pt>
                <c:pt idx="3">
                  <c:v>会议综述</c:v>
                </c:pt>
                <c:pt idx="4">
                  <c:v>会议相关技术</c:v>
                </c:pt>
                <c:pt idx="5">
                  <c:v>工具</c:v>
                </c:pt>
                <c:pt idx="6">
                  <c:v>其他</c:v>
                </c:pt>
              </c:strCache>
            </c:strRef>
          </c:cat>
          <c:val>
            <c:numRef>
              <c:f>[论文来源统计.xlsx]Sheet1!$R$16:$R$22</c:f>
              <c:numCache>
                <c:formatCode>General</c:formatCode>
                <c:ptCount val="7"/>
                <c:pt idx="0">
                  <c:v>33</c:v>
                </c:pt>
                <c:pt idx="1">
                  <c:v>12</c:v>
                </c:pt>
                <c:pt idx="2">
                  <c:v>63</c:v>
                </c:pt>
                <c:pt idx="3">
                  <c:v>4</c:v>
                </c:pt>
                <c:pt idx="4">
                  <c:v>10</c:v>
                </c:pt>
                <c:pt idx="5">
                  <c:v>8</c:v>
                </c:pt>
                <c:pt idx="6">
                  <c:v>5</c:v>
                </c:pt>
              </c:numCache>
            </c:numRef>
          </c:val>
          <c:extLst>
            <c:ext xmlns:c16="http://schemas.microsoft.com/office/drawing/2014/chart" uri="{C3380CC4-5D6E-409C-BE32-E72D297353CC}">
              <c16:uniqueId val="{00000000-A0D4-4AB1-8BFC-AEED597687D9}"/>
            </c:ext>
          </c:extLst>
        </c:ser>
        <c:dLbls>
          <c:showLegendKey val="0"/>
          <c:showVal val="0"/>
          <c:showCatName val="0"/>
          <c:showSerName val="0"/>
          <c:showPercent val="0"/>
          <c:showBubbleSize val="0"/>
        </c:dLbls>
        <c:gapWidth val="40"/>
        <c:overlap val="-68"/>
        <c:axId val="267671408"/>
        <c:axId val="267671968"/>
      </c:barChart>
      <c:catAx>
        <c:axId val="267671408"/>
        <c:scaling>
          <c:orientation val="minMax"/>
        </c:scaling>
        <c:delete val="0"/>
        <c:axPos val="b"/>
        <c:numFmt formatCode="General" sourceLinked="0"/>
        <c:majorTickMark val="none"/>
        <c:minorTickMark val="none"/>
        <c:tickLblPos val="nextTo"/>
        <c:spPr>
          <a:noFill/>
          <a:ln w="9525" cap="flat" cmpd="sng" algn="ctr">
            <a:solidFill>
              <a:schemeClr val="tx1"/>
            </a:solidFill>
            <a:round/>
          </a:ln>
          <a:effectLst/>
        </c:spPr>
        <c:txPr>
          <a:bodyPr rot="-60000000" spcFirstLastPara="0" vertOverflow="ellipsis" vert="horz" wrap="square" anchor="ctr" anchorCtr="0"/>
          <a:lstStyle/>
          <a:p>
            <a:pPr>
              <a:defRPr lang="zh-CN" sz="1000" b="0" i="0" u="none" strike="noStrike" kern="1200" cap="none" spc="0" normalizeH="0" baseline="0">
                <a:solidFill>
                  <a:schemeClr val="tx1"/>
                </a:solidFill>
                <a:uFill>
                  <a:solidFill>
                    <a:schemeClr val="tx1">
                      <a:lumMod val="65000"/>
                      <a:lumOff val="35000"/>
                    </a:schemeClr>
                  </a:solidFill>
                </a:uFill>
                <a:latin typeface="+mn-lt"/>
                <a:ea typeface="仿宋" panose="02010609060101010101" charset="-122"/>
                <a:cs typeface="+mn-cs"/>
              </a:defRPr>
            </a:pPr>
            <a:endParaRPr lang="zh-CN"/>
          </a:p>
        </c:txPr>
        <c:crossAx val="267671968"/>
        <c:crosses val="autoZero"/>
        <c:auto val="1"/>
        <c:lblAlgn val="ctr"/>
        <c:lblOffset val="100"/>
        <c:noMultiLvlLbl val="0"/>
      </c:catAx>
      <c:valAx>
        <c:axId val="267671968"/>
        <c:scaling>
          <c:orientation val="minMax"/>
        </c:scaling>
        <c:delete val="0"/>
        <c:axPos val="l"/>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en-US" altLang="zh-CN">
                    <a:solidFill>
                      <a:schemeClr val="tx1"/>
                    </a:solidFill>
                    <a:latin typeface="Times New Roman" panose="02020603050405020304" charset="0"/>
                    <a:cs typeface="Times New Roman" panose="02020603050405020304" charset="0"/>
                  </a:rPr>
                  <a:t>Type Count</a:t>
                </a:r>
              </a:p>
            </c:rich>
          </c:tx>
          <c:layout>
            <c:manualLayout>
              <c:xMode val="edge"/>
              <c:yMode val="edge"/>
              <c:x val="7.1445582281495596E-3"/>
              <c:y val="0.28168983560657002"/>
            </c:manualLayout>
          </c:layout>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in"/>
        <c:minorTickMark val="none"/>
        <c:tickLblPos val="nextTo"/>
        <c:spPr>
          <a:noFill/>
          <a:ln>
            <a:solidFill>
              <a:schemeClr val="tx1"/>
            </a:solidFill>
          </a:ln>
          <a:effectLst/>
        </c:spPr>
        <c:txPr>
          <a:bodyPr rot="-6000000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Times New Roman" panose="02020603050405020304" charset="0"/>
                <a:ea typeface="+mn-ea"/>
                <a:cs typeface="+mn-cs"/>
              </a:defRPr>
            </a:pPr>
            <a:endParaRPr lang="zh-CN"/>
          </a:p>
        </c:txPr>
        <c:crossAx val="26767140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634195218840901E-2"/>
          <c:y val="0.112994477840808"/>
          <c:w val="0.77481068667092301"/>
          <c:h val="0.79739978739216699"/>
        </c:manualLayout>
      </c:layout>
      <c:pieChart>
        <c:varyColors val="1"/>
        <c:ser>
          <c:idx val="0"/>
          <c:order val="0"/>
          <c:explosion val="2"/>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4340-4622-94A2-CAB632B44F0A}"/>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4340-4622-94A2-CAB632B44F0A}"/>
              </c:ext>
            </c:extLst>
          </c:dPt>
          <c:dPt>
            <c:idx val="2"/>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5-4340-4622-94A2-CAB632B44F0A}"/>
              </c:ext>
            </c:extLst>
          </c:dPt>
          <c:dPt>
            <c:idx val="3"/>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7-4340-4622-94A2-CAB632B44F0A}"/>
              </c:ext>
            </c:extLst>
          </c:dPt>
          <c:dLbls>
            <c:spPr>
              <a:noFill/>
              <a:ln>
                <a:noFill/>
              </a:ln>
              <a:effectLst/>
            </c:spPr>
            <c:txPr>
              <a:bodyPr rot="0" spcFirstLastPara="0" vertOverflow="ellipsis" vert="horz" wrap="square" lIns="38100" tIns="19050" rIns="38100" bIns="19050" anchor="ctr" anchorCtr="1"/>
              <a:lstStyle/>
              <a:p>
                <a:pPr>
                  <a:defRPr lang="zh-CN" sz="900" b="0" i="0" u="none" strike="noStrike" kern="1200" cap="none" spc="0" normalizeH="0" baseline="0">
                    <a:solidFill>
                      <a:schemeClr val="tx1"/>
                    </a:solidFill>
                    <a:uFill>
                      <a:solidFill>
                        <a:schemeClr val="tx1">
                          <a:lumMod val="75000"/>
                          <a:lumOff val="25000"/>
                        </a:schemeClr>
                      </a:solidFill>
                    </a:uFill>
                    <a:latin typeface="Times New Roman" panose="02020603050405020304" charset="0"/>
                    <a:ea typeface="+mn-ea"/>
                    <a:cs typeface="+mn-cs"/>
                  </a:defRPr>
                </a:pPr>
                <a:endParaRPr lang="zh-CN"/>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[论文来源统计.xlsx]Sheet1!$X$2:$X$5</c:f>
              <c:strCache>
                <c:ptCount val="4"/>
                <c:pt idx="0">
                  <c:v>定量</c:v>
                </c:pt>
                <c:pt idx="1">
                  <c:v>定性</c:v>
                </c:pt>
                <c:pt idx="2">
                  <c:v>混合</c:v>
                </c:pt>
                <c:pt idx="3">
                  <c:v>综述分析</c:v>
                </c:pt>
              </c:strCache>
            </c:strRef>
          </c:cat>
          <c:val>
            <c:numRef>
              <c:f>[论文来源统计.xlsx]Sheet1!$Y$2:$Y$5</c:f>
              <c:numCache>
                <c:formatCode>General</c:formatCode>
                <c:ptCount val="4"/>
                <c:pt idx="0">
                  <c:v>55</c:v>
                </c:pt>
                <c:pt idx="1">
                  <c:v>39</c:v>
                </c:pt>
                <c:pt idx="2">
                  <c:v>22</c:v>
                </c:pt>
                <c:pt idx="3">
                  <c:v>6</c:v>
                </c:pt>
              </c:numCache>
            </c:numRef>
          </c:val>
          <c:extLst>
            <c:ext xmlns:c16="http://schemas.microsoft.com/office/drawing/2014/chart" uri="{C3380CC4-5D6E-409C-BE32-E72D297353CC}">
              <c16:uniqueId val="{00000008-4340-4622-94A2-CAB632B44F0A}"/>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仿宋" panose="02010609060101010101" charset="-122"/>
                <a:ea typeface="+mn-ea"/>
                <a:cs typeface="+mn-cs"/>
              </a:defRPr>
            </a:pPr>
            <a:endParaRPr lang="zh-CN"/>
          </a:p>
        </c:txPr>
      </c:legendEntry>
      <c:legendEntry>
        <c:idx val="1"/>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仿宋" panose="02010609060101010101" charset="-122"/>
                <a:ea typeface="+mn-ea"/>
                <a:cs typeface="+mn-cs"/>
              </a:defRPr>
            </a:pPr>
            <a:endParaRPr lang="zh-CN"/>
          </a:p>
        </c:txPr>
      </c:legendEntry>
      <c:legendEntry>
        <c:idx val="2"/>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仿宋" panose="02010609060101010101" charset="-122"/>
                <a:ea typeface="+mn-ea"/>
                <a:cs typeface="+mn-cs"/>
              </a:defRPr>
            </a:pPr>
            <a:endParaRPr lang="zh-CN"/>
          </a:p>
        </c:txPr>
      </c:legendEntry>
      <c:legendEntry>
        <c:idx val="3"/>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仿宋" panose="02010609060101010101" charset="-122"/>
                <a:ea typeface="+mn-ea"/>
                <a:cs typeface="+mn-cs"/>
              </a:defRPr>
            </a:pPr>
            <a:endParaRPr lang="zh-CN"/>
          </a:p>
        </c:txPr>
      </c:legendEntry>
      <c:layout>
        <c:manualLayout>
          <c:xMode val="edge"/>
          <c:yMode val="edge"/>
          <c:x val="0.707499341668819"/>
          <c:y val="2.85924608886255E-2"/>
          <c:w val="0.284054712385235"/>
          <c:h val="0.25152179206233299"/>
        </c:manualLayout>
      </c:layout>
      <c:overlay val="0"/>
      <c:spPr>
        <a:noFill/>
        <a:ln>
          <a:noFill/>
        </a:ln>
        <a:effectLst/>
      </c:spPr>
      <c:txPr>
        <a:bodyPr rot="0" spcFirstLastPara="0" vertOverflow="ellipsis" vert="horz" wrap="square" anchor="ctr" anchorCtr="1"/>
        <a:lstStyle/>
        <a:p>
          <a:pPr>
            <a:defRPr lang="zh-CN" sz="900" b="0" i="0" u="none" strike="noStrike" kern="1200" cap="none" spc="0" normalizeH="0" baseline="0">
              <a:solidFill>
                <a:schemeClr val="tx1"/>
              </a:solidFill>
              <a:uFill>
                <a:solidFill>
                  <a:schemeClr val="tx1">
                    <a:lumMod val="65000"/>
                    <a:lumOff val="35000"/>
                  </a:schemeClr>
                </a:solidFill>
              </a:uFill>
              <a:latin typeface="仿宋" panose="02010609060101010101" charset="-122"/>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离线策略</c:v>
                </c:pt>
              </c:strCache>
            </c:strRef>
          </c:tx>
          <c:spPr>
            <a:ln w="28575" cap="rnd">
              <a:solidFill>
                <a:srgbClr val="C00000"/>
              </a:solidFill>
              <a:round/>
            </a:ln>
            <a:effectLst/>
          </c:spPr>
          <c:marker>
            <c:symbol val="circle"/>
            <c:size val="5"/>
            <c:spPr>
              <a:solidFill>
                <a:schemeClr val="accent1"/>
              </a:solidFill>
              <a:ln w="9525">
                <a:solidFill>
                  <a:srgbClr val="C00000"/>
                </a:solidFill>
              </a:ln>
              <a:effectLst/>
            </c:spPr>
          </c:marker>
          <c:dLbls>
            <c:delete val="1"/>
          </c:dLbls>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159</c:v>
                </c:pt>
                <c:pt idx="1">
                  <c:v>146</c:v>
                </c:pt>
                <c:pt idx="2">
                  <c:v>534</c:v>
                </c:pt>
                <c:pt idx="3">
                  <c:v>529</c:v>
                </c:pt>
                <c:pt idx="4">
                  <c:v>214</c:v>
                </c:pt>
                <c:pt idx="5">
                  <c:v>536</c:v>
                </c:pt>
                <c:pt idx="6">
                  <c:v>502</c:v>
                </c:pt>
                <c:pt idx="7">
                  <c:v>178</c:v>
                </c:pt>
                <c:pt idx="8">
                  <c:v>222</c:v>
                </c:pt>
                <c:pt idx="9">
                  <c:v>168</c:v>
                </c:pt>
                <c:pt idx="10">
                  <c:v>178</c:v>
                </c:pt>
                <c:pt idx="11">
                  <c:v>489</c:v>
                </c:pt>
                <c:pt idx="12">
                  <c:v>328</c:v>
                </c:pt>
                <c:pt idx="13">
                  <c:v>465</c:v>
                </c:pt>
                <c:pt idx="14">
                  <c:v>203</c:v>
                </c:pt>
              </c:numCache>
            </c:numRef>
          </c:val>
          <c:smooth val="0"/>
          <c:extLst>
            <c:ext xmlns:c16="http://schemas.microsoft.com/office/drawing/2014/chart" uri="{C3380CC4-5D6E-409C-BE32-E72D297353CC}">
              <c16:uniqueId val="{00000000-6B9A-4BAF-9BA2-FCC54884F99C}"/>
            </c:ext>
          </c:extLst>
        </c:ser>
        <c:ser>
          <c:idx val="1"/>
          <c:order val="1"/>
          <c:tx>
            <c:strRef>
              <c:f>Sheet1!$C$1</c:f>
              <c:strCache>
                <c:ptCount val="1"/>
                <c:pt idx="0">
                  <c:v>增量学习</c:v>
                </c:pt>
              </c:strCache>
            </c:strRef>
          </c:tx>
          <c:spPr>
            <a:ln w="28575" cap="rnd">
              <a:solidFill>
                <a:srgbClr val="A5A5A5"/>
              </a:solidFill>
              <a:round/>
            </a:ln>
            <a:effectLst/>
          </c:spPr>
          <c:marker>
            <c:symbol val="circle"/>
            <c:size val="5"/>
            <c:spPr>
              <a:solidFill>
                <a:schemeClr val="accent2"/>
              </a:solidFill>
              <a:ln w="9525">
                <a:solidFill>
                  <a:srgbClr val="A5A5A5"/>
                </a:solidFill>
              </a:ln>
              <a:effectLst/>
            </c:spPr>
          </c:marker>
          <c:dLbls>
            <c:delete val="1"/>
          </c:dLbls>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Sheet1!$C$2:$C$16</c:f>
              <c:numCache>
                <c:formatCode>General</c:formatCode>
                <c:ptCount val="15"/>
                <c:pt idx="0">
                  <c:v>155</c:v>
                </c:pt>
                <c:pt idx="1">
                  <c:v>152</c:v>
                </c:pt>
                <c:pt idx="2">
                  <c:v>204</c:v>
                </c:pt>
                <c:pt idx="3">
                  <c:v>157</c:v>
                </c:pt>
                <c:pt idx="4">
                  <c:v>146</c:v>
                </c:pt>
                <c:pt idx="5">
                  <c:v>151</c:v>
                </c:pt>
                <c:pt idx="6">
                  <c:v>230</c:v>
                </c:pt>
                <c:pt idx="7">
                  <c:v>197</c:v>
                </c:pt>
                <c:pt idx="8">
                  <c:v>184</c:v>
                </c:pt>
                <c:pt idx="9">
                  <c:v>158</c:v>
                </c:pt>
                <c:pt idx="10">
                  <c:v>149</c:v>
                </c:pt>
                <c:pt idx="11">
                  <c:v>160</c:v>
                </c:pt>
                <c:pt idx="12">
                  <c:v>183</c:v>
                </c:pt>
                <c:pt idx="13">
                  <c:v>172</c:v>
                </c:pt>
                <c:pt idx="14">
                  <c:v>157</c:v>
                </c:pt>
              </c:numCache>
            </c:numRef>
          </c:val>
          <c:smooth val="0"/>
          <c:extLst>
            <c:ext xmlns:c16="http://schemas.microsoft.com/office/drawing/2014/chart" uri="{C3380CC4-5D6E-409C-BE32-E72D297353CC}">
              <c16:uniqueId val="{00000001-6B9A-4BAF-9BA2-FCC54884F99C}"/>
            </c:ext>
          </c:extLst>
        </c:ser>
        <c:dLbls>
          <c:showLegendKey val="0"/>
          <c:showVal val="1"/>
          <c:showCatName val="0"/>
          <c:showSerName val="0"/>
          <c:showPercent val="0"/>
          <c:showBubbleSize val="0"/>
        </c:dLbls>
        <c:marker val="1"/>
        <c:smooth val="0"/>
        <c:axId val="269790688"/>
        <c:axId val="269791248"/>
      </c:lineChart>
      <c:catAx>
        <c:axId val="269790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r>
                  <a:rPr lang="zh-CN"/>
                  <a:t>实验次序</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crossAx val="269791248"/>
        <c:crosses val="autoZero"/>
        <c:auto val="1"/>
        <c:lblAlgn val="ctr"/>
        <c:lblOffset val="100"/>
        <c:noMultiLvlLbl val="0"/>
      </c:catAx>
      <c:valAx>
        <c:axId val="269791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r>
                  <a:rPr lang="zh-CN"/>
                  <a:t>毁伤替换完成时间</a:t>
                </a:r>
                <a:r>
                  <a:rPr lang="en-US"/>
                  <a:t>/ms</a:t>
                </a:r>
                <a:endParaRPr lang="zh-CN"/>
              </a:p>
            </c:rich>
          </c:tx>
          <c:layout>
            <c:manualLayout>
              <c:xMode val="edge"/>
              <c:yMode val="edge"/>
              <c:x val="3.478946892642986E-2"/>
              <c:y val="0.113845540202148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crossAx val="269790688"/>
        <c:crosses val="autoZero"/>
        <c:crossBetween val="between"/>
      </c:valAx>
      <c:spPr>
        <a:noFill/>
        <a:ln>
          <a:noFill/>
        </a:ln>
        <a:effectLst/>
      </c:spPr>
    </c:plotArea>
    <c:legend>
      <c:legendPos val="b"/>
      <c:layout>
        <c:manualLayout>
          <c:xMode val="edge"/>
          <c:yMode val="edge"/>
          <c:x val="0.22039461502328203"/>
          <c:y val="0.78345962854753626"/>
          <c:w val="0.60533741569779465"/>
          <c:h val="9.55772275302744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latin typeface="Times New Roman" panose="02020603050405020304" pitchFamily="18" charset="0"/>
          <a:ea typeface="华文中宋" panose="02010600040101010101" pitchFamily="2" charset="-122"/>
          <a:cs typeface="Times New Roman" panose="02020603050405020304" pitchFamily="18" charset="0"/>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华文中宋" panose="02010600040101010101" pitchFamily="2" charset="-122"/>
                <a:ea typeface="华文中宋" panose="02010600040101010101" pitchFamily="2" charset="-122"/>
                <a:cs typeface="+mn-cs"/>
              </a:defRPr>
            </a:pPr>
            <a:r>
              <a:rPr lang="zh-CN" altLang="en-US" b="0" dirty="0">
                <a:solidFill>
                  <a:schemeClr val="tx1"/>
                </a:solidFill>
                <a:latin typeface="华文中宋" panose="02010600040101010101" pitchFamily="2" charset="-122"/>
                <a:ea typeface="华文中宋" panose="02010600040101010101" pitchFamily="2" charset="-122"/>
              </a:rPr>
              <a:t>搜索</a:t>
            </a:r>
            <a:r>
              <a:rPr lang="zh-CN" b="0" dirty="0">
                <a:solidFill>
                  <a:schemeClr val="tx1"/>
                </a:solidFill>
                <a:latin typeface="华文中宋" panose="02010600040101010101" pitchFamily="2" charset="-122"/>
                <a:ea typeface="华文中宋" panose="02010600040101010101" pitchFamily="2" charset="-122"/>
              </a:rPr>
              <a:t>节点数目与</a:t>
            </a:r>
            <a:r>
              <a:rPr lang="zh-CN" altLang="en-US" b="0" dirty="0">
                <a:solidFill>
                  <a:schemeClr val="tx1"/>
                </a:solidFill>
                <a:latin typeface="华文中宋" panose="02010600040101010101" pitchFamily="2" charset="-122"/>
                <a:ea typeface="华文中宋" panose="02010600040101010101" pitchFamily="2" charset="-122"/>
              </a:rPr>
              <a:t>算法执行</a:t>
            </a:r>
            <a:r>
              <a:rPr lang="zh-CN" b="0" dirty="0">
                <a:solidFill>
                  <a:schemeClr val="tx1"/>
                </a:solidFill>
                <a:latin typeface="华文中宋" panose="02010600040101010101" pitchFamily="2" charset="-122"/>
                <a:ea typeface="华文中宋" panose="02010600040101010101" pitchFamily="2" charset="-122"/>
              </a:rPr>
              <a:t>时间</a:t>
            </a:r>
          </a:p>
        </c:rich>
      </c:tx>
      <c:layout>
        <c:manualLayout>
          <c:xMode val="edge"/>
          <c:yMode val="edge"/>
          <c:x val="0.18045382517793365"/>
          <c:y val="3.4523116099932174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华文中宋" panose="02010600040101010101" pitchFamily="2" charset="-122"/>
              <a:ea typeface="华文中宋" panose="02010600040101010101" pitchFamily="2" charset="-122"/>
              <a:cs typeface="+mn-cs"/>
            </a:defRPr>
          </a:pPr>
          <a:endParaRPr lang="zh-CN"/>
        </a:p>
      </c:txPr>
    </c:title>
    <c:autoTitleDeleted val="0"/>
    <c:plotArea>
      <c:layout>
        <c:manualLayout>
          <c:layoutTarget val="inner"/>
          <c:xMode val="edge"/>
          <c:yMode val="edge"/>
          <c:x val="0.11193553562447293"/>
          <c:y val="0.14576405310510795"/>
          <c:w val="0.8502686962570285"/>
          <c:h val="0.73665043004988562"/>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Sheet1!$J$152:$S$152</c:f>
              <c:numCache>
                <c:formatCode>General</c:formatCode>
                <c:ptCount val="10"/>
                <c:pt idx="0">
                  <c:v>200</c:v>
                </c:pt>
                <c:pt idx="1">
                  <c:v>300</c:v>
                </c:pt>
                <c:pt idx="2">
                  <c:v>500</c:v>
                </c:pt>
                <c:pt idx="3">
                  <c:v>800</c:v>
                </c:pt>
                <c:pt idx="4">
                  <c:v>1200</c:v>
                </c:pt>
                <c:pt idx="5">
                  <c:v>1700</c:v>
                </c:pt>
                <c:pt idx="6">
                  <c:v>2300</c:v>
                </c:pt>
                <c:pt idx="7">
                  <c:v>3000</c:v>
                </c:pt>
                <c:pt idx="8">
                  <c:v>3800</c:v>
                </c:pt>
                <c:pt idx="9">
                  <c:v>4700</c:v>
                </c:pt>
              </c:numCache>
            </c:numRef>
          </c:cat>
          <c:val>
            <c:numRef>
              <c:f>Sheet1!$J$153:$S$153</c:f>
              <c:numCache>
                <c:formatCode>General</c:formatCode>
                <c:ptCount val="10"/>
                <c:pt idx="0">
                  <c:v>590</c:v>
                </c:pt>
                <c:pt idx="1">
                  <c:v>385</c:v>
                </c:pt>
                <c:pt idx="2">
                  <c:v>575</c:v>
                </c:pt>
                <c:pt idx="3">
                  <c:v>643</c:v>
                </c:pt>
                <c:pt idx="4">
                  <c:v>680</c:v>
                </c:pt>
                <c:pt idx="5">
                  <c:v>876</c:v>
                </c:pt>
                <c:pt idx="6">
                  <c:v>1688</c:v>
                </c:pt>
                <c:pt idx="7">
                  <c:v>1776</c:v>
                </c:pt>
                <c:pt idx="8">
                  <c:v>2450</c:v>
                </c:pt>
                <c:pt idx="9">
                  <c:v>4510</c:v>
                </c:pt>
              </c:numCache>
            </c:numRef>
          </c:val>
          <c:extLst>
            <c:ext xmlns:c16="http://schemas.microsoft.com/office/drawing/2014/chart" uri="{C3380CC4-5D6E-409C-BE32-E72D297353CC}">
              <c16:uniqueId val="{00000000-55E3-466F-B983-5CF0E0ECA20F}"/>
            </c:ext>
          </c:extLst>
        </c:ser>
        <c:dLbls>
          <c:dLblPos val="outEnd"/>
          <c:showLegendKey val="0"/>
          <c:showVal val="1"/>
          <c:showCatName val="0"/>
          <c:showSerName val="0"/>
          <c:showPercent val="0"/>
          <c:showBubbleSize val="0"/>
        </c:dLbls>
        <c:gapWidth val="219"/>
        <c:overlap val="-27"/>
        <c:axId val="269793488"/>
        <c:axId val="269794048"/>
      </c:barChart>
      <c:catAx>
        <c:axId val="269793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269794048"/>
        <c:crosses val="autoZero"/>
        <c:auto val="1"/>
        <c:lblAlgn val="ctr"/>
        <c:lblOffset val="100"/>
        <c:noMultiLvlLbl val="0"/>
      </c:catAx>
      <c:valAx>
        <c:axId val="269794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269793488"/>
        <c:crosses val="autoZero"/>
        <c:crossBetween val="between"/>
      </c:valAx>
      <c:spPr>
        <a:noFill/>
        <a:ln>
          <a:noFill/>
        </a:ln>
        <a:effectLst/>
      </c:spPr>
    </c:plotArea>
    <c:plotVisOnly val="1"/>
    <c:dispBlanksAs val="gap"/>
    <c:showDLblsOverMax val="0"/>
  </c:chart>
  <c:spPr>
    <a:solidFill>
      <a:srgbClr val="FFFFFF"/>
    </a:solid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CF6445-6F7F-47F4-B15C-467148681CCB}"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zh-CN" altLang="en-US"/>
        </a:p>
      </dgm:t>
    </dgm:pt>
    <dgm:pt modelId="{A84938FC-C465-4212-95D6-2A33FF603E1F}">
      <dgm:prSet phldrT="[文本]" custT="1"/>
      <dgm:spPr/>
      <dgm:t>
        <a:bodyPr/>
        <a:lstStyle/>
        <a:p>
          <a:endParaRPr lang="zh-CN" altLang="en-US" sz="1200" dirty="0"/>
        </a:p>
      </dgm:t>
    </dgm:pt>
    <dgm:pt modelId="{E9049183-C6CC-48AD-9E5E-3CE4C91C532D}" type="sibTrans" cxnId="{9AC11887-8002-4985-AF5F-BF9F794BEEA7}">
      <dgm:prSet/>
      <dgm:spPr/>
      <dgm:t>
        <a:bodyPr/>
        <a:lstStyle/>
        <a:p>
          <a:endParaRPr lang="zh-CN" altLang="en-US"/>
        </a:p>
      </dgm:t>
    </dgm:pt>
    <dgm:pt modelId="{084CEAF5-3EB5-4701-808A-23ECAB0E3AF5}" type="parTrans" cxnId="{9AC11887-8002-4985-AF5F-BF9F794BEEA7}">
      <dgm:prSet/>
      <dgm:spPr/>
      <dgm:t>
        <a:bodyPr/>
        <a:lstStyle/>
        <a:p>
          <a:endParaRPr lang="zh-CN" altLang="en-US"/>
        </a:p>
      </dgm:t>
    </dgm:pt>
    <dgm:pt modelId="{D64D582F-7BA6-44FA-ADA2-1052B7ED4877}">
      <dgm:prSet phldrT="[文本]"/>
      <dgm:spPr/>
      <dgm:t>
        <a:bodyPr/>
        <a:lstStyle/>
        <a:p>
          <a:r>
            <a:rPr lang="en-US" altLang="zh-CN" dirty="0"/>
            <a:t> </a:t>
          </a:r>
          <a:endParaRPr lang="zh-CN" altLang="en-US" dirty="0"/>
        </a:p>
      </dgm:t>
    </dgm:pt>
    <dgm:pt modelId="{3B768573-5D41-4403-93BF-B7DA8E0E9BA9}" type="sibTrans" cxnId="{08A9821C-4B16-4F52-810B-D3258A3CDFCC}">
      <dgm:prSet/>
      <dgm:spPr/>
      <dgm:t>
        <a:bodyPr/>
        <a:lstStyle/>
        <a:p>
          <a:endParaRPr lang="zh-CN" altLang="en-US"/>
        </a:p>
      </dgm:t>
    </dgm:pt>
    <dgm:pt modelId="{62ECFB26-E2C0-4CBE-AFF6-355D6476DCD2}" type="parTrans" cxnId="{08A9821C-4B16-4F52-810B-D3258A3CDFCC}">
      <dgm:prSet/>
      <dgm:spPr/>
      <dgm:t>
        <a:bodyPr/>
        <a:lstStyle/>
        <a:p>
          <a:endParaRPr lang="zh-CN" altLang="en-US"/>
        </a:p>
      </dgm:t>
    </dgm:pt>
    <dgm:pt modelId="{9F1EACD9-AC29-493E-BD95-B3B563564A5D}">
      <dgm:prSet phldrT="[文本]"/>
      <dgm:spPr/>
      <dgm:t>
        <a:bodyPr/>
        <a:lstStyle/>
        <a:p>
          <a:r>
            <a:rPr lang="en-US" altLang="zh-CN" dirty="0"/>
            <a:t> </a:t>
          </a:r>
          <a:endParaRPr lang="zh-CN" altLang="en-US" dirty="0"/>
        </a:p>
      </dgm:t>
    </dgm:pt>
    <dgm:pt modelId="{0605C480-B2DA-4854-BF64-06B6FEDB898A}" type="sibTrans" cxnId="{C132D1B6-0BFC-4E7C-B865-FDA5200E5B0E}">
      <dgm:prSet/>
      <dgm:spPr/>
      <dgm:t>
        <a:bodyPr/>
        <a:lstStyle/>
        <a:p>
          <a:endParaRPr lang="zh-CN" altLang="en-US"/>
        </a:p>
      </dgm:t>
    </dgm:pt>
    <dgm:pt modelId="{4DC5B5EB-26E5-4B14-9ECF-0412645C9EF2}" type="parTrans" cxnId="{C132D1B6-0BFC-4E7C-B865-FDA5200E5B0E}">
      <dgm:prSet/>
      <dgm:spPr/>
      <dgm:t>
        <a:bodyPr/>
        <a:lstStyle/>
        <a:p>
          <a:endParaRPr lang="zh-CN" altLang="en-US"/>
        </a:p>
      </dgm:t>
    </dgm:pt>
    <dgm:pt modelId="{3CB2B8D2-2257-42BD-BCED-A62BE5A1049F}">
      <dgm:prSet phldrT="[文本]"/>
      <dgm:spPr/>
      <dgm:t>
        <a:bodyPr/>
        <a:lstStyle/>
        <a:p>
          <a:r>
            <a:rPr lang="en-US" altLang="zh-CN" dirty="0"/>
            <a:t> </a:t>
          </a:r>
          <a:endParaRPr lang="zh-CN" altLang="en-US" dirty="0"/>
        </a:p>
      </dgm:t>
    </dgm:pt>
    <dgm:pt modelId="{6D354F61-40B0-4B77-A8BE-D336E6FD92B8}" type="sibTrans" cxnId="{A3351429-0AFD-4F59-A512-A9DE3B2D9188}">
      <dgm:prSet/>
      <dgm:spPr/>
      <dgm:t>
        <a:bodyPr/>
        <a:lstStyle/>
        <a:p>
          <a:endParaRPr lang="zh-CN" altLang="en-US"/>
        </a:p>
      </dgm:t>
    </dgm:pt>
    <dgm:pt modelId="{E26E950F-52FC-44F9-B264-906E4D0AFC3A}" type="parTrans" cxnId="{A3351429-0AFD-4F59-A512-A9DE3B2D9188}">
      <dgm:prSet/>
      <dgm:spPr/>
      <dgm:t>
        <a:bodyPr/>
        <a:lstStyle/>
        <a:p>
          <a:endParaRPr lang="zh-CN" altLang="en-US"/>
        </a:p>
      </dgm:t>
    </dgm:pt>
    <dgm:pt modelId="{55A0AA47-ABCA-49DC-ACBC-DA72ED4B4A4C}">
      <dgm:prSet phldrT="[文本]"/>
      <dgm:spPr/>
      <dgm:t>
        <a:bodyPr/>
        <a:lstStyle/>
        <a:p>
          <a:r>
            <a:rPr lang="en-US" altLang="zh-CN" dirty="0"/>
            <a:t> </a:t>
          </a:r>
          <a:endParaRPr lang="zh-CN" altLang="en-US" dirty="0"/>
        </a:p>
      </dgm:t>
    </dgm:pt>
    <dgm:pt modelId="{C11F1CB3-3D27-453E-BD85-5B18BFE22BF6}" type="sibTrans" cxnId="{2B81E1C7-B41C-4491-85DC-690521F0E713}">
      <dgm:prSet/>
      <dgm:spPr/>
      <dgm:t>
        <a:bodyPr/>
        <a:lstStyle/>
        <a:p>
          <a:endParaRPr lang="zh-CN" altLang="en-US"/>
        </a:p>
      </dgm:t>
    </dgm:pt>
    <dgm:pt modelId="{F3769A1A-E420-4FC3-8E22-C9979CD807BB}" type="parTrans" cxnId="{2B81E1C7-B41C-4491-85DC-690521F0E713}">
      <dgm:prSet/>
      <dgm:spPr/>
      <dgm:t>
        <a:bodyPr/>
        <a:lstStyle/>
        <a:p>
          <a:endParaRPr lang="zh-CN" altLang="en-US"/>
        </a:p>
      </dgm:t>
    </dgm:pt>
    <dgm:pt modelId="{2787DFD3-BA23-4B4F-96A7-0AEB5F669293}">
      <dgm:prSet phldrT="[文本]"/>
      <dgm:spPr/>
      <dgm:t>
        <a:bodyPr/>
        <a:lstStyle/>
        <a:p>
          <a:r>
            <a:rPr lang="en-US" altLang="zh-CN" dirty="0"/>
            <a:t> </a:t>
          </a:r>
          <a:endParaRPr lang="zh-CN" altLang="en-US" dirty="0"/>
        </a:p>
      </dgm:t>
    </dgm:pt>
    <dgm:pt modelId="{50791435-87D9-4499-8F89-AE35B7E86D41}" type="sibTrans" cxnId="{BDE76867-9244-4EA5-8161-1AC1886A6A03}">
      <dgm:prSet/>
      <dgm:spPr/>
      <dgm:t>
        <a:bodyPr/>
        <a:lstStyle/>
        <a:p>
          <a:endParaRPr lang="zh-CN" altLang="en-US"/>
        </a:p>
      </dgm:t>
    </dgm:pt>
    <dgm:pt modelId="{FFB0B009-FD54-4786-80D8-7008C50FF914}" type="parTrans" cxnId="{BDE76867-9244-4EA5-8161-1AC1886A6A03}">
      <dgm:prSet/>
      <dgm:spPr/>
      <dgm:t>
        <a:bodyPr/>
        <a:lstStyle/>
        <a:p>
          <a:endParaRPr lang="zh-CN" altLang="en-US"/>
        </a:p>
      </dgm:t>
    </dgm:pt>
    <dgm:pt modelId="{9A63BB6F-97A6-4411-BE8D-B54AF038BEC3}">
      <dgm:prSet phldrT="[文本]"/>
      <dgm:spPr/>
      <dgm:t>
        <a:bodyPr/>
        <a:lstStyle/>
        <a:p>
          <a:r>
            <a:rPr lang="en-US" altLang="zh-CN" dirty="0"/>
            <a:t> </a:t>
          </a:r>
          <a:endParaRPr lang="zh-CN" altLang="en-US" dirty="0"/>
        </a:p>
      </dgm:t>
    </dgm:pt>
    <dgm:pt modelId="{BDB765C5-D335-46FE-B47B-4AD032451E40}" type="sibTrans" cxnId="{05AD0BBA-7ABA-4C2D-A6F4-628FB90B4741}">
      <dgm:prSet/>
      <dgm:spPr/>
      <dgm:t>
        <a:bodyPr/>
        <a:lstStyle/>
        <a:p>
          <a:endParaRPr lang="zh-CN" altLang="en-US"/>
        </a:p>
      </dgm:t>
    </dgm:pt>
    <dgm:pt modelId="{5E8C393A-682A-4877-B20B-9A0F3BEF1C4F}" type="parTrans" cxnId="{05AD0BBA-7ABA-4C2D-A6F4-628FB90B4741}">
      <dgm:prSet/>
      <dgm:spPr/>
      <dgm:t>
        <a:bodyPr/>
        <a:lstStyle/>
        <a:p>
          <a:endParaRPr lang="zh-CN" altLang="en-US"/>
        </a:p>
      </dgm:t>
    </dgm:pt>
    <dgm:pt modelId="{A9B9F1F3-35BC-4BFE-8EEF-355BDE64452A}">
      <dgm:prSet phldrT="[文本]"/>
      <dgm:spPr/>
      <dgm:t>
        <a:bodyPr/>
        <a:lstStyle/>
        <a:p>
          <a:r>
            <a:rPr lang="en-US" altLang="zh-CN" dirty="0"/>
            <a:t> </a:t>
          </a:r>
          <a:endParaRPr lang="zh-CN" altLang="en-US" dirty="0"/>
        </a:p>
      </dgm:t>
    </dgm:pt>
    <dgm:pt modelId="{809EAC5F-05EB-43B0-A554-44E4E8127155}" type="sibTrans" cxnId="{9693C7B5-0CCA-4E81-B9B5-133D35566EAA}">
      <dgm:prSet/>
      <dgm:spPr/>
      <dgm:t>
        <a:bodyPr/>
        <a:lstStyle/>
        <a:p>
          <a:endParaRPr lang="zh-CN" altLang="en-US"/>
        </a:p>
      </dgm:t>
    </dgm:pt>
    <dgm:pt modelId="{F77F1503-5792-4F3A-8FEC-70DDDAE1AEF0}" type="parTrans" cxnId="{9693C7B5-0CCA-4E81-B9B5-133D35566EAA}">
      <dgm:prSet/>
      <dgm:spPr/>
      <dgm:t>
        <a:bodyPr/>
        <a:lstStyle/>
        <a:p>
          <a:endParaRPr lang="zh-CN" altLang="en-US"/>
        </a:p>
      </dgm:t>
    </dgm:pt>
    <dgm:pt modelId="{EE7B3209-C6A2-4B8A-90D9-F4EAE9078756}">
      <dgm:prSet/>
      <dgm:spPr/>
      <dgm:t>
        <a:bodyPr/>
        <a:lstStyle/>
        <a:p>
          <a:endParaRPr lang="zh-CN" altLang="en-US"/>
        </a:p>
      </dgm:t>
    </dgm:pt>
    <dgm:pt modelId="{63A20C32-E638-4443-B733-3C77B9D8D4F8}" type="parTrans" cxnId="{C03AC4A7-3333-41B0-BE60-FD4B59BCA797}">
      <dgm:prSet/>
      <dgm:spPr/>
      <dgm:t>
        <a:bodyPr/>
        <a:lstStyle/>
        <a:p>
          <a:endParaRPr lang="zh-CN" altLang="en-US"/>
        </a:p>
      </dgm:t>
    </dgm:pt>
    <dgm:pt modelId="{CEF638BC-6AE7-4AB7-8057-0EC5C0E758AC}" type="sibTrans" cxnId="{C03AC4A7-3333-41B0-BE60-FD4B59BCA797}">
      <dgm:prSet/>
      <dgm:spPr/>
      <dgm:t>
        <a:bodyPr/>
        <a:lstStyle/>
        <a:p>
          <a:endParaRPr lang="zh-CN" altLang="en-US"/>
        </a:p>
      </dgm:t>
    </dgm:pt>
    <dgm:pt modelId="{5618EB4C-6B63-418C-811C-6BE737BB2F82}">
      <dgm:prSet/>
      <dgm:spPr/>
      <dgm:t>
        <a:bodyPr/>
        <a:lstStyle/>
        <a:p>
          <a:endParaRPr lang="zh-CN" altLang="en-US"/>
        </a:p>
      </dgm:t>
    </dgm:pt>
    <dgm:pt modelId="{62863A8A-075B-4FFB-A579-C038DBAF808F}" type="parTrans" cxnId="{E193A793-70D7-4CE6-8497-B3BF44E76084}">
      <dgm:prSet/>
      <dgm:spPr/>
      <dgm:t>
        <a:bodyPr/>
        <a:lstStyle/>
        <a:p>
          <a:endParaRPr lang="zh-CN" altLang="en-US"/>
        </a:p>
      </dgm:t>
    </dgm:pt>
    <dgm:pt modelId="{C9370A83-E140-479B-B513-D88C6C6A5EE1}" type="sibTrans" cxnId="{E193A793-70D7-4CE6-8497-B3BF44E76084}">
      <dgm:prSet/>
      <dgm:spPr/>
      <dgm:t>
        <a:bodyPr/>
        <a:lstStyle/>
        <a:p>
          <a:endParaRPr lang="zh-CN" altLang="en-US"/>
        </a:p>
      </dgm:t>
    </dgm:pt>
    <dgm:pt modelId="{CCCC44D9-C950-4BC9-BDC8-5F75B52D8A62}">
      <dgm:prSet/>
      <dgm:spPr/>
      <dgm:t>
        <a:bodyPr/>
        <a:lstStyle/>
        <a:p>
          <a:endParaRPr lang="zh-CN" altLang="en-US"/>
        </a:p>
      </dgm:t>
    </dgm:pt>
    <dgm:pt modelId="{968ADC18-AB13-4687-92AA-4876D0DACDE9}" type="parTrans" cxnId="{CFCACF22-4FCB-488B-92B6-4B0F97095023}">
      <dgm:prSet/>
      <dgm:spPr/>
      <dgm:t>
        <a:bodyPr/>
        <a:lstStyle/>
        <a:p>
          <a:endParaRPr lang="zh-CN" altLang="en-US"/>
        </a:p>
      </dgm:t>
    </dgm:pt>
    <dgm:pt modelId="{A83B2E41-75D7-41B9-A8BF-4CD5D61F8F92}" type="sibTrans" cxnId="{CFCACF22-4FCB-488B-92B6-4B0F97095023}">
      <dgm:prSet/>
      <dgm:spPr/>
      <dgm:t>
        <a:bodyPr/>
        <a:lstStyle/>
        <a:p>
          <a:endParaRPr lang="zh-CN" altLang="en-US"/>
        </a:p>
      </dgm:t>
    </dgm:pt>
    <dgm:pt modelId="{D52C2641-7397-48E0-825A-FDCE840A0C23}" type="pres">
      <dgm:prSet presAssocID="{17CF6445-6F7F-47F4-B15C-467148681CCB}" presName="Name0" presStyleCnt="0">
        <dgm:presLayoutVars>
          <dgm:chMax/>
          <dgm:chPref/>
          <dgm:dir/>
          <dgm:animLvl val="lvl"/>
        </dgm:presLayoutVars>
      </dgm:prSet>
      <dgm:spPr/>
    </dgm:pt>
    <dgm:pt modelId="{CBB1A30F-95DB-43FD-A224-E61A63C1A792}" type="pres">
      <dgm:prSet presAssocID="{A84938FC-C465-4212-95D6-2A33FF603E1F}" presName="composite" presStyleCnt="0"/>
      <dgm:spPr/>
    </dgm:pt>
    <dgm:pt modelId="{26604D41-E589-4E5B-B2F3-9F659A7060A1}" type="pres">
      <dgm:prSet presAssocID="{A84938FC-C465-4212-95D6-2A33FF603E1F}" presName="Parent1" presStyleLbl="node1" presStyleIdx="0" presStyleCnt="16">
        <dgm:presLayoutVars>
          <dgm:chMax val="1"/>
          <dgm:chPref val="1"/>
          <dgm:bulletEnabled val="1"/>
        </dgm:presLayoutVars>
      </dgm:prSet>
      <dgm:spPr/>
    </dgm:pt>
    <dgm:pt modelId="{11195CFF-D857-49DB-9CAA-FBDFAA0EFC4B}" type="pres">
      <dgm:prSet presAssocID="{A84938FC-C465-4212-95D6-2A33FF603E1F}" presName="Childtext1" presStyleLbl="revTx" presStyleIdx="0" presStyleCnt="8">
        <dgm:presLayoutVars>
          <dgm:chMax val="0"/>
          <dgm:chPref val="0"/>
          <dgm:bulletEnabled val="1"/>
        </dgm:presLayoutVars>
      </dgm:prSet>
      <dgm:spPr/>
    </dgm:pt>
    <dgm:pt modelId="{372A2BA4-C575-4D36-869A-A1A36E0257F1}" type="pres">
      <dgm:prSet presAssocID="{A84938FC-C465-4212-95D6-2A33FF603E1F}" presName="BalanceSpacing" presStyleCnt="0"/>
      <dgm:spPr/>
    </dgm:pt>
    <dgm:pt modelId="{6FB7E3E9-9BD1-47F1-97F3-3B8F597EE4AE}" type="pres">
      <dgm:prSet presAssocID="{A84938FC-C465-4212-95D6-2A33FF603E1F}" presName="BalanceSpacing1" presStyleCnt="0"/>
      <dgm:spPr/>
    </dgm:pt>
    <dgm:pt modelId="{618F7301-BF41-44A6-BD4A-0E0DFC8B6D47}" type="pres">
      <dgm:prSet presAssocID="{E9049183-C6CC-48AD-9E5E-3CE4C91C532D}" presName="Accent1Text" presStyleLbl="node1" presStyleIdx="1" presStyleCnt="16"/>
      <dgm:spPr/>
    </dgm:pt>
    <dgm:pt modelId="{5C722829-69AD-4265-B122-27448A534A16}" type="pres">
      <dgm:prSet presAssocID="{E9049183-C6CC-48AD-9E5E-3CE4C91C532D}" presName="spaceBetweenRectangles" presStyleCnt="0"/>
      <dgm:spPr/>
    </dgm:pt>
    <dgm:pt modelId="{2DDE2D1D-9011-48B0-BB6B-0691C7CBAF73}" type="pres">
      <dgm:prSet presAssocID="{9F1EACD9-AC29-493E-BD95-B3B563564A5D}" presName="composite" presStyleCnt="0"/>
      <dgm:spPr/>
    </dgm:pt>
    <dgm:pt modelId="{041D138E-2FB1-45AF-A351-8575CA5068D2}" type="pres">
      <dgm:prSet presAssocID="{9F1EACD9-AC29-493E-BD95-B3B563564A5D}" presName="Parent1" presStyleLbl="node1" presStyleIdx="2" presStyleCnt="16">
        <dgm:presLayoutVars>
          <dgm:chMax val="1"/>
          <dgm:chPref val="1"/>
          <dgm:bulletEnabled val="1"/>
        </dgm:presLayoutVars>
      </dgm:prSet>
      <dgm:spPr/>
    </dgm:pt>
    <dgm:pt modelId="{134EF282-2FD0-48EE-BAC4-770A7450AE3F}" type="pres">
      <dgm:prSet presAssocID="{9F1EACD9-AC29-493E-BD95-B3B563564A5D}" presName="Childtext1" presStyleLbl="revTx" presStyleIdx="1" presStyleCnt="8">
        <dgm:presLayoutVars>
          <dgm:chMax val="0"/>
          <dgm:chPref val="0"/>
          <dgm:bulletEnabled val="1"/>
        </dgm:presLayoutVars>
      </dgm:prSet>
      <dgm:spPr/>
    </dgm:pt>
    <dgm:pt modelId="{EF5F1F31-93A2-4FE2-9FD9-E55F5CD97A53}" type="pres">
      <dgm:prSet presAssocID="{9F1EACD9-AC29-493E-BD95-B3B563564A5D}" presName="BalanceSpacing" presStyleCnt="0"/>
      <dgm:spPr/>
    </dgm:pt>
    <dgm:pt modelId="{53D7C254-011C-450D-B06A-4E034554A625}" type="pres">
      <dgm:prSet presAssocID="{9F1EACD9-AC29-493E-BD95-B3B563564A5D}" presName="BalanceSpacing1" presStyleCnt="0"/>
      <dgm:spPr/>
    </dgm:pt>
    <dgm:pt modelId="{774CA569-DE4D-42F4-9285-6BACB4736C1F}" type="pres">
      <dgm:prSet presAssocID="{0605C480-B2DA-4854-BF64-06B6FEDB898A}" presName="Accent1Text" presStyleLbl="node1" presStyleIdx="3" presStyleCnt="16"/>
      <dgm:spPr/>
    </dgm:pt>
    <dgm:pt modelId="{FCC46065-5795-4FC3-9558-514A9BD6C16D}" type="pres">
      <dgm:prSet presAssocID="{0605C480-B2DA-4854-BF64-06B6FEDB898A}" presName="spaceBetweenRectangles" presStyleCnt="0"/>
      <dgm:spPr/>
    </dgm:pt>
    <dgm:pt modelId="{12FAA3EA-7E0D-490B-BC8D-CBDA8C32E6AF}" type="pres">
      <dgm:prSet presAssocID="{EE7B3209-C6A2-4B8A-90D9-F4EAE9078756}" presName="composite" presStyleCnt="0"/>
      <dgm:spPr/>
    </dgm:pt>
    <dgm:pt modelId="{C8D98F8F-8ACE-4892-8CD2-C021929AE710}" type="pres">
      <dgm:prSet presAssocID="{EE7B3209-C6A2-4B8A-90D9-F4EAE9078756}" presName="Parent1" presStyleLbl="node1" presStyleIdx="4" presStyleCnt="16">
        <dgm:presLayoutVars>
          <dgm:chMax val="1"/>
          <dgm:chPref val="1"/>
          <dgm:bulletEnabled val="1"/>
        </dgm:presLayoutVars>
      </dgm:prSet>
      <dgm:spPr/>
    </dgm:pt>
    <dgm:pt modelId="{1A8FEA39-D633-425A-8C76-E4B345B972AC}" type="pres">
      <dgm:prSet presAssocID="{EE7B3209-C6A2-4B8A-90D9-F4EAE9078756}" presName="Childtext1" presStyleLbl="revTx" presStyleIdx="2" presStyleCnt="8">
        <dgm:presLayoutVars>
          <dgm:chMax val="0"/>
          <dgm:chPref val="0"/>
          <dgm:bulletEnabled val="1"/>
        </dgm:presLayoutVars>
      </dgm:prSet>
      <dgm:spPr/>
    </dgm:pt>
    <dgm:pt modelId="{976F1E9C-3D0F-4676-9779-FA81D8A1B5BA}" type="pres">
      <dgm:prSet presAssocID="{EE7B3209-C6A2-4B8A-90D9-F4EAE9078756}" presName="BalanceSpacing" presStyleCnt="0"/>
      <dgm:spPr/>
    </dgm:pt>
    <dgm:pt modelId="{779E4A54-B549-4D5E-BDE3-AFFEB3AEAA71}" type="pres">
      <dgm:prSet presAssocID="{EE7B3209-C6A2-4B8A-90D9-F4EAE9078756}" presName="BalanceSpacing1" presStyleCnt="0"/>
      <dgm:spPr/>
    </dgm:pt>
    <dgm:pt modelId="{87B9C86B-3000-4AF3-9451-CE1D945912FA}" type="pres">
      <dgm:prSet presAssocID="{CEF638BC-6AE7-4AB7-8057-0EC5C0E758AC}" presName="Accent1Text" presStyleLbl="node1" presStyleIdx="5" presStyleCnt="16"/>
      <dgm:spPr/>
    </dgm:pt>
    <dgm:pt modelId="{60A6C8DF-957D-4138-A077-5AFC48393264}" type="pres">
      <dgm:prSet presAssocID="{CEF638BC-6AE7-4AB7-8057-0EC5C0E758AC}" presName="spaceBetweenRectangles" presStyleCnt="0"/>
      <dgm:spPr/>
    </dgm:pt>
    <dgm:pt modelId="{DECEAD96-0CBB-41A9-AAFE-1DEC2519368E}" type="pres">
      <dgm:prSet presAssocID="{5618EB4C-6B63-418C-811C-6BE737BB2F82}" presName="composite" presStyleCnt="0"/>
      <dgm:spPr/>
    </dgm:pt>
    <dgm:pt modelId="{5A8A8B6F-475E-40F1-BC67-062521277975}" type="pres">
      <dgm:prSet presAssocID="{5618EB4C-6B63-418C-811C-6BE737BB2F82}" presName="Parent1" presStyleLbl="node1" presStyleIdx="6" presStyleCnt="16">
        <dgm:presLayoutVars>
          <dgm:chMax val="1"/>
          <dgm:chPref val="1"/>
          <dgm:bulletEnabled val="1"/>
        </dgm:presLayoutVars>
      </dgm:prSet>
      <dgm:spPr/>
    </dgm:pt>
    <dgm:pt modelId="{1C1138BB-0375-4D84-ABC3-0BA54824CCCB}" type="pres">
      <dgm:prSet presAssocID="{5618EB4C-6B63-418C-811C-6BE737BB2F82}" presName="Childtext1" presStyleLbl="revTx" presStyleIdx="3" presStyleCnt="8">
        <dgm:presLayoutVars>
          <dgm:chMax val="0"/>
          <dgm:chPref val="0"/>
          <dgm:bulletEnabled val="1"/>
        </dgm:presLayoutVars>
      </dgm:prSet>
      <dgm:spPr/>
    </dgm:pt>
    <dgm:pt modelId="{7B6C6B12-BB7F-4435-838E-2606B1D9C877}" type="pres">
      <dgm:prSet presAssocID="{5618EB4C-6B63-418C-811C-6BE737BB2F82}" presName="BalanceSpacing" presStyleCnt="0"/>
      <dgm:spPr/>
    </dgm:pt>
    <dgm:pt modelId="{468285FD-7B12-424D-BF75-7366E18E677A}" type="pres">
      <dgm:prSet presAssocID="{5618EB4C-6B63-418C-811C-6BE737BB2F82}" presName="BalanceSpacing1" presStyleCnt="0"/>
      <dgm:spPr/>
    </dgm:pt>
    <dgm:pt modelId="{28402ED5-ED8B-4BC9-A47C-045B1824A276}" type="pres">
      <dgm:prSet presAssocID="{C9370A83-E140-479B-B513-D88C6C6A5EE1}" presName="Accent1Text" presStyleLbl="node1" presStyleIdx="7" presStyleCnt="16"/>
      <dgm:spPr/>
    </dgm:pt>
    <dgm:pt modelId="{3A455179-B5C4-4433-9E28-807FF0CB65D0}" type="pres">
      <dgm:prSet presAssocID="{C9370A83-E140-479B-B513-D88C6C6A5EE1}" presName="spaceBetweenRectangles" presStyleCnt="0"/>
      <dgm:spPr/>
    </dgm:pt>
    <dgm:pt modelId="{3F2EF962-82BC-4BAD-A805-7DCCB47D41BC}" type="pres">
      <dgm:prSet presAssocID="{CCCC44D9-C950-4BC9-BDC8-5F75B52D8A62}" presName="composite" presStyleCnt="0"/>
      <dgm:spPr/>
    </dgm:pt>
    <dgm:pt modelId="{38E1366A-40A6-4680-AD76-F05E9AD65BE2}" type="pres">
      <dgm:prSet presAssocID="{CCCC44D9-C950-4BC9-BDC8-5F75B52D8A62}" presName="Parent1" presStyleLbl="node1" presStyleIdx="8" presStyleCnt="16">
        <dgm:presLayoutVars>
          <dgm:chMax val="1"/>
          <dgm:chPref val="1"/>
          <dgm:bulletEnabled val="1"/>
        </dgm:presLayoutVars>
      </dgm:prSet>
      <dgm:spPr/>
    </dgm:pt>
    <dgm:pt modelId="{ED0A9BC3-983E-4B09-A051-64E52CE31C9C}" type="pres">
      <dgm:prSet presAssocID="{CCCC44D9-C950-4BC9-BDC8-5F75B52D8A62}" presName="Childtext1" presStyleLbl="revTx" presStyleIdx="4" presStyleCnt="8">
        <dgm:presLayoutVars>
          <dgm:chMax val="0"/>
          <dgm:chPref val="0"/>
          <dgm:bulletEnabled val="1"/>
        </dgm:presLayoutVars>
      </dgm:prSet>
      <dgm:spPr/>
    </dgm:pt>
    <dgm:pt modelId="{CFB74217-2A6E-4090-9B7B-DCEAF2C5F4BB}" type="pres">
      <dgm:prSet presAssocID="{CCCC44D9-C950-4BC9-BDC8-5F75B52D8A62}" presName="BalanceSpacing" presStyleCnt="0"/>
      <dgm:spPr/>
    </dgm:pt>
    <dgm:pt modelId="{1F3A429E-40BD-44E0-AE3E-5B9D2D3B56DD}" type="pres">
      <dgm:prSet presAssocID="{CCCC44D9-C950-4BC9-BDC8-5F75B52D8A62}" presName="BalanceSpacing1" presStyleCnt="0"/>
      <dgm:spPr/>
    </dgm:pt>
    <dgm:pt modelId="{86030375-6B47-47F7-9204-7F2C5C5C356D}" type="pres">
      <dgm:prSet presAssocID="{A83B2E41-75D7-41B9-A8BF-4CD5D61F8F92}" presName="Accent1Text" presStyleLbl="node1" presStyleIdx="9" presStyleCnt="16"/>
      <dgm:spPr/>
    </dgm:pt>
    <dgm:pt modelId="{5748A15B-0846-4D61-ABDC-3B594C71AFAA}" type="pres">
      <dgm:prSet presAssocID="{A83B2E41-75D7-41B9-A8BF-4CD5D61F8F92}" presName="spaceBetweenRectangles" presStyleCnt="0"/>
      <dgm:spPr/>
    </dgm:pt>
    <dgm:pt modelId="{780EB8E8-6EA9-4062-8B03-66A429E5F965}" type="pres">
      <dgm:prSet presAssocID="{55A0AA47-ABCA-49DC-ACBC-DA72ED4B4A4C}" presName="composite" presStyleCnt="0"/>
      <dgm:spPr/>
    </dgm:pt>
    <dgm:pt modelId="{490A96FA-48CE-4142-A6C6-71DAAABC001F}" type="pres">
      <dgm:prSet presAssocID="{55A0AA47-ABCA-49DC-ACBC-DA72ED4B4A4C}" presName="Parent1" presStyleLbl="node1" presStyleIdx="10" presStyleCnt="16">
        <dgm:presLayoutVars>
          <dgm:chMax val="1"/>
          <dgm:chPref val="1"/>
          <dgm:bulletEnabled val="1"/>
        </dgm:presLayoutVars>
      </dgm:prSet>
      <dgm:spPr/>
    </dgm:pt>
    <dgm:pt modelId="{3432BD16-B175-4D4D-83E2-49D823543285}" type="pres">
      <dgm:prSet presAssocID="{55A0AA47-ABCA-49DC-ACBC-DA72ED4B4A4C}" presName="Childtext1" presStyleLbl="revTx" presStyleIdx="5" presStyleCnt="8">
        <dgm:presLayoutVars>
          <dgm:chMax val="0"/>
          <dgm:chPref val="0"/>
          <dgm:bulletEnabled val="1"/>
        </dgm:presLayoutVars>
      </dgm:prSet>
      <dgm:spPr/>
    </dgm:pt>
    <dgm:pt modelId="{861AEEA8-5488-49CB-88B2-248DAA7B7B31}" type="pres">
      <dgm:prSet presAssocID="{55A0AA47-ABCA-49DC-ACBC-DA72ED4B4A4C}" presName="BalanceSpacing" presStyleCnt="0"/>
      <dgm:spPr/>
    </dgm:pt>
    <dgm:pt modelId="{D7A06922-029C-4A87-B943-41FA590C59A6}" type="pres">
      <dgm:prSet presAssocID="{55A0AA47-ABCA-49DC-ACBC-DA72ED4B4A4C}" presName="BalanceSpacing1" presStyleCnt="0"/>
      <dgm:spPr/>
    </dgm:pt>
    <dgm:pt modelId="{723A983C-BD5C-4797-987B-9159DC26273E}" type="pres">
      <dgm:prSet presAssocID="{C11F1CB3-3D27-453E-BD85-5B18BFE22BF6}" presName="Accent1Text" presStyleLbl="node1" presStyleIdx="11" presStyleCnt="16"/>
      <dgm:spPr/>
    </dgm:pt>
    <dgm:pt modelId="{CB63EE03-EEE1-403D-A16C-E009ACC4AD2C}" type="pres">
      <dgm:prSet presAssocID="{C11F1CB3-3D27-453E-BD85-5B18BFE22BF6}" presName="spaceBetweenRectangles" presStyleCnt="0"/>
      <dgm:spPr/>
    </dgm:pt>
    <dgm:pt modelId="{6A4331A2-D7D2-4B12-84EE-3C14B215696D}" type="pres">
      <dgm:prSet presAssocID="{9A63BB6F-97A6-4411-BE8D-B54AF038BEC3}" presName="composite" presStyleCnt="0"/>
      <dgm:spPr/>
    </dgm:pt>
    <dgm:pt modelId="{B25C4736-9FBC-4624-B734-A2144AD564FE}" type="pres">
      <dgm:prSet presAssocID="{9A63BB6F-97A6-4411-BE8D-B54AF038BEC3}" presName="Parent1" presStyleLbl="node1" presStyleIdx="12" presStyleCnt="16">
        <dgm:presLayoutVars>
          <dgm:chMax val="1"/>
          <dgm:chPref val="1"/>
          <dgm:bulletEnabled val="1"/>
        </dgm:presLayoutVars>
      </dgm:prSet>
      <dgm:spPr/>
    </dgm:pt>
    <dgm:pt modelId="{22B4AECC-A8D2-4675-994E-3C56641275B5}" type="pres">
      <dgm:prSet presAssocID="{9A63BB6F-97A6-4411-BE8D-B54AF038BEC3}" presName="Childtext1" presStyleLbl="revTx" presStyleIdx="6" presStyleCnt="8">
        <dgm:presLayoutVars>
          <dgm:chMax val="0"/>
          <dgm:chPref val="0"/>
          <dgm:bulletEnabled val="1"/>
        </dgm:presLayoutVars>
      </dgm:prSet>
      <dgm:spPr/>
    </dgm:pt>
    <dgm:pt modelId="{C1BF1A09-A5A0-4E7B-8C16-1CD464733764}" type="pres">
      <dgm:prSet presAssocID="{9A63BB6F-97A6-4411-BE8D-B54AF038BEC3}" presName="BalanceSpacing" presStyleCnt="0"/>
      <dgm:spPr/>
    </dgm:pt>
    <dgm:pt modelId="{3841A791-3151-4BC9-9A30-629775CB2143}" type="pres">
      <dgm:prSet presAssocID="{9A63BB6F-97A6-4411-BE8D-B54AF038BEC3}" presName="BalanceSpacing1" presStyleCnt="0"/>
      <dgm:spPr/>
    </dgm:pt>
    <dgm:pt modelId="{4D123172-7877-4BE4-B339-CC05B5E888A4}" type="pres">
      <dgm:prSet presAssocID="{BDB765C5-D335-46FE-B47B-4AD032451E40}" presName="Accent1Text" presStyleLbl="node1" presStyleIdx="13" presStyleCnt="16"/>
      <dgm:spPr/>
    </dgm:pt>
    <dgm:pt modelId="{7B35C23D-3792-4438-8851-92A89900594F}" type="pres">
      <dgm:prSet presAssocID="{BDB765C5-D335-46FE-B47B-4AD032451E40}" presName="spaceBetweenRectangles" presStyleCnt="0"/>
      <dgm:spPr/>
    </dgm:pt>
    <dgm:pt modelId="{70326FBA-74F2-42AF-BB29-B0F7D62CA743}" type="pres">
      <dgm:prSet presAssocID="{A9B9F1F3-35BC-4BFE-8EEF-355BDE64452A}" presName="composite" presStyleCnt="0"/>
      <dgm:spPr/>
    </dgm:pt>
    <dgm:pt modelId="{6A1AF62D-6FCA-493F-9065-A4ED3AE7B062}" type="pres">
      <dgm:prSet presAssocID="{A9B9F1F3-35BC-4BFE-8EEF-355BDE64452A}" presName="Parent1" presStyleLbl="node1" presStyleIdx="14" presStyleCnt="16">
        <dgm:presLayoutVars>
          <dgm:chMax val="1"/>
          <dgm:chPref val="1"/>
          <dgm:bulletEnabled val="1"/>
        </dgm:presLayoutVars>
      </dgm:prSet>
      <dgm:spPr/>
    </dgm:pt>
    <dgm:pt modelId="{83282C66-7DF2-46D5-B0F3-29296D1AC9EC}" type="pres">
      <dgm:prSet presAssocID="{A9B9F1F3-35BC-4BFE-8EEF-355BDE64452A}" presName="Childtext1" presStyleLbl="revTx" presStyleIdx="7" presStyleCnt="8">
        <dgm:presLayoutVars>
          <dgm:chMax val="0"/>
          <dgm:chPref val="0"/>
          <dgm:bulletEnabled val="1"/>
        </dgm:presLayoutVars>
      </dgm:prSet>
      <dgm:spPr/>
    </dgm:pt>
    <dgm:pt modelId="{728B6075-8636-4C0D-8EC9-7D68845635FD}" type="pres">
      <dgm:prSet presAssocID="{A9B9F1F3-35BC-4BFE-8EEF-355BDE64452A}" presName="BalanceSpacing" presStyleCnt="0"/>
      <dgm:spPr/>
    </dgm:pt>
    <dgm:pt modelId="{B56FD4A7-B3EC-4322-A394-7045AA2A90D5}" type="pres">
      <dgm:prSet presAssocID="{A9B9F1F3-35BC-4BFE-8EEF-355BDE64452A}" presName="BalanceSpacing1" presStyleCnt="0"/>
      <dgm:spPr/>
    </dgm:pt>
    <dgm:pt modelId="{8CD3E66B-34BE-4D0E-998E-29E5C6C0DA8B}" type="pres">
      <dgm:prSet presAssocID="{809EAC5F-05EB-43B0-A554-44E4E8127155}" presName="Accent1Text" presStyleLbl="node1" presStyleIdx="15" presStyleCnt="16"/>
      <dgm:spPr/>
    </dgm:pt>
  </dgm:ptLst>
  <dgm:cxnLst>
    <dgm:cxn modelId="{08A9821C-4B16-4F52-810B-D3258A3CDFCC}" srcId="{A84938FC-C465-4212-95D6-2A33FF603E1F}" destId="{D64D582F-7BA6-44FA-ADA2-1052B7ED4877}" srcOrd="0" destOrd="0" parTransId="{62ECFB26-E2C0-4CBE-AFF6-355D6476DCD2}" sibTransId="{3B768573-5D41-4403-93BF-B7DA8E0E9BA9}"/>
    <dgm:cxn modelId="{CFCACF22-4FCB-488B-92B6-4B0F97095023}" srcId="{17CF6445-6F7F-47F4-B15C-467148681CCB}" destId="{CCCC44D9-C950-4BC9-BDC8-5F75B52D8A62}" srcOrd="4" destOrd="0" parTransId="{968ADC18-AB13-4687-92AA-4876D0DACDE9}" sibTransId="{A83B2E41-75D7-41B9-A8BF-4CD5D61F8F92}"/>
    <dgm:cxn modelId="{A3351429-0AFD-4F59-A512-A9DE3B2D9188}" srcId="{9F1EACD9-AC29-493E-BD95-B3B563564A5D}" destId="{3CB2B8D2-2257-42BD-BCED-A62BE5A1049F}" srcOrd="0" destOrd="0" parTransId="{E26E950F-52FC-44F9-B264-906E4D0AFC3A}" sibTransId="{6D354F61-40B0-4B77-A8BE-D336E6FD92B8}"/>
    <dgm:cxn modelId="{3847AD29-A4E9-4695-BE3D-04C036D155A8}" type="presOf" srcId="{2787DFD3-BA23-4B4F-96A7-0AEB5F669293}" destId="{3432BD16-B175-4D4D-83E2-49D823543285}" srcOrd="0" destOrd="0" presId="urn:microsoft.com/office/officeart/2008/layout/AlternatingHexagons"/>
    <dgm:cxn modelId="{BDE76867-9244-4EA5-8161-1AC1886A6A03}" srcId="{55A0AA47-ABCA-49DC-ACBC-DA72ED4B4A4C}" destId="{2787DFD3-BA23-4B4F-96A7-0AEB5F669293}" srcOrd="0" destOrd="0" parTransId="{FFB0B009-FD54-4786-80D8-7008C50FF914}" sibTransId="{50791435-87D9-4499-8F89-AE35B7E86D41}"/>
    <dgm:cxn modelId="{4D7CD947-784E-4CE9-A267-2C69C1B9FF57}" type="presOf" srcId="{17CF6445-6F7F-47F4-B15C-467148681CCB}" destId="{D52C2641-7397-48E0-825A-FDCE840A0C23}" srcOrd="0" destOrd="0" presId="urn:microsoft.com/office/officeart/2008/layout/AlternatingHexagons"/>
    <dgm:cxn modelId="{7FDF216D-48A0-4683-BCC1-3D06A65FA8BD}" type="presOf" srcId="{D64D582F-7BA6-44FA-ADA2-1052B7ED4877}" destId="{11195CFF-D857-49DB-9CAA-FBDFAA0EFC4B}" srcOrd="0" destOrd="0" presId="urn:microsoft.com/office/officeart/2008/layout/AlternatingHexagons"/>
    <dgm:cxn modelId="{BC084877-F6DC-4D6F-8855-0AA01D5D5687}" type="presOf" srcId="{5618EB4C-6B63-418C-811C-6BE737BB2F82}" destId="{5A8A8B6F-475E-40F1-BC67-062521277975}" srcOrd="0" destOrd="0" presId="urn:microsoft.com/office/officeart/2008/layout/AlternatingHexagons"/>
    <dgm:cxn modelId="{2AD41F82-91FA-44DE-8B2F-5F4DABACD2AB}" type="presOf" srcId="{EE7B3209-C6A2-4B8A-90D9-F4EAE9078756}" destId="{C8D98F8F-8ACE-4892-8CD2-C021929AE710}" srcOrd="0" destOrd="0" presId="urn:microsoft.com/office/officeart/2008/layout/AlternatingHexagons"/>
    <dgm:cxn modelId="{2F16D184-C226-45EF-A9A1-371C347DA274}" type="presOf" srcId="{9A63BB6F-97A6-4411-BE8D-B54AF038BEC3}" destId="{B25C4736-9FBC-4624-B734-A2144AD564FE}" srcOrd="0" destOrd="0" presId="urn:microsoft.com/office/officeart/2008/layout/AlternatingHexagons"/>
    <dgm:cxn modelId="{9AC11887-8002-4985-AF5F-BF9F794BEEA7}" srcId="{17CF6445-6F7F-47F4-B15C-467148681CCB}" destId="{A84938FC-C465-4212-95D6-2A33FF603E1F}" srcOrd="0" destOrd="0" parTransId="{084CEAF5-3EB5-4701-808A-23ECAB0E3AF5}" sibTransId="{E9049183-C6CC-48AD-9E5E-3CE4C91C532D}"/>
    <dgm:cxn modelId="{E193A793-70D7-4CE6-8497-B3BF44E76084}" srcId="{17CF6445-6F7F-47F4-B15C-467148681CCB}" destId="{5618EB4C-6B63-418C-811C-6BE737BB2F82}" srcOrd="3" destOrd="0" parTransId="{62863A8A-075B-4FFB-A579-C038DBAF808F}" sibTransId="{C9370A83-E140-479B-B513-D88C6C6A5EE1}"/>
    <dgm:cxn modelId="{D7149B9E-2723-4B16-ADDA-6C2AF2414144}" type="presOf" srcId="{CCCC44D9-C950-4BC9-BDC8-5F75B52D8A62}" destId="{38E1366A-40A6-4680-AD76-F05E9AD65BE2}" srcOrd="0" destOrd="0" presId="urn:microsoft.com/office/officeart/2008/layout/AlternatingHexagons"/>
    <dgm:cxn modelId="{75CB33A7-5324-4641-9072-B6CAF172D473}" type="presOf" srcId="{A9B9F1F3-35BC-4BFE-8EEF-355BDE64452A}" destId="{6A1AF62D-6FCA-493F-9065-A4ED3AE7B062}" srcOrd="0" destOrd="0" presId="urn:microsoft.com/office/officeart/2008/layout/AlternatingHexagons"/>
    <dgm:cxn modelId="{C03AC4A7-3333-41B0-BE60-FD4B59BCA797}" srcId="{17CF6445-6F7F-47F4-B15C-467148681CCB}" destId="{EE7B3209-C6A2-4B8A-90D9-F4EAE9078756}" srcOrd="2" destOrd="0" parTransId="{63A20C32-E638-4443-B733-3C77B9D8D4F8}" sibTransId="{CEF638BC-6AE7-4AB7-8057-0EC5C0E758AC}"/>
    <dgm:cxn modelId="{E4BAA6A9-24B6-4F08-9161-DD8769FA1E50}" type="presOf" srcId="{809EAC5F-05EB-43B0-A554-44E4E8127155}" destId="{8CD3E66B-34BE-4D0E-998E-29E5C6C0DA8B}" srcOrd="0" destOrd="0" presId="urn:microsoft.com/office/officeart/2008/layout/AlternatingHexagons"/>
    <dgm:cxn modelId="{E80305AA-1470-4BA5-89A2-274289F73E83}" type="presOf" srcId="{C11F1CB3-3D27-453E-BD85-5B18BFE22BF6}" destId="{723A983C-BD5C-4797-987B-9159DC26273E}" srcOrd="0" destOrd="0" presId="urn:microsoft.com/office/officeart/2008/layout/AlternatingHexagons"/>
    <dgm:cxn modelId="{9693C7B5-0CCA-4E81-B9B5-133D35566EAA}" srcId="{17CF6445-6F7F-47F4-B15C-467148681CCB}" destId="{A9B9F1F3-35BC-4BFE-8EEF-355BDE64452A}" srcOrd="7" destOrd="0" parTransId="{F77F1503-5792-4F3A-8FEC-70DDDAE1AEF0}" sibTransId="{809EAC5F-05EB-43B0-A554-44E4E8127155}"/>
    <dgm:cxn modelId="{C132D1B6-0BFC-4E7C-B865-FDA5200E5B0E}" srcId="{17CF6445-6F7F-47F4-B15C-467148681CCB}" destId="{9F1EACD9-AC29-493E-BD95-B3B563564A5D}" srcOrd="1" destOrd="0" parTransId="{4DC5B5EB-26E5-4B14-9ECF-0412645C9EF2}" sibTransId="{0605C480-B2DA-4854-BF64-06B6FEDB898A}"/>
    <dgm:cxn modelId="{05AD0BBA-7ABA-4C2D-A6F4-628FB90B4741}" srcId="{17CF6445-6F7F-47F4-B15C-467148681CCB}" destId="{9A63BB6F-97A6-4411-BE8D-B54AF038BEC3}" srcOrd="6" destOrd="0" parTransId="{5E8C393A-682A-4877-B20B-9A0F3BEF1C4F}" sibTransId="{BDB765C5-D335-46FE-B47B-4AD032451E40}"/>
    <dgm:cxn modelId="{D6A795BB-8AF2-4777-8226-AF67E290AA30}" type="presOf" srcId="{C9370A83-E140-479B-B513-D88C6C6A5EE1}" destId="{28402ED5-ED8B-4BC9-A47C-045B1824A276}" srcOrd="0" destOrd="0" presId="urn:microsoft.com/office/officeart/2008/layout/AlternatingHexagons"/>
    <dgm:cxn modelId="{A13052C4-4E36-42CD-B3E1-05DC1BAD99F8}" type="presOf" srcId="{BDB765C5-D335-46FE-B47B-4AD032451E40}" destId="{4D123172-7877-4BE4-B339-CC05B5E888A4}" srcOrd="0" destOrd="0" presId="urn:microsoft.com/office/officeart/2008/layout/AlternatingHexagons"/>
    <dgm:cxn modelId="{2B81E1C7-B41C-4491-85DC-690521F0E713}" srcId="{17CF6445-6F7F-47F4-B15C-467148681CCB}" destId="{55A0AA47-ABCA-49DC-ACBC-DA72ED4B4A4C}" srcOrd="5" destOrd="0" parTransId="{F3769A1A-E420-4FC3-8E22-C9979CD807BB}" sibTransId="{C11F1CB3-3D27-453E-BD85-5B18BFE22BF6}"/>
    <dgm:cxn modelId="{D254E6D1-EF37-43BA-BFB8-9DB010210762}" type="presOf" srcId="{A84938FC-C465-4212-95D6-2A33FF603E1F}" destId="{26604D41-E589-4E5B-B2F3-9F659A7060A1}" srcOrd="0" destOrd="0" presId="urn:microsoft.com/office/officeart/2008/layout/AlternatingHexagons"/>
    <dgm:cxn modelId="{B78F93D2-E106-441B-9F2F-C19338CD74E3}" type="presOf" srcId="{E9049183-C6CC-48AD-9E5E-3CE4C91C532D}" destId="{618F7301-BF41-44A6-BD4A-0E0DFC8B6D47}" srcOrd="0" destOrd="0" presId="urn:microsoft.com/office/officeart/2008/layout/AlternatingHexagons"/>
    <dgm:cxn modelId="{9982F8D4-EEC1-4318-894F-0DE7008E89EA}" type="presOf" srcId="{0605C480-B2DA-4854-BF64-06B6FEDB898A}" destId="{774CA569-DE4D-42F4-9285-6BACB4736C1F}" srcOrd="0" destOrd="0" presId="urn:microsoft.com/office/officeart/2008/layout/AlternatingHexagons"/>
    <dgm:cxn modelId="{21E109DE-8860-4305-AB06-801C53BE390C}" type="presOf" srcId="{3CB2B8D2-2257-42BD-BCED-A62BE5A1049F}" destId="{134EF282-2FD0-48EE-BAC4-770A7450AE3F}" srcOrd="0" destOrd="0" presId="urn:microsoft.com/office/officeart/2008/layout/AlternatingHexagons"/>
    <dgm:cxn modelId="{160FCEE2-85AE-45BA-BFA8-EF1043C81026}" type="presOf" srcId="{CEF638BC-6AE7-4AB7-8057-0EC5C0E758AC}" destId="{87B9C86B-3000-4AF3-9451-CE1D945912FA}" srcOrd="0" destOrd="0" presId="urn:microsoft.com/office/officeart/2008/layout/AlternatingHexagons"/>
    <dgm:cxn modelId="{F19660E7-4D17-4014-8B1A-BB567A199F77}" type="presOf" srcId="{55A0AA47-ABCA-49DC-ACBC-DA72ED4B4A4C}" destId="{490A96FA-48CE-4142-A6C6-71DAAABC001F}" srcOrd="0" destOrd="0" presId="urn:microsoft.com/office/officeart/2008/layout/AlternatingHexagons"/>
    <dgm:cxn modelId="{9B841DEF-74A6-4388-87B5-9843B7744E39}" type="presOf" srcId="{A83B2E41-75D7-41B9-A8BF-4CD5D61F8F92}" destId="{86030375-6B47-47F7-9204-7F2C5C5C356D}" srcOrd="0" destOrd="0" presId="urn:microsoft.com/office/officeart/2008/layout/AlternatingHexagons"/>
    <dgm:cxn modelId="{894C16F0-AB2C-465C-9129-7A032BC10E0C}" type="presOf" srcId="{9F1EACD9-AC29-493E-BD95-B3B563564A5D}" destId="{041D138E-2FB1-45AF-A351-8575CA5068D2}" srcOrd="0" destOrd="0" presId="urn:microsoft.com/office/officeart/2008/layout/AlternatingHexagons"/>
    <dgm:cxn modelId="{7B104CB8-CFE0-4B59-9E74-A72DDF2527DB}" type="presParOf" srcId="{D52C2641-7397-48E0-825A-FDCE840A0C23}" destId="{CBB1A30F-95DB-43FD-A224-E61A63C1A792}" srcOrd="0" destOrd="0" presId="urn:microsoft.com/office/officeart/2008/layout/AlternatingHexagons"/>
    <dgm:cxn modelId="{32D2A64A-7CF1-406B-9C05-06A884A904B5}" type="presParOf" srcId="{CBB1A30F-95DB-43FD-A224-E61A63C1A792}" destId="{26604D41-E589-4E5B-B2F3-9F659A7060A1}" srcOrd="0" destOrd="0" presId="urn:microsoft.com/office/officeart/2008/layout/AlternatingHexagons"/>
    <dgm:cxn modelId="{B3A11A0A-E9E3-442B-8EC6-93E35F3AD1E8}" type="presParOf" srcId="{CBB1A30F-95DB-43FD-A224-E61A63C1A792}" destId="{11195CFF-D857-49DB-9CAA-FBDFAA0EFC4B}" srcOrd="1" destOrd="0" presId="urn:microsoft.com/office/officeart/2008/layout/AlternatingHexagons"/>
    <dgm:cxn modelId="{A1EBC414-8C67-4241-B896-E34B5A59113D}" type="presParOf" srcId="{CBB1A30F-95DB-43FD-A224-E61A63C1A792}" destId="{372A2BA4-C575-4D36-869A-A1A36E0257F1}" srcOrd="2" destOrd="0" presId="urn:microsoft.com/office/officeart/2008/layout/AlternatingHexagons"/>
    <dgm:cxn modelId="{2E516A12-2489-4FD0-8B36-5B9AEFBDC7D4}" type="presParOf" srcId="{CBB1A30F-95DB-43FD-A224-E61A63C1A792}" destId="{6FB7E3E9-9BD1-47F1-97F3-3B8F597EE4AE}" srcOrd="3" destOrd="0" presId="urn:microsoft.com/office/officeart/2008/layout/AlternatingHexagons"/>
    <dgm:cxn modelId="{ABFA9B92-31E2-404F-9889-48DF739DE914}" type="presParOf" srcId="{CBB1A30F-95DB-43FD-A224-E61A63C1A792}" destId="{618F7301-BF41-44A6-BD4A-0E0DFC8B6D47}" srcOrd="4" destOrd="0" presId="urn:microsoft.com/office/officeart/2008/layout/AlternatingHexagons"/>
    <dgm:cxn modelId="{631BF0CC-08FC-434D-9348-D7B11F8B14D9}" type="presParOf" srcId="{D52C2641-7397-48E0-825A-FDCE840A0C23}" destId="{5C722829-69AD-4265-B122-27448A534A16}" srcOrd="1" destOrd="0" presId="urn:microsoft.com/office/officeart/2008/layout/AlternatingHexagons"/>
    <dgm:cxn modelId="{C826AB87-26A1-4E2B-B922-19E278A2B3F8}" type="presParOf" srcId="{D52C2641-7397-48E0-825A-FDCE840A0C23}" destId="{2DDE2D1D-9011-48B0-BB6B-0691C7CBAF73}" srcOrd="2" destOrd="0" presId="urn:microsoft.com/office/officeart/2008/layout/AlternatingHexagons"/>
    <dgm:cxn modelId="{AFEAEA93-1A17-43F9-9100-BD2F6484A506}" type="presParOf" srcId="{2DDE2D1D-9011-48B0-BB6B-0691C7CBAF73}" destId="{041D138E-2FB1-45AF-A351-8575CA5068D2}" srcOrd="0" destOrd="0" presId="urn:microsoft.com/office/officeart/2008/layout/AlternatingHexagons"/>
    <dgm:cxn modelId="{7F63F25B-D629-4881-BF02-A6D556CF6854}" type="presParOf" srcId="{2DDE2D1D-9011-48B0-BB6B-0691C7CBAF73}" destId="{134EF282-2FD0-48EE-BAC4-770A7450AE3F}" srcOrd="1" destOrd="0" presId="urn:microsoft.com/office/officeart/2008/layout/AlternatingHexagons"/>
    <dgm:cxn modelId="{5F163C57-E251-42D4-9B41-189C19D8292B}" type="presParOf" srcId="{2DDE2D1D-9011-48B0-BB6B-0691C7CBAF73}" destId="{EF5F1F31-93A2-4FE2-9FD9-E55F5CD97A53}" srcOrd="2" destOrd="0" presId="urn:microsoft.com/office/officeart/2008/layout/AlternatingHexagons"/>
    <dgm:cxn modelId="{BF8F2F98-2B47-497C-BAC8-1C87C7CC2B59}" type="presParOf" srcId="{2DDE2D1D-9011-48B0-BB6B-0691C7CBAF73}" destId="{53D7C254-011C-450D-B06A-4E034554A625}" srcOrd="3" destOrd="0" presId="urn:microsoft.com/office/officeart/2008/layout/AlternatingHexagons"/>
    <dgm:cxn modelId="{C8E35093-4503-4B7A-85E5-5A631C555B48}" type="presParOf" srcId="{2DDE2D1D-9011-48B0-BB6B-0691C7CBAF73}" destId="{774CA569-DE4D-42F4-9285-6BACB4736C1F}" srcOrd="4" destOrd="0" presId="urn:microsoft.com/office/officeart/2008/layout/AlternatingHexagons"/>
    <dgm:cxn modelId="{FE3C76E6-1186-47A2-9D79-228B5F4F0B8E}" type="presParOf" srcId="{D52C2641-7397-48E0-825A-FDCE840A0C23}" destId="{FCC46065-5795-4FC3-9558-514A9BD6C16D}" srcOrd="3" destOrd="0" presId="urn:microsoft.com/office/officeart/2008/layout/AlternatingHexagons"/>
    <dgm:cxn modelId="{B16B3449-462B-4930-B5AE-EC699A51F876}" type="presParOf" srcId="{D52C2641-7397-48E0-825A-FDCE840A0C23}" destId="{12FAA3EA-7E0D-490B-BC8D-CBDA8C32E6AF}" srcOrd="4" destOrd="0" presId="urn:microsoft.com/office/officeart/2008/layout/AlternatingHexagons"/>
    <dgm:cxn modelId="{D7256410-FA21-4870-BE9E-9625BFD7C816}" type="presParOf" srcId="{12FAA3EA-7E0D-490B-BC8D-CBDA8C32E6AF}" destId="{C8D98F8F-8ACE-4892-8CD2-C021929AE710}" srcOrd="0" destOrd="0" presId="urn:microsoft.com/office/officeart/2008/layout/AlternatingHexagons"/>
    <dgm:cxn modelId="{A1313127-930C-4AEF-AD3D-B52A9851F7CF}" type="presParOf" srcId="{12FAA3EA-7E0D-490B-BC8D-CBDA8C32E6AF}" destId="{1A8FEA39-D633-425A-8C76-E4B345B972AC}" srcOrd="1" destOrd="0" presId="urn:microsoft.com/office/officeart/2008/layout/AlternatingHexagons"/>
    <dgm:cxn modelId="{B3BB7155-7223-4137-9653-517D73E05C63}" type="presParOf" srcId="{12FAA3EA-7E0D-490B-BC8D-CBDA8C32E6AF}" destId="{976F1E9C-3D0F-4676-9779-FA81D8A1B5BA}" srcOrd="2" destOrd="0" presId="urn:microsoft.com/office/officeart/2008/layout/AlternatingHexagons"/>
    <dgm:cxn modelId="{490F3D9C-248D-406C-AD23-D80F58EECC25}" type="presParOf" srcId="{12FAA3EA-7E0D-490B-BC8D-CBDA8C32E6AF}" destId="{779E4A54-B549-4D5E-BDE3-AFFEB3AEAA71}" srcOrd="3" destOrd="0" presId="urn:microsoft.com/office/officeart/2008/layout/AlternatingHexagons"/>
    <dgm:cxn modelId="{424061F2-E117-4FEE-BAF4-3192EB07C0AB}" type="presParOf" srcId="{12FAA3EA-7E0D-490B-BC8D-CBDA8C32E6AF}" destId="{87B9C86B-3000-4AF3-9451-CE1D945912FA}" srcOrd="4" destOrd="0" presId="urn:microsoft.com/office/officeart/2008/layout/AlternatingHexagons"/>
    <dgm:cxn modelId="{57F8241C-DBE9-45E7-AEDF-7C4F91CAA66B}" type="presParOf" srcId="{D52C2641-7397-48E0-825A-FDCE840A0C23}" destId="{60A6C8DF-957D-4138-A077-5AFC48393264}" srcOrd="5" destOrd="0" presId="urn:microsoft.com/office/officeart/2008/layout/AlternatingHexagons"/>
    <dgm:cxn modelId="{C50CFB53-C494-4713-9D49-E961E33B36AB}" type="presParOf" srcId="{D52C2641-7397-48E0-825A-FDCE840A0C23}" destId="{DECEAD96-0CBB-41A9-AAFE-1DEC2519368E}" srcOrd="6" destOrd="0" presId="urn:microsoft.com/office/officeart/2008/layout/AlternatingHexagons"/>
    <dgm:cxn modelId="{FEDC740E-B36C-40DD-B53E-15680544C87B}" type="presParOf" srcId="{DECEAD96-0CBB-41A9-AAFE-1DEC2519368E}" destId="{5A8A8B6F-475E-40F1-BC67-062521277975}" srcOrd="0" destOrd="0" presId="urn:microsoft.com/office/officeart/2008/layout/AlternatingHexagons"/>
    <dgm:cxn modelId="{5D174139-C1BA-4A48-840F-D16B8F96210A}" type="presParOf" srcId="{DECEAD96-0CBB-41A9-AAFE-1DEC2519368E}" destId="{1C1138BB-0375-4D84-ABC3-0BA54824CCCB}" srcOrd="1" destOrd="0" presId="urn:microsoft.com/office/officeart/2008/layout/AlternatingHexagons"/>
    <dgm:cxn modelId="{32C9097D-B249-443F-AF98-76EA644C47FD}" type="presParOf" srcId="{DECEAD96-0CBB-41A9-AAFE-1DEC2519368E}" destId="{7B6C6B12-BB7F-4435-838E-2606B1D9C877}" srcOrd="2" destOrd="0" presId="urn:microsoft.com/office/officeart/2008/layout/AlternatingHexagons"/>
    <dgm:cxn modelId="{52B72531-600E-4C61-B423-A197AF11E829}" type="presParOf" srcId="{DECEAD96-0CBB-41A9-AAFE-1DEC2519368E}" destId="{468285FD-7B12-424D-BF75-7366E18E677A}" srcOrd="3" destOrd="0" presId="urn:microsoft.com/office/officeart/2008/layout/AlternatingHexagons"/>
    <dgm:cxn modelId="{D65B3738-72B0-4A13-9AD8-A54D23280598}" type="presParOf" srcId="{DECEAD96-0CBB-41A9-AAFE-1DEC2519368E}" destId="{28402ED5-ED8B-4BC9-A47C-045B1824A276}" srcOrd="4" destOrd="0" presId="urn:microsoft.com/office/officeart/2008/layout/AlternatingHexagons"/>
    <dgm:cxn modelId="{334B169A-A1ED-4BB3-9658-7CAB64855884}" type="presParOf" srcId="{D52C2641-7397-48E0-825A-FDCE840A0C23}" destId="{3A455179-B5C4-4433-9E28-807FF0CB65D0}" srcOrd="7" destOrd="0" presId="urn:microsoft.com/office/officeart/2008/layout/AlternatingHexagons"/>
    <dgm:cxn modelId="{38E50BDC-0825-47D9-BD9F-D565B6720DBE}" type="presParOf" srcId="{D52C2641-7397-48E0-825A-FDCE840A0C23}" destId="{3F2EF962-82BC-4BAD-A805-7DCCB47D41BC}" srcOrd="8" destOrd="0" presId="urn:microsoft.com/office/officeart/2008/layout/AlternatingHexagons"/>
    <dgm:cxn modelId="{1986B5CB-DA1B-470C-83EC-AE1BEE5BE594}" type="presParOf" srcId="{3F2EF962-82BC-4BAD-A805-7DCCB47D41BC}" destId="{38E1366A-40A6-4680-AD76-F05E9AD65BE2}" srcOrd="0" destOrd="0" presId="urn:microsoft.com/office/officeart/2008/layout/AlternatingHexagons"/>
    <dgm:cxn modelId="{6899E612-F393-456A-A626-E92D05A5E215}" type="presParOf" srcId="{3F2EF962-82BC-4BAD-A805-7DCCB47D41BC}" destId="{ED0A9BC3-983E-4B09-A051-64E52CE31C9C}" srcOrd="1" destOrd="0" presId="urn:microsoft.com/office/officeart/2008/layout/AlternatingHexagons"/>
    <dgm:cxn modelId="{2F5815ED-F3CC-4672-9ACB-6567E26A2419}" type="presParOf" srcId="{3F2EF962-82BC-4BAD-A805-7DCCB47D41BC}" destId="{CFB74217-2A6E-4090-9B7B-DCEAF2C5F4BB}" srcOrd="2" destOrd="0" presId="urn:microsoft.com/office/officeart/2008/layout/AlternatingHexagons"/>
    <dgm:cxn modelId="{0B386C69-1CD7-4398-898F-A31CC3BEDF7C}" type="presParOf" srcId="{3F2EF962-82BC-4BAD-A805-7DCCB47D41BC}" destId="{1F3A429E-40BD-44E0-AE3E-5B9D2D3B56DD}" srcOrd="3" destOrd="0" presId="urn:microsoft.com/office/officeart/2008/layout/AlternatingHexagons"/>
    <dgm:cxn modelId="{AAD2F3A2-F6B3-450E-A7A9-8BD5D03CF558}" type="presParOf" srcId="{3F2EF962-82BC-4BAD-A805-7DCCB47D41BC}" destId="{86030375-6B47-47F7-9204-7F2C5C5C356D}" srcOrd="4" destOrd="0" presId="urn:microsoft.com/office/officeart/2008/layout/AlternatingHexagons"/>
    <dgm:cxn modelId="{907A1E91-F40D-41B5-B03F-4B5EADC20F8E}" type="presParOf" srcId="{D52C2641-7397-48E0-825A-FDCE840A0C23}" destId="{5748A15B-0846-4D61-ABDC-3B594C71AFAA}" srcOrd="9" destOrd="0" presId="urn:microsoft.com/office/officeart/2008/layout/AlternatingHexagons"/>
    <dgm:cxn modelId="{5157685A-82C3-4F40-9AE5-5371EA3A5FBC}" type="presParOf" srcId="{D52C2641-7397-48E0-825A-FDCE840A0C23}" destId="{780EB8E8-6EA9-4062-8B03-66A429E5F965}" srcOrd="10" destOrd="0" presId="urn:microsoft.com/office/officeart/2008/layout/AlternatingHexagons"/>
    <dgm:cxn modelId="{83BA7CB7-7D0A-43D7-9F49-63F2DF96D5B6}" type="presParOf" srcId="{780EB8E8-6EA9-4062-8B03-66A429E5F965}" destId="{490A96FA-48CE-4142-A6C6-71DAAABC001F}" srcOrd="0" destOrd="0" presId="urn:microsoft.com/office/officeart/2008/layout/AlternatingHexagons"/>
    <dgm:cxn modelId="{E3C0D8C1-6B76-4406-AD81-DCDA798710E4}" type="presParOf" srcId="{780EB8E8-6EA9-4062-8B03-66A429E5F965}" destId="{3432BD16-B175-4D4D-83E2-49D823543285}" srcOrd="1" destOrd="0" presId="urn:microsoft.com/office/officeart/2008/layout/AlternatingHexagons"/>
    <dgm:cxn modelId="{9C4C954A-931C-476C-8C8A-A967A708D65F}" type="presParOf" srcId="{780EB8E8-6EA9-4062-8B03-66A429E5F965}" destId="{861AEEA8-5488-49CB-88B2-248DAA7B7B31}" srcOrd="2" destOrd="0" presId="urn:microsoft.com/office/officeart/2008/layout/AlternatingHexagons"/>
    <dgm:cxn modelId="{42D44D0D-3FAE-412B-859C-40FB65A9CA06}" type="presParOf" srcId="{780EB8E8-6EA9-4062-8B03-66A429E5F965}" destId="{D7A06922-029C-4A87-B943-41FA590C59A6}" srcOrd="3" destOrd="0" presId="urn:microsoft.com/office/officeart/2008/layout/AlternatingHexagons"/>
    <dgm:cxn modelId="{09A1405A-E2BE-4ABC-B69D-73BAECD5805D}" type="presParOf" srcId="{780EB8E8-6EA9-4062-8B03-66A429E5F965}" destId="{723A983C-BD5C-4797-987B-9159DC26273E}" srcOrd="4" destOrd="0" presId="urn:microsoft.com/office/officeart/2008/layout/AlternatingHexagons"/>
    <dgm:cxn modelId="{6201FEA5-27E0-4B8B-919B-95ED15CD94A2}" type="presParOf" srcId="{D52C2641-7397-48E0-825A-FDCE840A0C23}" destId="{CB63EE03-EEE1-403D-A16C-E009ACC4AD2C}" srcOrd="11" destOrd="0" presId="urn:microsoft.com/office/officeart/2008/layout/AlternatingHexagons"/>
    <dgm:cxn modelId="{B1121093-AF4D-478D-B7E0-2996CDB65801}" type="presParOf" srcId="{D52C2641-7397-48E0-825A-FDCE840A0C23}" destId="{6A4331A2-D7D2-4B12-84EE-3C14B215696D}" srcOrd="12" destOrd="0" presId="urn:microsoft.com/office/officeart/2008/layout/AlternatingHexagons"/>
    <dgm:cxn modelId="{4C7DEA7A-2B23-4CCC-ACE6-DE02660FF962}" type="presParOf" srcId="{6A4331A2-D7D2-4B12-84EE-3C14B215696D}" destId="{B25C4736-9FBC-4624-B734-A2144AD564FE}" srcOrd="0" destOrd="0" presId="urn:microsoft.com/office/officeart/2008/layout/AlternatingHexagons"/>
    <dgm:cxn modelId="{B3CDC962-FA43-4214-B98F-334CA4AEA4A9}" type="presParOf" srcId="{6A4331A2-D7D2-4B12-84EE-3C14B215696D}" destId="{22B4AECC-A8D2-4675-994E-3C56641275B5}" srcOrd="1" destOrd="0" presId="urn:microsoft.com/office/officeart/2008/layout/AlternatingHexagons"/>
    <dgm:cxn modelId="{666FC2D7-53FC-40CB-BD45-84DEA09550B6}" type="presParOf" srcId="{6A4331A2-D7D2-4B12-84EE-3C14B215696D}" destId="{C1BF1A09-A5A0-4E7B-8C16-1CD464733764}" srcOrd="2" destOrd="0" presId="urn:microsoft.com/office/officeart/2008/layout/AlternatingHexagons"/>
    <dgm:cxn modelId="{96BD0BDC-0BC4-4ED1-AC1A-D7C0499FBE2A}" type="presParOf" srcId="{6A4331A2-D7D2-4B12-84EE-3C14B215696D}" destId="{3841A791-3151-4BC9-9A30-629775CB2143}" srcOrd="3" destOrd="0" presId="urn:microsoft.com/office/officeart/2008/layout/AlternatingHexagons"/>
    <dgm:cxn modelId="{8742D49A-F3C1-4AC6-868E-2623E771BD1B}" type="presParOf" srcId="{6A4331A2-D7D2-4B12-84EE-3C14B215696D}" destId="{4D123172-7877-4BE4-B339-CC05B5E888A4}" srcOrd="4" destOrd="0" presId="urn:microsoft.com/office/officeart/2008/layout/AlternatingHexagons"/>
    <dgm:cxn modelId="{A7106BBC-1880-4F7A-A53B-BA9B74DA851D}" type="presParOf" srcId="{D52C2641-7397-48E0-825A-FDCE840A0C23}" destId="{7B35C23D-3792-4438-8851-92A89900594F}" srcOrd="13" destOrd="0" presId="urn:microsoft.com/office/officeart/2008/layout/AlternatingHexagons"/>
    <dgm:cxn modelId="{DABA9AC7-629F-4355-ACA1-80D5030B4892}" type="presParOf" srcId="{D52C2641-7397-48E0-825A-FDCE840A0C23}" destId="{70326FBA-74F2-42AF-BB29-B0F7D62CA743}" srcOrd="14" destOrd="0" presId="urn:microsoft.com/office/officeart/2008/layout/AlternatingHexagons"/>
    <dgm:cxn modelId="{A05A8F67-083A-4570-A1A7-18B1404CF66F}" type="presParOf" srcId="{70326FBA-74F2-42AF-BB29-B0F7D62CA743}" destId="{6A1AF62D-6FCA-493F-9065-A4ED3AE7B062}" srcOrd="0" destOrd="0" presId="urn:microsoft.com/office/officeart/2008/layout/AlternatingHexagons"/>
    <dgm:cxn modelId="{E3EACD52-4ECF-436A-B56A-E75E9A9A564D}" type="presParOf" srcId="{70326FBA-74F2-42AF-BB29-B0F7D62CA743}" destId="{83282C66-7DF2-46D5-B0F3-29296D1AC9EC}" srcOrd="1" destOrd="0" presId="urn:microsoft.com/office/officeart/2008/layout/AlternatingHexagons"/>
    <dgm:cxn modelId="{3CD06329-29A7-4C08-88D4-FEF59A96EE12}" type="presParOf" srcId="{70326FBA-74F2-42AF-BB29-B0F7D62CA743}" destId="{728B6075-8636-4C0D-8EC9-7D68845635FD}" srcOrd="2" destOrd="0" presId="urn:microsoft.com/office/officeart/2008/layout/AlternatingHexagons"/>
    <dgm:cxn modelId="{D85FD58D-6A23-45E3-8141-3EA6D96A21F0}" type="presParOf" srcId="{70326FBA-74F2-42AF-BB29-B0F7D62CA743}" destId="{B56FD4A7-B3EC-4322-A394-7045AA2A90D5}" srcOrd="3" destOrd="0" presId="urn:microsoft.com/office/officeart/2008/layout/AlternatingHexagons"/>
    <dgm:cxn modelId="{9E7627EB-6616-44BC-97EF-087839C550FB}" type="presParOf" srcId="{70326FBA-74F2-42AF-BB29-B0F7D62CA743}" destId="{8CD3E66B-34BE-4D0E-998E-29E5C6C0DA8B}"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A1127-1B70-4CDA-AD52-AD515A857259}"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419F8FEE-621C-4E71-8D38-EC3BA31D2A6A}">
      <dgm:prSet phldrT="[文本]" custT="1"/>
      <dgm:spPr/>
      <dgm:t>
        <a:bodyPr/>
        <a:lstStyle/>
        <a:p>
          <a:r>
            <a:rPr lang="zh-CN" altLang="en-US" sz="1800" dirty="0">
              <a:latin typeface="微软雅黑" panose="020B0503020204020204" pitchFamily="34" charset="-122"/>
              <a:ea typeface="微软雅黑" panose="020B0503020204020204" pitchFamily="34" charset="-122"/>
            </a:rPr>
            <a:t>设计</a:t>
          </a:r>
        </a:p>
      </dgm:t>
    </dgm:pt>
    <dgm:pt modelId="{358C206D-A43E-474D-9DC0-80F9FDD45500}" type="parTrans" cxnId="{8BA9774B-9244-4FFD-ADA5-977F302CD482}">
      <dgm:prSet/>
      <dgm:spPr/>
      <dgm:t>
        <a:bodyPr/>
        <a:lstStyle/>
        <a:p>
          <a:endParaRPr lang="zh-CN" altLang="en-US"/>
        </a:p>
      </dgm:t>
    </dgm:pt>
    <dgm:pt modelId="{FFA25FFA-553E-453F-9EBF-CB00F21ECA1A}" type="sibTrans" cxnId="{8BA9774B-9244-4FFD-ADA5-977F302CD482}">
      <dgm:prSet/>
      <dgm:spPr/>
      <dgm:t>
        <a:bodyPr/>
        <a:lstStyle/>
        <a:p>
          <a:endParaRPr lang="zh-CN" altLang="en-US"/>
        </a:p>
      </dgm:t>
    </dgm:pt>
    <dgm:pt modelId="{0DA07A11-0545-4023-9FE1-8F3D4DBD5AE3}">
      <dgm:prSet phldrT="[文本]" custT="1"/>
      <dgm:spPr/>
      <dgm:t>
        <a:bodyPr/>
        <a:lstStyle/>
        <a:p>
          <a:r>
            <a:rPr lang="zh-CN" altLang="en-US" sz="1800" dirty="0">
              <a:latin typeface="微软雅黑" panose="020B0503020204020204" pitchFamily="34" charset="-122"/>
              <a:ea typeface="微软雅黑" panose="020B0503020204020204" pitchFamily="34" charset="-122"/>
            </a:rPr>
            <a:t>开发</a:t>
          </a:r>
        </a:p>
      </dgm:t>
    </dgm:pt>
    <dgm:pt modelId="{05AADDE2-43A1-4879-A6D0-BE967E771E43}" type="parTrans" cxnId="{67780F21-225A-42DE-B7EA-ED904F7C177E}">
      <dgm:prSet/>
      <dgm:spPr/>
      <dgm:t>
        <a:bodyPr/>
        <a:lstStyle/>
        <a:p>
          <a:endParaRPr lang="zh-CN" altLang="en-US"/>
        </a:p>
      </dgm:t>
    </dgm:pt>
    <dgm:pt modelId="{FB907B6E-71F2-4E00-B8FB-581066828DCD}" type="sibTrans" cxnId="{67780F21-225A-42DE-B7EA-ED904F7C177E}">
      <dgm:prSet/>
      <dgm:spPr/>
      <dgm:t>
        <a:bodyPr/>
        <a:lstStyle/>
        <a:p>
          <a:endParaRPr lang="zh-CN" altLang="en-US"/>
        </a:p>
      </dgm:t>
    </dgm:pt>
    <dgm:pt modelId="{26D95EEE-CD1E-47F4-B04E-51792529FB0D}">
      <dgm:prSet phldrT="[文本]" custT="1"/>
      <dgm:spPr/>
      <dgm:t>
        <a:bodyPr/>
        <a:lstStyle/>
        <a:p>
          <a:r>
            <a:rPr lang="zh-CN" altLang="en-US" sz="1800" dirty="0">
              <a:latin typeface="微软雅黑" panose="020B0503020204020204" pitchFamily="34" charset="-122"/>
              <a:ea typeface="微软雅黑" panose="020B0503020204020204" pitchFamily="34" charset="-122"/>
            </a:rPr>
            <a:t>测试</a:t>
          </a:r>
        </a:p>
      </dgm:t>
    </dgm:pt>
    <dgm:pt modelId="{A473CF80-D8B7-4274-9B17-7C3FB16F4518}" type="parTrans" cxnId="{1A38137B-8D0D-461B-BBA6-BCCE03C48866}">
      <dgm:prSet/>
      <dgm:spPr/>
      <dgm:t>
        <a:bodyPr/>
        <a:lstStyle/>
        <a:p>
          <a:endParaRPr lang="zh-CN" altLang="en-US"/>
        </a:p>
      </dgm:t>
    </dgm:pt>
    <dgm:pt modelId="{A9165A91-47EA-4F08-9D51-CDB1AC292C8B}" type="sibTrans" cxnId="{1A38137B-8D0D-461B-BBA6-BCCE03C48866}">
      <dgm:prSet/>
      <dgm:spPr/>
      <dgm:t>
        <a:bodyPr/>
        <a:lstStyle/>
        <a:p>
          <a:endParaRPr lang="zh-CN" altLang="en-US"/>
        </a:p>
      </dgm:t>
    </dgm:pt>
    <dgm:pt modelId="{57194664-57D7-4920-8D4B-A5E97CE1EDA9}">
      <dgm:prSet phldrT="[文本]" custT="1"/>
      <dgm:spPr/>
      <dgm:t>
        <a:bodyPr/>
        <a:lstStyle/>
        <a:p>
          <a:r>
            <a:rPr lang="zh-CN" altLang="en-US" sz="2400" b="1" dirty="0">
              <a:solidFill>
                <a:srgbClr val="4578AB"/>
              </a:solidFill>
              <a:latin typeface="微软雅黑" panose="020B0503020204020204" pitchFamily="34" charset="-122"/>
              <a:ea typeface="微软雅黑" panose="020B0503020204020204" pitchFamily="34" charset="-122"/>
            </a:rPr>
            <a:t>运维</a:t>
          </a:r>
        </a:p>
      </dgm:t>
    </dgm:pt>
    <dgm:pt modelId="{F6173886-1BBE-4235-96F6-743F7E3BDEF9}" type="parTrans" cxnId="{DC316B76-2374-43A0-831B-7A9FE05FDD53}">
      <dgm:prSet/>
      <dgm:spPr/>
      <dgm:t>
        <a:bodyPr/>
        <a:lstStyle/>
        <a:p>
          <a:endParaRPr lang="zh-CN" altLang="en-US"/>
        </a:p>
      </dgm:t>
    </dgm:pt>
    <dgm:pt modelId="{C19C73AD-B397-45BC-8E0A-45224BB0F227}" type="sibTrans" cxnId="{DC316B76-2374-43A0-831B-7A9FE05FDD53}">
      <dgm:prSet/>
      <dgm:spPr/>
      <dgm:t>
        <a:bodyPr/>
        <a:lstStyle/>
        <a:p>
          <a:endParaRPr lang="zh-CN" altLang="en-US"/>
        </a:p>
      </dgm:t>
    </dgm:pt>
    <dgm:pt modelId="{14E82A22-C4F3-4807-A189-A89772DE64E9}">
      <dgm:prSet phldrT="[文本]" custT="1"/>
      <dgm:spPr/>
      <dgm:t>
        <a:bodyPr/>
        <a:lstStyle/>
        <a:p>
          <a:r>
            <a:rPr lang="zh-CN" altLang="en-US" sz="1800" dirty="0">
              <a:latin typeface="微软雅黑" panose="020B0503020204020204" pitchFamily="34" charset="-122"/>
              <a:ea typeface="微软雅黑" panose="020B0503020204020204" pitchFamily="34" charset="-122"/>
            </a:rPr>
            <a:t>需求</a:t>
          </a:r>
          <a:endParaRPr lang="zh-CN" altLang="en-US" sz="2100" dirty="0">
            <a:latin typeface="微软雅黑" panose="020B0503020204020204" pitchFamily="34" charset="-122"/>
            <a:ea typeface="微软雅黑" panose="020B0503020204020204" pitchFamily="34" charset="-122"/>
          </a:endParaRPr>
        </a:p>
      </dgm:t>
    </dgm:pt>
    <dgm:pt modelId="{146FA15F-1078-49EA-AD16-D34E3278DFFB}" type="parTrans" cxnId="{8374026C-281A-4E4D-8F53-9BF76C2C57B1}">
      <dgm:prSet/>
      <dgm:spPr/>
      <dgm:t>
        <a:bodyPr/>
        <a:lstStyle/>
        <a:p>
          <a:endParaRPr lang="zh-CN" altLang="en-US"/>
        </a:p>
      </dgm:t>
    </dgm:pt>
    <dgm:pt modelId="{E8965469-B6E4-4316-BCD8-9F4F8C44F841}" type="sibTrans" cxnId="{8374026C-281A-4E4D-8F53-9BF76C2C57B1}">
      <dgm:prSet/>
      <dgm:spPr/>
      <dgm:t>
        <a:bodyPr/>
        <a:lstStyle/>
        <a:p>
          <a:endParaRPr lang="zh-CN" altLang="en-US"/>
        </a:p>
      </dgm:t>
    </dgm:pt>
    <dgm:pt modelId="{BE89E8F6-6C60-49D8-AAA5-8360A1FDB6E6}" type="pres">
      <dgm:prSet presAssocID="{DC4A1127-1B70-4CDA-AD52-AD515A857259}" presName="cycle" presStyleCnt="0">
        <dgm:presLayoutVars>
          <dgm:dir/>
          <dgm:resizeHandles val="exact"/>
        </dgm:presLayoutVars>
      </dgm:prSet>
      <dgm:spPr/>
    </dgm:pt>
    <dgm:pt modelId="{0C02E3C6-9893-4811-9062-63E4C6FA2D4C}" type="pres">
      <dgm:prSet presAssocID="{419F8FEE-621C-4E71-8D38-EC3BA31D2A6A}" presName="dummy" presStyleCnt="0"/>
      <dgm:spPr/>
    </dgm:pt>
    <dgm:pt modelId="{A59EC1A5-8586-4F00-BD16-2BCFFAEA36E7}" type="pres">
      <dgm:prSet presAssocID="{419F8FEE-621C-4E71-8D38-EC3BA31D2A6A}" presName="node" presStyleLbl="revTx" presStyleIdx="0" presStyleCnt="5">
        <dgm:presLayoutVars>
          <dgm:bulletEnabled val="1"/>
        </dgm:presLayoutVars>
      </dgm:prSet>
      <dgm:spPr/>
    </dgm:pt>
    <dgm:pt modelId="{B284D6AA-1F16-4433-98A9-A138AF36E76C}" type="pres">
      <dgm:prSet presAssocID="{FFA25FFA-553E-453F-9EBF-CB00F21ECA1A}" presName="sibTrans" presStyleLbl="node1" presStyleIdx="0" presStyleCnt="5"/>
      <dgm:spPr/>
    </dgm:pt>
    <dgm:pt modelId="{47BC309C-2646-42A4-98E2-B16B70A50E33}" type="pres">
      <dgm:prSet presAssocID="{0DA07A11-0545-4023-9FE1-8F3D4DBD5AE3}" presName="dummy" presStyleCnt="0"/>
      <dgm:spPr/>
    </dgm:pt>
    <dgm:pt modelId="{0AEAB3DA-C7E9-439D-8E59-38DDF5E4CAC4}" type="pres">
      <dgm:prSet presAssocID="{0DA07A11-0545-4023-9FE1-8F3D4DBD5AE3}" presName="node" presStyleLbl="revTx" presStyleIdx="1" presStyleCnt="5">
        <dgm:presLayoutVars>
          <dgm:bulletEnabled val="1"/>
        </dgm:presLayoutVars>
      </dgm:prSet>
      <dgm:spPr/>
    </dgm:pt>
    <dgm:pt modelId="{F8425E7A-F90D-4EB2-A810-B10BCEB2AA97}" type="pres">
      <dgm:prSet presAssocID="{FB907B6E-71F2-4E00-B8FB-581066828DCD}" presName="sibTrans" presStyleLbl="node1" presStyleIdx="1" presStyleCnt="5"/>
      <dgm:spPr/>
    </dgm:pt>
    <dgm:pt modelId="{6B6F2FC3-9263-4DAB-8575-FDE1ED48B6AB}" type="pres">
      <dgm:prSet presAssocID="{26D95EEE-CD1E-47F4-B04E-51792529FB0D}" presName="dummy" presStyleCnt="0"/>
      <dgm:spPr/>
    </dgm:pt>
    <dgm:pt modelId="{03C05476-EFF1-47DA-9E68-943D5AFB6D18}" type="pres">
      <dgm:prSet presAssocID="{26D95EEE-CD1E-47F4-B04E-51792529FB0D}" presName="node" presStyleLbl="revTx" presStyleIdx="2" presStyleCnt="5">
        <dgm:presLayoutVars>
          <dgm:bulletEnabled val="1"/>
        </dgm:presLayoutVars>
      </dgm:prSet>
      <dgm:spPr/>
    </dgm:pt>
    <dgm:pt modelId="{24C2D619-8662-4E7C-B9DB-5E2D1B371E4F}" type="pres">
      <dgm:prSet presAssocID="{A9165A91-47EA-4F08-9D51-CDB1AC292C8B}" presName="sibTrans" presStyleLbl="node1" presStyleIdx="2" presStyleCnt="5"/>
      <dgm:spPr/>
    </dgm:pt>
    <dgm:pt modelId="{CC24DA42-641B-49B7-B82D-C3C7052F045E}" type="pres">
      <dgm:prSet presAssocID="{57194664-57D7-4920-8D4B-A5E97CE1EDA9}" presName="dummy" presStyleCnt="0"/>
      <dgm:spPr/>
    </dgm:pt>
    <dgm:pt modelId="{9456AEE4-F930-4DE6-918A-8D0345DC00CB}" type="pres">
      <dgm:prSet presAssocID="{57194664-57D7-4920-8D4B-A5E97CE1EDA9}" presName="node" presStyleLbl="revTx" presStyleIdx="3" presStyleCnt="5" custScaleX="182183">
        <dgm:presLayoutVars>
          <dgm:bulletEnabled val="1"/>
        </dgm:presLayoutVars>
      </dgm:prSet>
      <dgm:spPr/>
    </dgm:pt>
    <dgm:pt modelId="{F20CF3D6-3492-4FB2-8C12-D5C221D19AD2}" type="pres">
      <dgm:prSet presAssocID="{C19C73AD-B397-45BC-8E0A-45224BB0F227}" presName="sibTrans" presStyleLbl="node1" presStyleIdx="3" presStyleCnt="5"/>
      <dgm:spPr/>
    </dgm:pt>
    <dgm:pt modelId="{FC6A4513-481D-4BED-A17D-552BBCB3DA88}" type="pres">
      <dgm:prSet presAssocID="{14E82A22-C4F3-4807-A189-A89772DE64E9}" presName="dummy" presStyleCnt="0"/>
      <dgm:spPr/>
    </dgm:pt>
    <dgm:pt modelId="{C315C800-A74C-4A7D-A9C0-CDC02F63AF79}" type="pres">
      <dgm:prSet presAssocID="{14E82A22-C4F3-4807-A189-A89772DE64E9}" presName="node" presStyleLbl="revTx" presStyleIdx="4" presStyleCnt="5">
        <dgm:presLayoutVars>
          <dgm:bulletEnabled val="1"/>
        </dgm:presLayoutVars>
      </dgm:prSet>
      <dgm:spPr/>
    </dgm:pt>
    <dgm:pt modelId="{1B7A8CAF-5C1A-45F0-BA29-3BF395FFBAA8}" type="pres">
      <dgm:prSet presAssocID="{E8965469-B6E4-4316-BCD8-9F4F8C44F841}" presName="sibTrans" presStyleLbl="node1" presStyleIdx="4" presStyleCnt="5"/>
      <dgm:spPr/>
    </dgm:pt>
  </dgm:ptLst>
  <dgm:cxnLst>
    <dgm:cxn modelId="{8539F00F-F5AC-416E-8783-580D0A6AD763}" type="presOf" srcId="{0DA07A11-0545-4023-9FE1-8F3D4DBD5AE3}" destId="{0AEAB3DA-C7E9-439D-8E59-38DDF5E4CAC4}" srcOrd="0" destOrd="0" presId="urn:microsoft.com/office/officeart/2005/8/layout/cycle1"/>
    <dgm:cxn modelId="{1AF7411D-CEED-4D68-ADCB-FDA439AD1A72}" type="presOf" srcId="{57194664-57D7-4920-8D4B-A5E97CE1EDA9}" destId="{9456AEE4-F930-4DE6-918A-8D0345DC00CB}" srcOrd="0" destOrd="0" presId="urn:microsoft.com/office/officeart/2005/8/layout/cycle1"/>
    <dgm:cxn modelId="{67780F21-225A-42DE-B7EA-ED904F7C177E}" srcId="{DC4A1127-1B70-4CDA-AD52-AD515A857259}" destId="{0DA07A11-0545-4023-9FE1-8F3D4DBD5AE3}" srcOrd="1" destOrd="0" parTransId="{05AADDE2-43A1-4879-A6D0-BE967E771E43}" sibTransId="{FB907B6E-71F2-4E00-B8FB-581066828DCD}"/>
    <dgm:cxn modelId="{4D7A7023-3F5F-498E-A7CB-68BB2CA02F46}" type="presOf" srcId="{FFA25FFA-553E-453F-9EBF-CB00F21ECA1A}" destId="{B284D6AA-1F16-4433-98A9-A138AF36E76C}" srcOrd="0" destOrd="0" presId="urn:microsoft.com/office/officeart/2005/8/layout/cycle1"/>
    <dgm:cxn modelId="{D8957932-49C7-4C83-AE09-F9E3D29B53CA}" type="presOf" srcId="{26D95EEE-CD1E-47F4-B04E-51792529FB0D}" destId="{03C05476-EFF1-47DA-9E68-943D5AFB6D18}" srcOrd="0" destOrd="0" presId="urn:microsoft.com/office/officeart/2005/8/layout/cycle1"/>
    <dgm:cxn modelId="{53C49640-4408-4D99-B289-7F449395A736}" type="presOf" srcId="{DC4A1127-1B70-4CDA-AD52-AD515A857259}" destId="{BE89E8F6-6C60-49D8-AAA5-8360A1FDB6E6}" srcOrd="0" destOrd="0" presId="urn:microsoft.com/office/officeart/2005/8/layout/cycle1"/>
    <dgm:cxn modelId="{A56EC747-8438-4554-9C2D-0527767113FA}" type="presOf" srcId="{FB907B6E-71F2-4E00-B8FB-581066828DCD}" destId="{F8425E7A-F90D-4EB2-A810-B10BCEB2AA97}" srcOrd="0" destOrd="0" presId="urn:microsoft.com/office/officeart/2005/8/layout/cycle1"/>
    <dgm:cxn modelId="{8BA9774B-9244-4FFD-ADA5-977F302CD482}" srcId="{DC4A1127-1B70-4CDA-AD52-AD515A857259}" destId="{419F8FEE-621C-4E71-8D38-EC3BA31D2A6A}" srcOrd="0" destOrd="0" parTransId="{358C206D-A43E-474D-9DC0-80F9FDD45500}" sibTransId="{FFA25FFA-553E-453F-9EBF-CB00F21ECA1A}"/>
    <dgm:cxn modelId="{8374026C-281A-4E4D-8F53-9BF76C2C57B1}" srcId="{DC4A1127-1B70-4CDA-AD52-AD515A857259}" destId="{14E82A22-C4F3-4807-A189-A89772DE64E9}" srcOrd="4" destOrd="0" parTransId="{146FA15F-1078-49EA-AD16-D34E3278DFFB}" sibTransId="{E8965469-B6E4-4316-BCD8-9F4F8C44F841}"/>
    <dgm:cxn modelId="{81D59A4E-FDB8-46FA-8CB2-D31A60E0A227}" type="presOf" srcId="{C19C73AD-B397-45BC-8E0A-45224BB0F227}" destId="{F20CF3D6-3492-4FB2-8C12-D5C221D19AD2}" srcOrd="0" destOrd="0" presId="urn:microsoft.com/office/officeart/2005/8/layout/cycle1"/>
    <dgm:cxn modelId="{B9B3A673-716E-42AD-8AAE-4FE6B9F55251}" type="presOf" srcId="{14E82A22-C4F3-4807-A189-A89772DE64E9}" destId="{C315C800-A74C-4A7D-A9C0-CDC02F63AF79}" srcOrd="0" destOrd="0" presId="urn:microsoft.com/office/officeart/2005/8/layout/cycle1"/>
    <dgm:cxn modelId="{DC316B76-2374-43A0-831B-7A9FE05FDD53}" srcId="{DC4A1127-1B70-4CDA-AD52-AD515A857259}" destId="{57194664-57D7-4920-8D4B-A5E97CE1EDA9}" srcOrd="3" destOrd="0" parTransId="{F6173886-1BBE-4235-96F6-743F7E3BDEF9}" sibTransId="{C19C73AD-B397-45BC-8E0A-45224BB0F227}"/>
    <dgm:cxn modelId="{6D1E7656-7AED-43C2-8499-D98FD581888F}" type="presOf" srcId="{A9165A91-47EA-4F08-9D51-CDB1AC292C8B}" destId="{24C2D619-8662-4E7C-B9DB-5E2D1B371E4F}" srcOrd="0" destOrd="0" presId="urn:microsoft.com/office/officeart/2005/8/layout/cycle1"/>
    <dgm:cxn modelId="{1A38137B-8D0D-461B-BBA6-BCCE03C48866}" srcId="{DC4A1127-1B70-4CDA-AD52-AD515A857259}" destId="{26D95EEE-CD1E-47F4-B04E-51792529FB0D}" srcOrd="2" destOrd="0" parTransId="{A473CF80-D8B7-4274-9B17-7C3FB16F4518}" sibTransId="{A9165A91-47EA-4F08-9D51-CDB1AC292C8B}"/>
    <dgm:cxn modelId="{CDAB6CC7-3E1D-4A79-88DA-FFDD352AD97A}" type="presOf" srcId="{E8965469-B6E4-4316-BCD8-9F4F8C44F841}" destId="{1B7A8CAF-5C1A-45F0-BA29-3BF395FFBAA8}" srcOrd="0" destOrd="0" presId="urn:microsoft.com/office/officeart/2005/8/layout/cycle1"/>
    <dgm:cxn modelId="{DFC169DD-6340-4FF1-979A-63F2285A3E4B}" type="presOf" srcId="{419F8FEE-621C-4E71-8D38-EC3BA31D2A6A}" destId="{A59EC1A5-8586-4F00-BD16-2BCFFAEA36E7}" srcOrd="0" destOrd="0" presId="urn:microsoft.com/office/officeart/2005/8/layout/cycle1"/>
    <dgm:cxn modelId="{2BAF51CF-E32E-45F4-9202-667F189320FD}" type="presParOf" srcId="{BE89E8F6-6C60-49D8-AAA5-8360A1FDB6E6}" destId="{0C02E3C6-9893-4811-9062-63E4C6FA2D4C}" srcOrd="0" destOrd="0" presId="urn:microsoft.com/office/officeart/2005/8/layout/cycle1"/>
    <dgm:cxn modelId="{028AB5C3-2FEE-4CB0-AE99-071BBFE5B7A9}" type="presParOf" srcId="{BE89E8F6-6C60-49D8-AAA5-8360A1FDB6E6}" destId="{A59EC1A5-8586-4F00-BD16-2BCFFAEA36E7}" srcOrd="1" destOrd="0" presId="urn:microsoft.com/office/officeart/2005/8/layout/cycle1"/>
    <dgm:cxn modelId="{7CCA2CF2-8E22-4463-850D-46778C2A8EDD}" type="presParOf" srcId="{BE89E8F6-6C60-49D8-AAA5-8360A1FDB6E6}" destId="{B284D6AA-1F16-4433-98A9-A138AF36E76C}" srcOrd="2" destOrd="0" presId="urn:microsoft.com/office/officeart/2005/8/layout/cycle1"/>
    <dgm:cxn modelId="{849B1CCA-71AC-4FB6-88B6-28729E7C6B06}" type="presParOf" srcId="{BE89E8F6-6C60-49D8-AAA5-8360A1FDB6E6}" destId="{47BC309C-2646-42A4-98E2-B16B70A50E33}" srcOrd="3" destOrd="0" presId="urn:microsoft.com/office/officeart/2005/8/layout/cycle1"/>
    <dgm:cxn modelId="{EC5DA1AE-F8BF-40F1-B7E3-D321915D5111}" type="presParOf" srcId="{BE89E8F6-6C60-49D8-AAA5-8360A1FDB6E6}" destId="{0AEAB3DA-C7E9-439D-8E59-38DDF5E4CAC4}" srcOrd="4" destOrd="0" presId="urn:microsoft.com/office/officeart/2005/8/layout/cycle1"/>
    <dgm:cxn modelId="{2C6C069D-32F0-40EF-81D0-71514318E439}" type="presParOf" srcId="{BE89E8F6-6C60-49D8-AAA5-8360A1FDB6E6}" destId="{F8425E7A-F90D-4EB2-A810-B10BCEB2AA97}" srcOrd="5" destOrd="0" presId="urn:microsoft.com/office/officeart/2005/8/layout/cycle1"/>
    <dgm:cxn modelId="{AB674B4B-A19E-427C-A49F-06FCD618FC43}" type="presParOf" srcId="{BE89E8F6-6C60-49D8-AAA5-8360A1FDB6E6}" destId="{6B6F2FC3-9263-4DAB-8575-FDE1ED48B6AB}" srcOrd="6" destOrd="0" presId="urn:microsoft.com/office/officeart/2005/8/layout/cycle1"/>
    <dgm:cxn modelId="{A21CAFDE-5E40-461B-ADA0-62CE7C4EA478}" type="presParOf" srcId="{BE89E8F6-6C60-49D8-AAA5-8360A1FDB6E6}" destId="{03C05476-EFF1-47DA-9E68-943D5AFB6D18}" srcOrd="7" destOrd="0" presId="urn:microsoft.com/office/officeart/2005/8/layout/cycle1"/>
    <dgm:cxn modelId="{CCEAB17A-28D1-4DAA-AA68-AF97FF0AA7DA}" type="presParOf" srcId="{BE89E8F6-6C60-49D8-AAA5-8360A1FDB6E6}" destId="{24C2D619-8662-4E7C-B9DB-5E2D1B371E4F}" srcOrd="8" destOrd="0" presId="urn:microsoft.com/office/officeart/2005/8/layout/cycle1"/>
    <dgm:cxn modelId="{6D516526-A81E-4B01-A649-C31961145DCC}" type="presParOf" srcId="{BE89E8F6-6C60-49D8-AAA5-8360A1FDB6E6}" destId="{CC24DA42-641B-49B7-B82D-C3C7052F045E}" srcOrd="9" destOrd="0" presId="urn:microsoft.com/office/officeart/2005/8/layout/cycle1"/>
    <dgm:cxn modelId="{78FFA5B3-72B3-4644-87C3-9AC52B0391A3}" type="presParOf" srcId="{BE89E8F6-6C60-49D8-AAA5-8360A1FDB6E6}" destId="{9456AEE4-F930-4DE6-918A-8D0345DC00CB}" srcOrd="10" destOrd="0" presId="urn:microsoft.com/office/officeart/2005/8/layout/cycle1"/>
    <dgm:cxn modelId="{629A5E52-C3B8-4C60-8568-83C68EC8B9FC}" type="presParOf" srcId="{BE89E8F6-6C60-49D8-AAA5-8360A1FDB6E6}" destId="{F20CF3D6-3492-4FB2-8C12-D5C221D19AD2}" srcOrd="11" destOrd="0" presId="urn:microsoft.com/office/officeart/2005/8/layout/cycle1"/>
    <dgm:cxn modelId="{9784C09E-7217-4958-9D2A-30C16974F0C7}" type="presParOf" srcId="{BE89E8F6-6C60-49D8-AAA5-8360A1FDB6E6}" destId="{FC6A4513-481D-4BED-A17D-552BBCB3DA88}" srcOrd="12" destOrd="0" presId="urn:microsoft.com/office/officeart/2005/8/layout/cycle1"/>
    <dgm:cxn modelId="{3023A973-7C85-49AE-943C-CCF39706B065}" type="presParOf" srcId="{BE89E8F6-6C60-49D8-AAA5-8360A1FDB6E6}" destId="{C315C800-A74C-4A7D-A9C0-CDC02F63AF79}" srcOrd="13" destOrd="0" presId="urn:microsoft.com/office/officeart/2005/8/layout/cycle1"/>
    <dgm:cxn modelId="{4A4DC409-9214-453C-B55C-7217D1C4A898}" type="presParOf" srcId="{BE89E8F6-6C60-49D8-AAA5-8360A1FDB6E6}" destId="{1B7A8CAF-5C1A-45F0-BA29-3BF395FFBAA8}"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04D41-E589-4E5B-B2F3-9F659A7060A1}">
      <dsp:nvSpPr>
        <dsp:cNvPr id="0" name=""/>
        <dsp:cNvSpPr/>
      </dsp:nvSpPr>
      <dsp:spPr>
        <a:xfrm rot="5400000">
          <a:off x="518662" y="22284"/>
          <a:ext cx="336717" cy="292943"/>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zh-CN" altLang="en-US" sz="1200" kern="1200" dirty="0"/>
        </a:p>
      </dsp:txBody>
      <dsp:txXfrm rot="-5400000">
        <a:off x="586199" y="52869"/>
        <a:ext cx="201643" cy="231773"/>
      </dsp:txXfrm>
    </dsp:sp>
    <dsp:sp modelId="{11195CFF-D857-49DB-9CAA-FBDFAA0EFC4B}">
      <dsp:nvSpPr>
        <dsp:cNvPr id="0" name=""/>
        <dsp:cNvSpPr/>
      </dsp:nvSpPr>
      <dsp:spPr>
        <a:xfrm>
          <a:off x="842382" y="67741"/>
          <a:ext cx="375776" cy="202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altLang="zh-CN" sz="900" kern="1200" dirty="0"/>
            <a:t> </a:t>
          </a:r>
          <a:endParaRPr lang="zh-CN" altLang="en-US" sz="900" kern="1200" dirty="0"/>
        </a:p>
      </dsp:txBody>
      <dsp:txXfrm>
        <a:off x="842382" y="67741"/>
        <a:ext cx="375776" cy="202030"/>
      </dsp:txXfrm>
    </dsp:sp>
    <dsp:sp modelId="{618F7301-BF41-44A6-BD4A-0E0DFC8B6D47}">
      <dsp:nvSpPr>
        <dsp:cNvPr id="0" name=""/>
        <dsp:cNvSpPr/>
      </dsp:nvSpPr>
      <dsp:spPr>
        <a:xfrm rot="5400000">
          <a:off x="202283" y="22284"/>
          <a:ext cx="336717" cy="292943"/>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5400000">
        <a:off x="269820" y="52869"/>
        <a:ext cx="201643" cy="231773"/>
      </dsp:txXfrm>
    </dsp:sp>
    <dsp:sp modelId="{041D138E-2FB1-45AF-A351-8575CA5068D2}">
      <dsp:nvSpPr>
        <dsp:cNvPr id="0" name=""/>
        <dsp:cNvSpPr/>
      </dsp:nvSpPr>
      <dsp:spPr>
        <a:xfrm rot="5400000">
          <a:off x="359866" y="308090"/>
          <a:ext cx="336717" cy="292943"/>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 </a:t>
          </a:r>
          <a:endParaRPr lang="zh-CN" altLang="en-US" sz="1000" kern="1200" dirty="0"/>
        </a:p>
      </dsp:txBody>
      <dsp:txXfrm rot="-5400000">
        <a:off x="427403" y="338675"/>
        <a:ext cx="201643" cy="231773"/>
      </dsp:txXfrm>
    </dsp:sp>
    <dsp:sp modelId="{134EF282-2FD0-48EE-BAC4-770A7450AE3F}">
      <dsp:nvSpPr>
        <dsp:cNvPr id="0" name=""/>
        <dsp:cNvSpPr/>
      </dsp:nvSpPr>
      <dsp:spPr>
        <a:xfrm>
          <a:off x="5977" y="353547"/>
          <a:ext cx="363654" cy="202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r" defTabSz="400050">
            <a:lnSpc>
              <a:spcPct val="90000"/>
            </a:lnSpc>
            <a:spcBef>
              <a:spcPct val="0"/>
            </a:spcBef>
            <a:spcAft>
              <a:spcPct val="35000"/>
            </a:spcAft>
            <a:buNone/>
          </a:pPr>
          <a:r>
            <a:rPr lang="en-US" altLang="zh-CN" sz="900" kern="1200" dirty="0"/>
            <a:t> </a:t>
          </a:r>
          <a:endParaRPr lang="zh-CN" altLang="en-US" sz="900" kern="1200" dirty="0"/>
        </a:p>
      </dsp:txBody>
      <dsp:txXfrm>
        <a:off x="5977" y="353547"/>
        <a:ext cx="363654" cy="202030"/>
      </dsp:txXfrm>
    </dsp:sp>
    <dsp:sp modelId="{774CA569-DE4D-42F4-9285-6BACB4736C1F}">
      <dsp:nvSpPr>
        <dsp:cNvPr id="0" name=""/>
        <dsp:cNvSpPr/>
      </dsp:nvSpPr>
      <dsp:spPr>
        <a:xfrm rot="5400000">
          <a:off x="676246" y="308090"/>
          <a:ext cx="336717" cy="292943"/>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5400000">
        <a:off x="743783" y="338675"/>
        <a:ext cx="201643" cy="231773"/>
      </dsp:txXfrm>
    </dsp:sp>
    <dsp:sp modelId="{C8D98F8F-8ACE-4892-8CD2-C021929AE710}">
      <dsp:nvSpPr>
        <dsp:cNvPr id="0" name=""/>
        <dsp:cNvSpPr/>
      </dsp:nvSpPr>
      <dsp:spPr>
        <a:xfrm rot="5400000">
          <a:off x="518662" y="593895"/>
          <a:ext cx="336717" cy="292943"/>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586199" y="624480"/>
        <a:ext cx="201643" cy="231773"/>
      </dsp:txXfrm>
    </dsp:sp>
    <dsp:sp modelId="{1A8FEA39-D633-425A-8C76-E4B345B972AC}">
      <dsp:nvSpPr>
        <dsp:cNvPr id="0" name=""/>
        <dsp:cNvSpPr/>
      </dsp:nvSpPr>
      <dsp:spPr>
        <a:xfrm>
          <a:off x="842382" y="639352"/>
          <a:ext cx="375776" cy="202030"/>
        </a:xfrm>
        <a:prstGeom prst="rect">
          <a:avLst/>
        </a:prstGeom>
        <a:noFill/>
        <a:ln>
          <a:noFill/>
        </a:ln>
        <a:effectLst/>
      </dsp:spPr>
      <dsp:style>
        <a:lnRef idx="0">
          <a:scrgbClr r="0" g="0" b="0"/>
        </a:lnRef>
        <a:fillRef idx="0">
          <a:scrgbClr r="0" g="0" b="0"/>
        </a:fillRef>
        <a:effectRef idx="0">
          <a:scrgbClr r="0" g="0" b="0"/>
        </a:effectRef>
        <a:fontRef idx="minor"/>
      </dsp:style>
    </dsp:sp>
    <dsp:sp modelId="{87B9C86B-3000-4AF3-9451-CE1D945912FA}">
      <dsp:nvSpPr>
        <dsp:cNvPr id="0" name=""/>
        <dsp:cNvSpPr/>
      </dsp:nvSpPr>
      <dsp:spPr>
        <a:xfrm rot="5400000">
          <a:off x="202283" y="593895"/>
          <a:ext cx="336717" cy="292943"/>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5400000">
        <a:off x="269820" y="624480"/>
        <a:ext cx="201643" cy="231773"/>
      </dsp:txXfrm>
    </dsp:sp>
    <dsp:sp modelId="{5A8A8B6F-475E-40F1-BC67-062521277975}">
      <dsp:nvSpPr>
        <dsp:cNvPr id="0" name=""/>
        <dsp:cNvSpPr/>
      </dsp:nvSpPr>
      <dsp:spPr>
        <a:xfrm rot="5400000">
          <a:off x="359866" y="879701"/>
          <a:ext cx="336717" cy="292943"/>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427403" y="910286"/>
        <a:ext cx="201643" cy="231773"/>
      </dsp:txXfrm>
    </dsp:sp>
    <dsp:sp modelId="{1C1138BB-0375-4D84-ABC3-0BA54824CCCB}">
      <dsp:nvSpPr>
        <dsp:cNvPr id="0" name=""/>
        <dsp:cNvSpPr/>
      </dsp:nvSpPr>
      <dsp:spPr>
        <a:xfrm>
          <a:off x="5977" y="925158"/>
          <a:ext cx="363654" cy="202030"/>
        </a:xfrm>
        <a:prstGeom prst="rect">
          <a:avLst/>
        </a:prstGeom>
        <a:noFill/>
        <a:ln>
          <a:noFill/>
        </a:ln>
        <a:effectLst/>
      </dsp:spPr>
      <dsp:style>
        <a:lnRef idx="0">
          <a:scrgbClr r="0" g="0" b="0"/>
        </a:lnRef>
        <a:fillRef idx="0">
          <a:scrgbClr r="0" g="0" b="0"/>
        </a:fillRef>
        <a:effectRef idx="0">
          <a:scrgbClr r="0" g="0" b="0"/>
        </a:effectRef>
        <a:fontRef idx="minor"/>
      </dsp:style>
    </dsp:sp>
    <dsp:sp modelId="{28402ED5-ED8B-4BC9-A47C-045B1824A276}">
      <dsp:nvSpPr>
        <dsp:cNvPr id="0" name=""/>
        <dsp:cNvSpPr/>
      </dsp:nvSpPr>
      <dsp:spPr>
        <a:xfrm rot="5400000">
          <a:off x="676246" y="879701"/>
          <a:ext cx="336717" cy="292943"/>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5400000">
        <a:off x="743783" y="910286"/>
        <a:ext cx="201643" cy="231773"/>
      </dsp:txXfrm>
    </dsp:sp>
    <dsp:sp modelId="{38E1366A-40A6-4680-AD76-F05E9AD65BE2}">
      <dsp:nvSpPr>
        <dsp:cNvPr id="0" name=""/>
        <dsp:cNvSpPr/>
      </dsp:nvSpPr>
      <dsp:spPr>
        <a:xfrm rot="5400000">
          <a:off x="518662" y="1165506"/>
          <a:ext cx="336717" cy="292943"/>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586199" y="1196091"/>
        <a:ext cx="201643" cy="231773"/>
      </dsp:txXfrm>
    </dsp:sp>
    <dsp:sp modelId="{ED0A9BC3-983E-4B09-A051-64E52CE31C9C}">
      <dsp:nvSpPr>
        <dsp:cNvPr id="0" name=""/>
        <dsp:cNvSpPr/>
      </dsp:nvSpPr>
      <dsp:spPr>
        <a:xfrm>
          <a:off x="842382" y="1210963"/>
          <a:ext cx="375776" cy="202030"/>
        </a:xfrm>
        <a:prstGeom prst="rect">
          <a:avLst/>
        </a:prstGeom>
        <a:noFill/>
        <a:ln>
          <a:noFill/>
        </a:ln>
        <a:effectLst/>
      </dsp:spPr>
      <dsp:style>
        <a:lnRef idx="0">
          <a:scrgbClr r="0" g="0" b="0"/>
        </a:lnRef>
        <a:fillRef idx="0">
          <a:scrgbClr r="0" g="0" b="0"/>
        </a:fillRef>
        <a:effectRef idx="0">
          <a:scrgbClr r="0" g="0" b="0"/>
        </a:effectRef>
        <a:fontRef idx="minor"/>
      </dsp:style>
    </dsp:sp>
    <dsp:sp modelId="{86030375-6B47-47F7-9204-7F2C5C5C356D}">
      <dsp:nvSpPr>
        <dsp:cNvPr id="0" name=""/>
        <dsp:cNvSpPr/>
      </dsp:nvSpPr>
      <dsp:spPr>
        <a:xfrm rot="5400000">
          <a:off x="202283" y="1165506"/>
          <a:ext cx="336717" cy="292943"/>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5400000">
        <a:off x="269820" y="1196091"/>
        <a:ext cx="201643" cy="231773"/>
      </dsp:txXfrm>
    </dsp:sp>
    <dsp:sp modelId="{490A96FA-48CE-4142-A6C6-71DAAABC001F}">
      <dsp:nvSpPr>
        <dsp:cNvPr id="0" name=""/>
        <dsp:cNvSpPr/>
      </dsp:nvSpPr>
      <dsp:spPr>
        <a:xfrm rot="5400000">
          <a:off x="359866" y="1451312"/>
          <a:ext cx="336717" cy="292943"/>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 </a:t>
          </a:r>
          <a:endParaRPr lang="zh-CN" altLang="en-US" sz="1000" kern="1200" dirty="0"/>
        </a:p>
      </dsp:txBody>
      <dsp:txXfrm rot="-5400000">
        <a:off x="427403" y="1481897"/>
        <a:ext cx="201643" cy="231773"/>
      </dsp:txXfrm>
    </dsp:sp>
    <dsp:sp modelId="{3432BD16-B175-4D4D-83E2-49D823543285}">
      <dsp:nvSpPr>
        <dsp:cNvPr id="0" name=""/>
        <dsp:cNvSpPr/>
      </dsp:nvSpPr>
      <dsp:spPr>
        <a:xfrm>
          <a:off x="5977" y="1496769"/>
          <a:ext cx="363654" cy="202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r" defTabSz="400050">
            <a:lnSpc>
              <a:spcPct val="90000"/>
            </a:lnSpc>
            <a:spcBef>
              <a:spcPct val="0"/>
            </a:spcBef>
            <a:spcAft>
              <a:spcPct val="35000"/>
            </a:spcAft>
            <a:buNone/>
          </a:pPr>
          <a:r>
            <a:rPr lang="en-US" altLang="zh-CN" sz="900" kern="1200" dirty="0"/>
            <a:t> </a:t>
          </a:r>
          <a:endParaRPr lang="zh-CN" altLang="en-US" sz="900" kern="1200" dirty="0"/>
        </a:p>
      </dsp:txBody>
      <dsp:txXfrm>
        <a:off x="5977" y="1496769"/>
        <a:ext cx="363654" cy="202030"/>
      </dsp:txXfrm>
    </dsp:sp>
    <dsp:sp modelId="{723A983C-BD5C-4797-987B-9159DC26273E}">
      <dsp:nvSpPr>
        <dsp:cNvPr id="0" name=""/>
        <dsp:cNvSpPr/>
      </dsp:nvSpPr>
      <dsp:spPr>
        <a:xfrm rot="5400000">
          <a:off x="676246" y="1451312"/>
          <a:ext cx="336717" cy="292943"/>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5400000">
        <a:off x="743783" y="1481897"/>
        <a:ext cx="201643" cy="231773"/>
      </dsp:txXfrm>
    </dsp:sp>
    <dsp:sp modelId="{B25C4736-9FBC-4624-B734-A2144AD564FE}">
      <dsp:nvSpPr>
        <dsp:cNvPr id="0" name=""/>
        <dsp:cNvSpPr/>
      </dsp:nvSpPr>
      <dsp:spPr>
        <a:xfrm rot="5400000">
          <a:off x="518662" y="1737117"/>
          <a:ext cx="336717" cy="292943"/>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 </a:t>
          </a:r>
          <a:endParaRPr lang="zh-CN" altLang="en-US" sz="1000" kern="1200" dirty="0"/>
        </a:p>
      </dsp:txBody>
      <dsp:txXfrm rot="-5400000">
        <a:off x="586199" y="1767702"/>
        <a:ext cx="201643" cy="231773"/>
      </dsp:txXfrm>
    </dsp:sp>
    <dsp:sp modelId="{22B4AECC-A8D2-4675-994E-3C56641275B5}">
      <dsp:nvSpPr>
        <dsp:cNvPr id="0" name=""/>
        <dsp:cNvSpPr/>
      </dsp:nvSpPr>
      <dsp:spPr>
        <a:xfrm>
          <a:off x="842382" y="1782574"/>
          <a:ext cx="375776" cy="202030"/>
        </a:xfrm>
        <a:prstGeom prst="rect">
          <a:avLst/>
        </a:prstGeom>
        <a:noFill/>
        <a:ln>
          <a:noFill/>
        </a:ln>
        <a:effectLst/>
      </dsp:spPr>
      <dsp:style>
        <a:lnRef idx="0">
          <a:scrgbClr r="0" g="0" b="0"/>
        </a:lnRef>
        <a:fillRef idx="0">
          <a:scrgbClr r="0" g="0" b="0"/>
        </a:fillRef>
        <a:effectRef idx="0">
          <a:scrgbClr r="0" g="0" b="0"/>
        </a:effectRef>
        <a:fontRef idx="minor"/>
      </dsp:style>
    </dsp:sp>
    <dsp:sp modelId="{4D123172-7877-4BE4-B339-CC05B5E888A4}">
      <dsp:nvSpPr>
        <dsp:cNvPr id="0" name=""/>
        <dsp:cNvSpPr/>
      </dsp:nvSpPr>
      <dsp:spPr>
        <a:xfrm rot="5400000">
          <a:off x="202283" y="1737117"/>
          <a:ext cx="336717" cy="292943"/>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5400000">
        <a:off x="269820" y="1767702"/>
        <a:ext cx="201643" cy="231773"/>
      </dsp:txXfrm>
    </dsp:sp>
    <dsp:sp modelId="{6A1AF62D-6FCA-493F-9065-A4ED3AE7B062}">
      <dsp:nvSpPr>
        <dsp:cNvPr id="0" name=""/>
        <dsp:cNvSpPr/>
      </dsp:nvSpPr>
      <dsp:spPr>
        <a:xfrm rot="5400000">
          <a:off x="359866" y="2022923"/>
          <a:ext cx="336717" cy="292943"/>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 </a:t>
          </a:r>
          <a:endParaRPr lang="zh-CN" altLang="en-US" sz="1000" kern="1200" dirty="0"/>
        </a:p>
      </dsp:txBody>
      <dsp:txXfrm rot="-5400000">
        <a:off x="427403" y="2053508"/>
        <a:ext cx="201643" cy="231773"/>
      </dsp:txXfrm>
    </dsp:sp>
    <dsp:sp modelId="{83282C66-7DF2-46D5-B0F3-29296D1AC9EC}">
      <dsp:nvSpPr>
        <dsp:cNvPr id="0" name=""/>
        <dsp:cNvSpPr/>
      </dsp:nvSpPr>
      <dsp:spPr>
        <a:xfrm>
          <a:off x="5977" y="2068380"/>
          <a:ext cx="363654" cy="202030"/>
        </a:xfrm>
        <a:prstGeom prst="rect">
          <a:avLst/>
        </a:prstGeom>
        <a:noFill/>
        <a:ln>
          <a:noFill/>
        </a:ln>
        <a:effectLst/>
      </dsp:spPr>
      <dsp:style>
        <a:lnRef idx="0">
          <a:scrgbClr r="0" g="0" b="0"/>
        </a:lnRef>
        <a:fillRef idx="0">
          <a:scrgbClr r="0" g="0" b="0"/>
        </a:fillRef>
        <a:effectRef idx="0">
          <a:scrgbClr r="0" g="0" b="0"/>
        </a:effectRef>
        <a:fontRef idx="minor"/>
      </dsp:style>
    </dsp:sp>
    <dsp:sp modelId="{8CD3E66B-34BE-4D0E-998E-29E5C6C0DA8B}">
      <dsp:nvSpPr>
        <dsp:cNvPr id="0" name=""/>
        <dsp:cNvSpPr/>
      </dsp:nvSpPr>
      <dsp:spPr>
        <a:xfrm rot="5400000">
          <a:off x="676246" y="2022923"/>
          <a:ext cx="336717" cy="292943"/>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5400000">
        <a:off x="743783" y="2053508"/>
        <a:ext cx="201643" cy="231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EC1A5-8586-4F00-BD16-2BCFFAEA36E7}">
      <dsp:nvSpPr>
        <dsp:cNvPr id="0" name=""/>
        <dsp:cNvSpPr/>
      </dsp:nvSpPr>
      <dsp:spPr>
        <a:xfrm>
          <a:off x="1694659" y="351712"/>
          <a:ext cx="611791" cy="611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设计</a:t>
          </a:r>
        </a:p>
      </dsp:txBody>
      <dsp:txXfrm>
        <a:off x="1694659" y="351712"/>
        <a:ext cx="611791" cy="611791"/>
      </dsp:txXfrm>
    </dsp:sp>
    <dsp:sp modelId="{B284D6AA-1F16-4433-98A9-A138AF36E76C}">
      <dsp:nvSpPr>
        <dsp:cNvPr id="0" name=""/>
        <dsp:cNvSpPr/>
      </dsp:nvSpPr>
      <dsp:spPr>
        <a:xfrm>
          <a:off x="253391" y="333759"/>
          <a:ext cx="2296443" cy="2296443"/>
        </a:xfrm>
        <a:prstGeom prst="circularArrow">
          <a:avLst>
            <a:gd name="adj1" fmla="val 5195"/>
            <a:gd name="adj2" fmla="val 335535"/>
            <a:gd name="adj3" fmla="val 21294783"/>
            <a:gd name="adj4" fmla="val 19764888"/>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AB3DA-C7E9-439D-8E59-38DDF5E4CAC4}">
      <dsp:nvSpPr>
        <dsp:cNvPr id="0" name=""/>
        <dsp:cNvSpPr/>
      </dsp:nvSpPr>
      <dsp:spPr>
        <a:xfrm>
          <a:off x="2064825" y="1490967"/>
          <a:ext cx="611791" cy="611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开发</a:t>
          </a:r>
        </a:p>
      </dsp:txBody>
      <dsp:txXfrm>
        <a:off x="2064825" y="1490967"/>
        <a:ext cx="611791" cy="611791"/>
      </dsp:txXfrm>
    </dsp:sp>
    <dsp:sp modelId="{F8425E7A-F90D-4EB2-A810-B10BCEB2AA97}">
      <dsp:nvSpPr>
        <dsp:cNvPr id="0" name=""/>
        <dsp:cNvSpPr/>
      </dsp:nvSpPr>
      <dsp:spPr>
        <a:xfrm>
          <a:off x="253391" y="333759"/>
          <a:ext cx="2296443" cy="2296443"/>
        </a:xfrm>
        <a:prstGeom prst="circularArrow">
          <a:avLst>
            <a:gd name="adj1" fmla="val 5195"/>
            <a:gd name="adj2" fmla="val 335535"/>
            <a:gd name="adj3" fmla="val 4016296"/>
            <a:gd name="adj4" fmla="val 2251966"/>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C05476-EFF1-47DA-9E68-943D5AFB6D18}">
      <dsp:nvSpPr>
        <dsp:cNvPr id="0" name=""/>
        <dsp:cNvSpPr/>
      </dsp:nvSpPr>
      <dsp:spPr>
        <a:xfrm>
          <a:off x="1095717" y="2195065"/>
          <a:ext cx="611791" cy="611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测试</a:t>
          </a:r>
        </a:p>
      </dsp:txBody>
      <dsp:txXfrm>
        <a:off x="1095717" y="2195065"/>
        <a:ext cx="611791" cy="611791"/>
      </dsp:txXfrm>
    </dsp:sp>
    <dsp:sp modelId="{24C2D619-8662-4E7C-B9DB-5E2D1B371E4F}">
      <dsp:nvSpPr>
        <dsp:cNvPr id="0" name=""/>
        <dsp:cNvSpPr/>
      </dsp:nvSpPr>
      <dsp:spPr>
        <a:xfrm>
          <a:off x="253391" y="333759"/>
          <a:ext cx="2296443" cy="2296443"/>
        </a:xfrm>
        <a:prstGeom prst="circularArrow">
          <a:avLst>
            <a:gd name="adj1" fmla="val 5195"/>
            <a:gd name="adj2" fmla="val 335535"/>
            <a:gd name="adj3" fmla="val 8212500"/>
            <a:gd name="adj4" fmla="val 6448170"/>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6AEE4-F930-4DE6-918A-8D0345DC00CB}">
      <dsp:nvSpPr>
        <dsp:cNvPr id="0" name=""/>
        <dsp:cNvSpPr/>
      </dsp:nvSpPr>
      <dsp:spPr>
        <a:xfrm>
          <a:off x="-124785" y="1490967"/>
          <a:ext cx="1114580" cy="611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4578AB"/>
              </a:solidFill>
              <a:latin typeface="微软雅黑" panose="020B0503020204020204" pitchFamily="34" charset="-122"/>
              <a:ea typeface="微软雅黑" panose="020B0503020204020204" pitchFamily="34" charset="-122"/>
            </a:rPr>
            <a:t>运维</a:t>
          </a:r>
        </a:p>
      </dsp:txBody>
      <dsp:txXfrm>
        <a:off x="-124785" y="1490967"/>
        <a:ext cx="1114580" cy="611791"/>
      </dsp:txXfrm>
    </dsp:sp>
    <dsp:sp modelId="{F20CF3D6-3492-4FB2-8C12-D5C221D19AD2}">
      <dsp:nvSpPr>
        <dsp:cNvPr id="0" name=""/>
        <dsp:cNvSpPr/>
      </dsp:nvSpPr>
      <dsp:spPr>
        <a:xfrm>
          <a:off x="253391" y="333759"/>
          <a:ext cx="2296443" cy="2296443"/>
        </a:xfrm>
        <a:prstGeom prst="circularArrow">
          <a:avLst>
            <a:gd name="adj1" fmla="val 5195"/>
            <a:gd name="adj2" fmla="val 335535"/>
            <a:gd name="adj3" fmla="val 12299577"/>
            <a:gd name="adj4" fmla="val 10769682"/>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15C800-A74C-4A7D-A9C0-CDC02F63AF79}">
      <dsp:nvSpPr>
        <dsp:cNvPr id="0" name=""/>
        <dsp:cNvSpPr/>
      </dsp:nvSpPr>
      <dsp:spPr>
        <a:xfrm>
          <a:off x="496775" y="351712"/>
          <a:ext cx="611791" cy="611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需求</a:t>
          </a:r>
          <a:endParaRPr lang="zh-CN" altLang="en-US" sz="2100" kern="1200" dirty="0">
            <a:latin typeface="微软雅黑" panose="020B0503020204020204" pitchFamily="34" charset="-122"/>
            <a:ea typeface="微软雅黑" panose="020B0503020204020204" pitchFamily="34" charset="-122"/>
          </a:endParaRPr>
        </a:p>
      </dsp:txBody>
      <dsp:txXfrm>
        <a:off x="496775" y="351712"/>
        <a:ext cx="611791" cy="611791"/>
      </dsp:txXfrm>
    </dsp:sp>
    <dsp:sp modelId="{1B7A8CAF-5C1A-45F0-BA29-3BF395FFBAA8}">
      <dsp:nvSpPr>
        <dsp:cNvPr id="0" name=""/>
        <dsp:cNvSpPr/>
      </dsp:nvSpPr>
      <dsp:spPr>
        <a:xfrm>
          <a:off x="253391" y="333759"/>
          <a:ext cx="2296443" cy="2296443"/>
        </a:xfrm>
        <a:prstGeom prst="circularArrow">
          <a:avLst>
            <a:gd name="adj1" fmla="val 5195"/>
            <a:gd name="adj2" fmla="val 335535"/>
            <a:gd name="adj3" fmla="val 16867279"/>
            <a:gd name="adj4" fmla="val 15197186"/>
            <a:gd name="adj5" fmla="val 60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86139A-A79B-4645-92A0-09FBA3C9B72F}" type="datetimeFigureOut">
              <a:rPr lang="zh-CN" altLang="en-US" smtClean="0"/>
              <a:t>2021/12/10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906AC1-A2C3-49E6-95F4-01B67F45C1C1}" type="slidenum">
              <a:rPr lang="zh-CN" altLang="en-US" smtClean="0"/>
              <a:t>‹#›</a:t>
            </a:fld>
            <a:endParaRPr lang="zh-CN" altLang="en-US"/>
          </a:p>
        </p:txBody>
      </p:sp>
    </p:spTree>
    <p:extLst>
      <p:ext uri="{BB962C8B-B14F-4D97-AF65-F5344CB8AC3E}">
        <p14:creationId xmlns:p14="http://schemas.microsoft.com/office/powerpoint/2010/main" val="428203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906AC1-A2C3-49E6-95F4-01B67F45C1C1}" type="slidenum">
              <a:rPr lang="zh-CN" altLang="en-US" smtClean="0"/>
              <a:t>1</a:t>
            </a:fld>
            <a:endParaRPr lang="zh-CN" altLang="en-US"/>
          </a:p>
        </p:txBody>
      </p:sp>
    </p:spTree>
    <p:extLst>
      <p:ext uri="{BB962C8B-B14F-4D97-AF65-F5344CB8AC3E}">
        <p14:creationId xmlns:p14="http://schemas.microsoft.com/office/powerpoint/2010/main" val="4025368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13</a:t>
            </a:fld>
            <a:endParaRPr lang="zh-CN" altLang="en-US"/>
          </a:p>
        </p:txBody>
      </p:sp>
    </p:spTree>
    <p:extLst>
      <p:ext uri="{BB962C8B-B14F-4D97-AF65-F5344CB8AC3E}">
        <p14:creationId xmlns:p14="http://schemas.microsoft.com/office/powerpoint/2010/main" val="166883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14</a:t>
            </a:fld>
            <a:endParaRPr lang="zh-CN" altLang="en-US"/>
          </a:p>
        </p:txBody>
      </p:sp>
    </p:spTree>
    <p:extLst>
      <p:ext uri="{BB962C8B-B14F-4D97-AF65-F5344CB8AC3E}">
        <p14:creationId xmlns:p14="http://schemas.microsoft.com/office/powerpoint/2010/main" val="299531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15</a:t>
            </a:fld>
            <a:endParaRPr lang="zh-CN" altLang="en-US"/>
          </a:p>
        </p:txBody>
      </p:sp>
    </p:spTree>
    <p:extLst>
      <p:ext uri="{BB962C8B-B14F-4D97-AF65-F5344CB8AC3E}">
        <p14:creationId xmlns:p14="http://schemas.microsoft.com/office/powerpoint/2010/main" val="2463243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16</a:t>
            </a:fld>
            <a:endParaRPr lang="zh-CN" altLang="en-US"/>
          </a:p>
        </p:txBody>
      </p:sp>
    </p:spTree>
    <p:extLst>
      <p:ext uri="{BB962C8B-B14F-4D97-AF65-F5344CB8AC3E}">
        <p14:creationId xmlns:p14="http://schemas.microsoft.com/office/powerpoint/2010/main" val="387301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17</a:t>
            </a:fld>
            <a:endParaRPr lang="zh-CN" altLang="en-US"/>
          </a:p>
        </p:txBody>
      </p:sp>
    </p:spTree>
    <p:extLst>
      <p:ext uri="{BB962C8B-B14F-4D97-AF65-F5344CB8AC3E}">
        <p14:creationId xmlns:p14="http://schemas.microsoft.com/office/powerpoint/2010/main" val="726157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18</a:t>
            </a:fld>
            <a:endParaRPr lang="zh-CN" altLang="en-US"/>
          </a:p>
        </p:txBody>
      </p:sp>
    </p:spTree>
    <p:extLst>
      <p:ext uri="{BB962C8B-B14F-4D97-AF65-F5344CB8AC3E}">
        <p14:creationId xmlns:p14="http://schemas.microsoft.com/office/powerpoint/2010/main" val="3791932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19</a:t>
            </a:fld>
            <a:endParaRPr lang="zh-CN" altLang="en-US"/>
          </a:p>
        </p:txBody>
      </p:sp>
    </p:spTree>
    <p:extLst>
      <p:ext uri="{BB962C8B-B14F-4D97-AF65-F5344CB8AC3E}">
        <p14:creationId xmlns:p14="http://schemas.microsoft.com/office/powerpoint/2010/main" val="99044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20</a:t>
            </a:fld>
            <a:endParaRPr lang="zh-CN" altLang="en-US"/>
          </a:p>
        </p:txBody>
      </p:sp>
    </p:spTree>
    <p:extLst>
      <p:ext uri="{BB962C8B-B14F-4D97-AF65-F5344CB8AC3E}">
        <p14:creationId xmlns:p14="http://schemas.microsoft.com/office/powerpoint/2010/main" val="62757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21</a:t>
            </a:fld>
            <a:endParaRPr lang="zh-CN" altLang="en-US"/>
          </a:p>
        </p:txBody>
      </p:sp>
    </p:spTree>
    <p:extLst>
      <p:ext uri="{BB962C8B-B14F-4D97-AF65-F5344CB8AC3E}">
        <p14:creationId xmlns:p14="http://schemas.microsoft.com/office/powerpoint/2010/main" val="573101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22</a:t>
            </a:fld>
            <a:endParaRPr lang="zh-CN" altLang="en-US"/>
          </a:p>
        </p:txBody>
      </p:sp>
    </p:spTree>
    <p:extLst>
      <p:ext uri="{BB962C8B-B14F-4D97-AF65-F5344CB8AC3E}">
        <p14:creationId xmlns:p14="http://schemas.microsoft.com/office/powerpoint/2010/main" val="299922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a:t>
            </a:fld>
            <a:endParaRPr lang="zh-CN" altLang="en-US"/>
          </a:p>
        </p:txBody>
      </p:sp>
    </p:spTree>
    <p:extLst>
      <p:ext uri="{BB962C8B-B14F-4D97-AF65-F5344CB8AC3E}">
        <p14:creationId xmlns:p14="http://schemas.microsoft.com/office/powerpoint/2010/main" val="1399206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24</a:t>
            </a:fld>
            <a:endParaRPr lang="zh-CN" altLang="en-US"/>
          </a:p>
        </p:txBody>
      </p:sp>
    </p:spTree>
    <p:extLst>
      <p:ext uri="{BB962C8B-B14F-4D97-AF65-F5344CB8AC3E}">
        <p14:creationId xmlns:p14="http://schemas.microsoft.com/office/powerpoint/2010/main" val="998370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25</a:t>
            </a:fld>
            <a:endParaRPr lang="zh-CN" altLang="en-US"/>
          </a:p>
        </p:txBody>
      </p:sp>
    </p:spTree>
    <p:extLst>
      <p:ext uri="{BB962C8B-B14F-4D97-AF65-F5344CB8AC3E}">
        <p14:creationId xmlns:p14="http://schemas.microsoft.com/office/powerpoint/2010/main" val="2233609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26</a:t>
            </a:fld>
            <a:endParaRPr lang="zh-CN" altLang="en-US"/>
          </a:p>
        </p:txBody>
      </p:sp>
    </p:spTree>
    <p:extLst>
      <p:ext uri="{BB962C8B-B14F-4D97-AF65-F5344CB8AC3E}">
        <p14:creationId xmlns:p14="http://schemas.microsoft.com/office/powerpoint/2010/main" val="712742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27</a:t>
            </a:fld>
            <a:endParaRPr lang="zh-CN" altLang="en-US"/>
          </a:p>
        </p:txBody>
      </p:sp>
    </p:spTree>
    <p:extLst>
      <p:ext uri="{BB962C8B-B14F-4D97-AF65-F5344CB8AC3E}">
        <p14:creationId xmlns:p14="http://schemas.microsoft.com/office/powerpoint/2010/main" val="2421297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28</a:t>
            </a:fld>
            <a:endParaRPr lang="zh-CN" altLang="en-US"/>
          </a:p>
        </p:txBody>
      </p:sp>
    </p:spTree>
    <p:extLst>
      <p:ext uri="{BB962C8B-B14F-4D97-AF65-F5344CB8AC3E}">
        <p14:creationId xmlns:p14="http://schemas.microsoft.com/office/powerpoint/2010/main" val="4278940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29</a:t>
            </a:fld>
            <a:endParaRPr lang="zh-CN" altLang="en-US"/>
          </a:p>
        </p:txBody>
      </p:sp>
    </p:spTree>
    <p:extLst>
      <p:ext uri="{BB962C8B-B14F-4D97-AF65-F5344CB8AC3E}">
        <p14:creationId xmlns:p14="http://schemas.microsoft.com/office/powerpoint/2010/main" val="120368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31</a:t>
            </a:fld>
            <a:endParaRPr lang="zh-CN" altLang="en-US"/>
          </a:p>
        </p:txBody>
      </p:sp>
    </p:spTree>
    <p:extLst>
      <p:ext uri="{BB962C8B-B14F-4D97-AF65-F5344CB8AC3E}">
        <p14:creationId xmlns:p14="http://schemas.microsoft.com/office/powerpoint/2010/main" val="740298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32</a:t>
            </a:fld>
            <a:endParaRPr lang="zh-CN" altLang="en-US"/>
          </a:p>
        </p:txBody>
      </p:sp>
    </p:spTree>
    <p:extLst>
      <p:ext uri="{BB962C8B-B14F-4D97-AF65-F5344CB8AC3E}">
        <p14:creationId xmlns:p14="http://schemas.microsoft.com/office/powerpoint/2010/main" val="3588486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33</a:t>
            </a:fld>
            <a:endParaRPr lang="zh-CN" altLang="en-US"/>
          </a:p>
        </p:txBody>
      </p:sp>
    </p:spTree>
    <p:extLst>
      <p:ext uri="{BB962C8B-B14F-4D97-AF65-F5344CB8AC3E}">
        <p14:creationId xmlns:p14="http://schemas.microsoft.com/office/powerpoint/2010/main" val="161034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34</a:t>
            </a:fld>
            <a:endParaRPr lang="zh-CN" altLang="en-US"/>
          </a:p>
        </p:txBody>
      </p:sp>
    </p:spTree>
    <p:extLst>
      <p:ext uri="{BB962C8B-B14F-4D97-AF65-F5344CB8AC3E}">
        <p14:creationId xmlns:p14="http://schemas.microsoft.com/office/powerpoint/2010/main" val="15753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4</a:t>
            </a:fld>
            <a:endParaRPr lang="zh-CN" altLang="en-US"/>
          </a:p>
        </p:txBody>
      </p:sp>
    </p:spTree>
    <p:extLst>
      <p:ext uri="{BB962C8B-B14F-4D97-AF65-F5344CB8AC3E}">
        <p14:creationId xmlns:p14="http://schemas.microsoft.com/office/powerpoint/2010/main" val="1623242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06AC1-A2C3-49E6-95F4-01B67F45C1C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08735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06AC1-A2C3-49E6-95F4-01B67F45C1C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1560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906AC1-A2C3-49E6-95F4-01B67F45C1C1}" type="slidenum">
              <a:rPr lang="zh-CN" altLang="en-US" smtClean="0"/>
              <a:t>45</a:t>
            </a:fld>
            <a:endParaRPr lang="zh-CN" altLang="en-US"/>
          </a:p>
        </p:txBody>
      </p:sp>
    </p:spTree>
    <p:extLst>
      <p:ext uri="{BB962C8B-B14F-4D97-AF65-F5344CB8AC3E}">
        <p14:creationId xmlns:p14="http://schemas.microsoft.com/office/powerpoint/2010/main" val="412477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5</a:t>
            </a:fld>
            <a:endParaRPr lang="zh-CN" altLang="en-US"/>
          </a:p>
        </p:txBody>
      </p:sp>
    </p:spTree>
    <p:extLst>
      <p:ext uri="{BB962C8B-B14F-4D97-AF65-F5344CB8AC3E}">
        <p14:creationId xmlns:p14="http://schemas.microsoft.com/office/powerpoint/2010/main" val="337297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6</a:t>
            </a:fld>
            <a:endParaRPr lang="zh-CN" altLang="en-US"/>
          </a:p>
        </p:txBody>
      </p:sp>
    </p:spTree>
    <p:extLst>
      <p:ext uri="{BB962C8B-B14F-4D97-AF65-F5344CB8AC3E}">
        <p14:creationId xmlns:p14="http://schemas.microsoft.com/office/powerpoint/2010/main" val="228093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7</a:t>
            </a:fld>
            <a:endParaRPr lang="zh-CN" altLang="en-US"/>
          </a:p>
        </p:txBody>
      </p:sp>
    </p:spTree>
    <p:extLst>
      <p:ext uri="{BB962C8B-B14F-4D97-AF65-F5344CB8AC3E}">
        <p14:creationId xmlns:p14="http://schemas.microsoft.com/office/powerpoint/2010/main" val="3503245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9</a:t>
            </a:fld>
            <a:endParaRPr lang="zh-CN" altLang="en-US"/>
          </a:p>
        </p:txBody>
      </p:sp>
    </p:spTree>
    <p:extLst>
      <p:ext uri="{BB962C8B-B14F-4D97-AF65-F5344CB8AC3E}">
        <p14:creationId xmlns:p14="http://schemas.microsoft.com/office/powerpoint/2010/main" val="318882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10</a:t>
            </a:fld>
            <a:endParaRPr lang="zh-CN" altLang="en-US"/>
          </a:p>
        </p:txBody>
      </p:sp>
    </p:spTree>
    <p:extLst>
      <p:ext uri="{BB962C8B-B14F-4D97-AF65-F5344CB8AC3E}">
        <p14:creationId xmlns:p14="http://schemas.microsoft.com/office/powerpoint/2010/main" val="314766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全校</a:t>
            </a:r>
            <a:r>
              <a:rPr lang="en-US" altLang="zh-CN" dirty="0"/>
              <a:t>46</a:t>
            </a:r>
            <a:r>
              <a:rPr lang="zh-CN" altLang="en-US" dirty="0"/>
              <a:t>，学院</a:t>
            </a:r>
            <a:r>
              <a:rPr lang="en-US" altLang="zh-CN" dirty="0"/>
              <a:t>5</a:t>
            </a:r>
            <a:endParaRPr lang="zh-CN" altLang="en-US" dirty="0"/>
          </a:p>
        </p:txBody>
      </p:sp>
      <p:sp>
        <p:nvSpPr>
          <p:cNvPr id="4" name="灯片编号占位符 3"/>
          <p:cNvSpPr>
            <a:spLocks noGrp="1"/>
          </p:cNvSpPr>
          <p:nvPr>
            <p:ph type="sldNum" sz="quarter" idx="5"/>
          </p:nvPr>
        </p:nvSpPr>
        <p:spPr/>
        <p:txBody>
          <a:bodyPr/>
          <a:lstStyle/>
          <a:p>
            <a:fld id="{DA906AC1-A2C3-49E6-95F4-01B67F45C1C1}" type="slidenum">
              <a:rPr lang="zh-CN" altLang="en-US" smtClean="0"/>
              <a:t>11</a:t>
            </a:fld>
            <a:endParaRPr lang="zh-CN" altLang="en-US"/>
          </a:p>
        </p:txBody>
      </p:sp>
    </p:spTree>
    <p:extLst>
      <p:ext uri="{BB962C8B-B14F-4D97-AF65-F5344CB8AC3E}">
        <p14:creationId xmlns:p14="http://schemas.microsoft.com/office/powerpoint/2010/main" val="198145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D71C3818-EE22-455F-B86B-F57F1FC0CFD0}"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92320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矩形 5"/>
          <p:cNvSpPr>
            <a:spLocks/>
          </p:cNvSpPr>
          <p:nvPr userDrawn="1"/>
        </p:nvSpPr>
        <p:spPr>
          <a:xfrm>
            <a:off x="4508" y="5319"/>
            <a:ext cx="12185376" cy="6852681"/>
          </a:xfrm>
          <a:prstGeom prst="rect">
            <a:avLst/>
          </a:prstGeom>
          <a:gradFill flip="none" rotWithShape="1">
            <a:gsLst>
              <a:gs pos="0">
                <a:srgbClr val="FFFFFF"/>
              </a:gs>
              <a:gs pos="73000">
                <a:srgbClr val="E6E6E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 y="270207"/>
            <a:ext cx="12190993" cy="677108"/>
          </a:xfrm>
          <a:prstGeom prst="rect">
            <a:avLst/>
          </a:prstGeom>
        </p:spPr>
      </p:pic>
      <p:pic>
        <p:nvPicPr>
          <p:cNvPr id="7" name="图片 6">
            <a:extLst>
              <a:ext uri="{FF2B5EF4-FFF2-40B4-BE49-F238E27FC236}">
                <a16:creationId xmlns:a16="http://schemas.microsoft.com/office/drawing/2014/main" id="{EF6C68C5-388D-4014-8E72-9855657E2EC1}"/>
              </a:ext>
            </a:extLst>
          </p:cNvPr>
          <p:cNvPicPr>
            <a:picLocks/>
          </p:cNvPicPr>
          <p:nvPr userDrawn="1"/>
        </p:nvPicPr>
        <p:blipFill>
          <a:blip r:embed="rId3" cstate="print">
            <a:lum bright="70000" contrast="-70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840416" y="346400"/>
            <a:ext cx="2088232" cy="539108"/>
          </a:xfrm>
          <a:prstGeom prst="rect">
            <a:avLst/>
          </a:prstGeom>
        </p:spPr>
      </p:pic>
      <p:pic>
        <p:nvPicPr>
          <p:cNvPr id="8" name="图片 7">
            <a:extLst>
              <a:ext uri="{FF2B5EF4-FFF2-40B4-BE49-F238E27FC236}">
                <a16:creationId xmlns:a16="http://schemas.microsoft.com/office/drawing/2014/main" id="{1C827BBA-EEEA-42B7-85AD-74ABFAD397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9" name="灯片编号占位符 5">
            <a:extLst>
              <a:ext uri="{FF2B5EF4-FFF2-40B4-BE49-F238E27FC236}">
                <a16:creationId xmlns:a16="http://schemas.microsoft.com/office/drawing/2014/main" id="{0CBEA18B-AFDB-429E-9E5A-75C763190B89}"/>
              </a:ext>
            </a:extLst>
          </p:cNvPr>
          <p:cNvSpPr>
            <a:spLocks noGrp="1"/>
          </p:cNvSpPr>
          <p:nvPr>
            <p:ph type="sldNum" sz="quarter" idx="4"/>
          </p:nvPr>
        </p:nvSpPr>
        <p:spPr>
          <a:xfrm>
            <a:off x="9329759" y="6165304"/>
            <a:ext cx="2844800" cy="365125"/>
          </a:xfrm>
          <a:prstGeom prst="rect">
            <a:avLst/>
          </a:prstGeom>
        </p:spPr>
        <p:txBody>
          <a:bodyPr vert="horz" lIns="91440" tIns="45720" rIns="91440" bIns="45720" rtlCol="0" anchor="ctr"/>
          <a:lstStyle>
            <a:lvl1pPr algn="r">
              <a:defRPr sz="1600" b="1">
                <a:solidFill>
                  <a:schemeClr val="tx1">
                    <a:tint val="75000"/>
                  </a:schemeClr>
                </a:solidFill>
                <a:latin typeface="微软雅黑" panose="020B0503020204020204" pitchFamily="34" charset="-122"/>
                <a:ea typeface="微软雅黑" panose="020B0503020204020204" pitchFamily="34"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8032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a:spLocks/>
          </p:cNvSpPr>
          <p:nvPr userDrawn="1"/>
        </p:nvSpPr>
        <p:spPr>
          <a:xfrm>
            <a:off x="-25132" y="-17120"/>
            <a:ext cx="12185376" cy="6852681"/>
          </a:xfrm>
          <a:prstGeom prst="rect">
            <a:avLst/>
          </a:prstGeom>
          <a:gradFill flip="none" rotWithShape="1">
            <a:gsLst>
              <a:gs pos="0">
                <a:srgbClr val="FFFFFF"/>
              </a:gs>
              <a:gs pos="73000">
                <a:srgbClr val="E6E6E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a:extLst>
              <a:ext uri="{FF2B5EF4-FFF2-40B4-BE49-F238E27FC236}">
                <a16:creationId xmlns:a16="http://schemas.microsoft.com/office/drawing/2014/main" id="{AFE04736-E33D-4400-8E4E-DE190AB797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9" y="270207"/>
            <a:ext cx="12190993" cy="677108"/>
          </a:xfrm>
          <a:prstGeom prst="rect">
            <a:avLst/>
          </a:prstGeom>
        </p:spPr>
      </p:pic>
      <p:pic>
        <p:nvPicPr>
          <p:cNvPr id="7" name="图片 6">
            <a:extLst>
              <a:ext uri="{FF2B5EF4-FFF2-40B4-BE49-F238E27FC236}">
                <a16:creationId xmlns:a16="http://schemas.microsoft.com/office/drawing/2014/main" id="{444BE741-FBC3-4F50-A92B-6EC2F73B1B1F}"/>
              </a:ext>
            </a:extLst>
          </p:cNvPr>
          <p:cNvPicPr>
            <a:picLocks/>
          </p:cNvPicPr>
          <p:nvPr userDrawn="1"/>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07368" y="332656"/>
            <a:ext cx="2088232" cy="539108"/>
          </a:xfrm>
          <a:prstGeom prst="rect">
            <a:avLst/>
          </a:prstGeom>
        </p:spPr>
      </p:pic>
      <p:pic>
        <p:nvPicPr>
          <p:cNvPr id="11" name="图片 10">
            <a:extLst>
              <a:ext uri="{FF2B5EF4-FFF2-40B4-BE49-F238E27FC236}">
                <a16:creationId xmlns:a16="http://schemas.microsoft.com/office/drawing/2014/main" id="{2D164D19-8F27-41FD-8603-94002ED6302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8" name="灯片编号占位符 5">
            <a:extLst>
              <a:ext uri="{FF2B5EF4-FFF2-40B4-BE49-F238E27FC236}">
                <a16:creationId xmlns:a16="http://schemas.microsoft.com/office/drawing/2014/main" id="{B980EECD-F0C9-49D3-A4E8-F4515068115B}"/>
              </a:ext>
            </a:extLst>
          </p:cNvPr>
          <p:cNvSpPr>
            <a:spLocks noGrp="1"/>
          </p:cNvSpPr>
          <p:nvPr>
            <p:ph type="sldNum" sz="quarter" idx="4"/>
          </p:nvPr>
        </p:nvSpPr>
        <p:spPr>
          <a:xfrm>
            <a:off x="9329759" y="6165304"/>
            <a:ext cx="2844800" cy="365125"/>
          </a:xfrm>
          <a:prstGeom prst="rect">
            <a:avLst/>
          </a:prstGeom>
        </p:spPr>
        <p:txBody>
          <a:bodyPr vert="horz" lIns="91440" tIns="45720" rIns="91440" bIns="45720" rtlCol="0" anchor="ctr"/>
          <a:lstStyle>
            <a:lvl1pPr algn="r">
              <a:defRPr sz="1600" b="1">
                <a:solidFill>
                  <a:schemeClr val="tx1">
                    <a:tint val="75000"/>
                  </a:schemeClr>
                </a:solidFill>
                <a:latin typeface="微软雅黑" panose="020B0503020204020204" pitchFamily="34" charset="-122"/>
                <a:ea typeface="微软雅黑" panose="020B0503020204020204" pitchFamily="34"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8386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9"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9"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1" y="6356355"/>
            <a:ext cx="2844800" cy="365125"/>
          </a:xfrm>
          <a:prstGeom prst="rect">
            <a:avLst/>
          </a:prstGeom>
        </p:spPr>
        <p:txBody>
          <a:bodyPr/>
          <a:lstStyle/>
          <a:p>
            <a:fld id="{D7B08564-7E55-4FCC-9031-020D0A5504D9}"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9503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5"/>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93B1774A-39F4-4B4F-B6D0-49B77D95E05E}"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1855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2"/>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2"/>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CD67461B-703D-46A8-AA09-CE0253E13364}"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546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5"/>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98D19BF1-33D9-43CA-8CFB-B5CFD92CC1D2}"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14824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5"/>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1" y="6356355"/>
            <a:ext cx="2844800" cy="365125"/>
          </a:xfrm>
          <a:prstGeom prst="rect">
            <a:avLst/>
          </a:prstGeom>
        </p:spPr>
        <p:txBody>
          <a:bodyPr/>
          <a:lstStyle/>
          <a:p>
            <a:fld id="{01141E7D-0E44-47AF-BA2D-3D70AFB09217}"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8252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1" y="6356355"/>
            <a:ext cx="2844800" cy="365125"/>
          </a:xfrm>
          <a:prstGeom prst="rect">
            <a:avLst/>
          </a:prstGeom>
        </p:spPr>
        <p:txBody>
          <a:bodyPr/>
          <a:lstStyle/>
          <a:p>
            <a:fld id="{49F27AD6-27D5-4446-BEE5-542D3EF55561}"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7772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1" y="6356355"/>
            <a:ext cx="2844800" cy="365125"/>
          </a:xfrm>
          <a:prstGeom prst="rect">
            <a:avLst/>
          </a:prstGeom>
        </p:spPr>
        <p:txBody>
          <a:bodyPr/>
          <a:lstStyle/>
          <a:p>
            <a:fld id="{B4F46BE4-B75C-4728-AE53-A8037573B3E0}"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8" name="页脚占位符 7"/>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37358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1" y="6356355"/>
            <a:ext cx="2844800" cy="365125"/>
          </a:xfrm>
          <a:prstGeom prst="rect">
            <a:avLst/>
          </a:prstGeom>
        </p:spPr>
        <p:txBody>
          <a:bodyPr/>
          <a:lstStyle/>
          <a:p>
            <a:fld id="{EF351FDA-635F-4DD1-87DD-5B2D3EB0FB6A}"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4" name="页脚占位符 3"/>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58587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1" y="6356355"/>
            <a:ext cx="2844800" cy="365125"/>
          </a:xfrm>
          <a:prstGeom prst="rect">
            <a:avLst/>
          </a:prstGeom>
        </p:spPr>
        <p:txBody>
          <a:bodyPr/>
          <a:lstStyle/>
          <a:p>
            <a:fld id="{417AFBA4-4153-4340-8CA3-64DFF899E9DD}"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3" name="页脚占位符 2"/>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5820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1" y="6356355"/>
            <a:ext cx="2844800" cy="365125"/>
          </a:xfrm>
          <a:prstGeom prst="rect">
            <a:avLst/>
          </a:prstGeom>
        </p:spPr>
        <p:txBody>
          <a:bodyPr/>
          <a:lstStyle/>
          <a:p>
            <a:fld id="{BA6F74A2-80CF-48AE-BAC4-E594913E41D4}" type="datetime1">
              <a:rPr lang="zh-CN" altLang="en-US" smtClean="0">
                <a:solidFill>
                  <a:prstClr val="black">
                    <a:tint val="75000"/>
                  </a:prstClr>
                </a:solidFill>
              </a:rPr>
              <a:t>2021/12/10</a:t>
            </a:fld>
            <a:endParaRPr lang="zh-CN" altLang="en-US">
              <a:solidFill>
                <a:prstClr val="black">
                  <a:tint val="75000"/>
                </a:prstClr>
              </a:solidFill>
            </a:endParaRPr>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975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a:spLocks/>
          </p:cNvSpPr>
          <p:nvPr userDrawn="1"/>
        </p:nvSpPr>
        <p:spPr>
          <a:xfrm>
            <a:off x="4508" y="5319"/>
            <a:ext cx="12185376" cy="6852681"/>
          </a:xfrm>
          <a:prstGeom prst="rect">
            <a:avLst/>
          </a:prstGeom>
          <a:gradFill flip="none" rotWithShape="1">
            <a:gsLst>
              <a:gs pos="0">
                <a:srgbClr val="FFFFFF"/>
              </a:gs>
              <a:gs pos="73000">
                <a:srgbClr val="E6E6E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21269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588" y="-1"/>
            <a:ext cx="12190413" cy="6858893"/>
          </a:xfrm>
          <a:prstGeom prst="rect">
            <a:avLst/>
          </a:prstGeom>
        </p:spPr>
      </p:pic>
      <p:pic>
        <p:nvPicPr>
          <p:cNvPr id="8" name="图片 7">
            <a:extLst>
              <a:ext uri="{FF2B5EF4-FFF2-40B4-BE49-F238E27FC236}">
                <a16:creationId xmlns:a16="http://schemas.microsoft.com/office/drawing/2014/main" id="{5A818F34-0DA6-4BC2-BD6A-5FB5A456FD9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6" name="灯片编号占位符 5"/>
          <p:cNvSpPr>
            <a:spLocks noGrp="1"/>
          </p:cNvSpPr>
          <p:nvPr>
            <p:ph type="sldNum" sz="quarter" idx="4"/>
          </p:nvPr>
        </p:nvSpPr>
        <p:spPr>
          <a:xfrm>
            <a:off x="9329759" y="6165304"/>
            <a:ext cx="2844800" cy="365125"/>
          </a:xfrm>
          <a:prstGeom prst="rect">
            <a:avLst/>
          </a:prstGeom>
        </p:spPr>
        <p:txBody>
          <a:bodyPr vert="horz" lIns="91440" tIns="45720" rIns="91440" bIns="45720" rtlCol="0" anchor="ctr"/>
          <a:lstStyle>
            <a:lvl1pPr algn="r">
              <a:defRPr sz="1600" b="1">
                <a:solidFill>
                  <a:schemeClr val="tx1">
                    <a:tint val="75000"/>
                  </a:schemeClr>
                </a:solidFill>
                <a:latin typeface="微软雅黑" panose="020B0503020204020204" pitchFamily="34" charset="-122"/>
                <a:ea typeface="微软雅黑" panose="020B0503020204020204" pitchFamily="34"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3110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74" r:id="rId10"/>
    <p:sldLayoutId id="2147483673" r:id="rId11"/>
    <p:sldLayoutId id="2147483669" r:id="rId12"/>
    <p:sldLayoutId id="2147483670" r:id="rId13"/>
    <p:sldLayoutId id="2147483671"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15.jpeg"/><Relationship Id="rId5" Type="http://schemas.openxmlformats.org/officeDocument/2006/relationships/chart" Target="../charts/chart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2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2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2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24.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25.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30.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png"/><Relationship Id="rId5" Type="http://schemas.openxmlformats.org/officeDocument/2006/relationships/notesSlide" Target="../notesSlides/notesSlide22.xml"/><Relationship Id="rId4"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36.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3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39.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40.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4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chart" Target="../charts/chart6.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45.emf"/><Relationship Id="rId5" Type="http://schemas.openxmlformats.org/officeDocument/2006/relationships/oleObject" Target="../embeddings/oleObject1.bin"/><Relationship Id="rId4" Type="http://schemas.openxmlformats.org/officeDocument/2006/relationships/image" Target="../media/image44.emf"/></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notesSlide" Target="../notesSlides/notesSlide30.xml"/><Relationship Id="rId7" Type="http://schemas.openxmlformats.org/officeDocument/2006/relationships/image" Target="../media/image54.png"/><Relationship Id="rId2" Type="http://schemas.openxmlformats.org/officeDocument/2006/relationships/slideLayout" Target="../slideLayouts/slideLayout10.xml"/><Relationship Id="rId1" Type="http://schemas.openxmlformats.org/officeDocument/2006/relationships/tags" Target="../tags/tag4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45.xml"/><Relationship Id="rId5" Type="http://schemas.openxmlformats.org/officeDocument/2006/relationships/image" Target="../media/image56.jp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57.jpeg"/><Relationship Id="rId5" Type="http://schemas.openxmlformats.org/officeDocument/2006/relationships/image" Target="../media/image6.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4.xml"/><Relationship Id="rId7" Type="http://schemas.openxmlformats.org/officeDocument/2006/relationships/diagramQuickStyle" Target="../diagrams/quickStyle1.xml"/><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chart" Target="../charts/chart1.xml"/><Relationship Id="rId11" Type="http://schemas.openxmlformats.org/officeDocument/2006/relationships/image" Target="../media/image14.jp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10.xml"/><Relationship Id="rId1" Type="http://schemas.openxmlformats.org/officeDocument/2006/relationships/tags" Target="../tags/tag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2132859"/>
            <a:ext cx="12191998" cy="4725145"/>
          </a:xfrm>
          <a:prstGeom prst="rect">
            <a:avLst/>
          </a:prstGeom>
          <a:blipFill dpi="0" rotWithShape="1">
            <a:blip r:embed="rId4">
              <a:extLst>
                <a:ext uri="{BEBA8EAE-BF5A-486C-A8C5-ECC9F3942E4B}">
                  <a14:imgProps xmlns:a14="http://schemas.microsoft.com/office/drawing/2010/main">
                    <a14:imgLayer r:embed="rId5">
                      <a14:imgEffect>
                        <a14:colorTemperature colorTemp="4700"/>
                      </a14:imgEffect>
                      <a14:imgEffect>
                        <a14:brightnessContrast bright="20000"/>
                      </a14:imgEffect>
                    </a14:imgLayer>
                  </a14:imgProps>
                </a:ext>
              </a:extLst>
            </a:blip>
            <a:srcRect/>
            <a:stretch>
              <a:fillRect t="-1" b="-173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0" y="2276872"/>
            <a:ext cx="12191999" cy="1296145"/>
          </a:xfrm>
          <a:prstGeom prst="rect">
            <a:avLst/>
          </a:prstGeom>
          <a:solidFill>
            <a:srgbClr val="004182">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Freeform 5"/>
          <p:cNvSpPr>
            <a:spLocks/>
          </p:cNvSpPr>
          <p:nvPr/>
        </p:nvSpPr>
        <p:spPr bwMode="auto">
          <a:xfrm rot="10800000">
            <a:off x="2665527" y="3573017"/>
            <a:ext cx="6860946" cy="681156"/>
          </a:xfrm>
          <a:custGeom>
            <a:avLst/>
            <a:gdLst/>
            <a:ahLst/>
            <a:cxnLst/>
            <a:rect l="l" t="t" r="r" b="b"/>
            <a:pathLst>
              <a:path w="2638361" h="681156">
                <a:moveTo>
                  <a:pt x="2638361" y="681156"/>
                </a:moveTo>
                <a:lnTo>
                  <a:pt x="0" y="681156"/>
                </a:lnTo>
                <a:cubicBezTo>
                  <a:pt x="2732" y="669941"/>
                  <a:pt x="8935" y="660136"/>
                  <a:pt x="16816" y="651518"/>
                </a:cubicBezTo>
                <a:cubicBezTo>
                  <a:pt x="562532" y="73847"/>
                  <a:pt x="562532" y="73847"/>
                  <a:pt x="562532" y="73847"/>
                </a:cubicBezTo>
                <a:cubicBezTo>
                  <a:pt x="601511" y="33350"/>
                  <a:pt x="697012" y="0"/>
                  <a:pt x="773022" y="0"/>
                </a:cubicBezTo>
                <a:cubicBezTo>
                  <a:pt x="1864454" y="0"/>
                  <a:pt x="1864454" y="0"/>
                  <a:pt x="1864454" y="0"/>
                </a:cubicBezTo>
                <a:cubicBezTo>
                  <a:pt x="1942414" y="0"/>
                  <a:pt x="2035965" y="33350"/>
                  <a:pt x="2074945" y="73847"/>
                </a:cubicBezTo>
                <a:cubicBezTo>
                  <a:pt x="2620661" y="651518"/>
                  <a:pt x="2620661" y="651518"/>
                  <a:pt x="2620661" y="651518"/>
                </a:cubicBezTo>
                <a:close/>
              </a:path>
            </a:pathLst>
          </a:custGeom>
          <a:solidFill>
            <a:srgbClr val="00418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2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txBox="1"/>
          <p:nvPr/>
        </p:nvSpPr>
        <p:spPr>
          <a:xfrm>
            <a:off x="3037566" y="2456307"/>
            <a:ext cx="6370802" cy="1692771"/>
          </a:xfrm>
          <a:prstGeom prst="rect">
            <a:avLst/>
          </a:prstGeom>
          <a:noFill/>
        </p:spPr>
        <p:txBody>
          <a:bodyPr wrap="square" rtlCol="0">
            <a:spAutoFit/>
          </a:bodyPr>
          <a:lstStyle/>
          <a:p>
            <a:pPr lvl="0" algn="ctr">
              <a:defRPr/>
            </a:pPr>
            <a:r>
              <a:rPr lang="zh-CN" altLang="en-US" sz="40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微服务运维治理</a:t>
            </a:r>
            <a:endParaRPr lang="en-US" altLang="zh-CN" sz="40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lvl="0" algn="ctr">
              <a:defRPr/>
            </a:pPr>
            <a:endParaRPr lang="en-US" altLang="zh-CN"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algn="ctr">
              <a:defRPr/>
            </a:pPr>
            <a:r>
              <a:rPr lang="zh-CN" altLang="en-US" sz="2800"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王璐</a:t>
            </a:r>
            <a:endParaRPr lang="en-US" altLang="zh-CN" sz="2800"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algn="ctr">
              <a:defRPr/>
            </a:pPr>
            <a:r>
              <a:rPr lang="en-US" altLang="zh-CN" kern="0" dirty="0">
                <a:solidFill>
                  <a:schemeClr val="bg1"/>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2021</a:t>
            </a:r>
            <a:r>
              <a:rPr lang="zh-CN" altLang="en-US" kern="0" dirty="0">
                <a:solidFill>
                  <a:schemeClr val="bg1"/>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年</a:t>
            </a:r>
            <a:r>
              <a:rPr lang="en-US" altLang="zh-CN" kern="0" dirty="0">
                <a:solidFill>
                  <a:schemeClr val="bg1"/>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12</a:t>
            </a:r>
            <a:r>
              <a:rPr lang="zh-CN" altLang="en-US" kern="0" dirty="0">
                <a:solidFill>
                  <a:schemeClr val="bg1"/>
                </a:solidFill>
                <a:latin typeface="Times New Roman" panose="02020603050405020304" pitchFamily="18" charset="0"/>
                <a:ea typeface="微软雅黑" panose="020B0503020204020204" pitchFamily="34" charset="-122"/>
                <a:cs typeface="Times New Roman" pitchFamily="18" charset="0"/>
                <a:sym typeface="Times New Roman" panose="02020603050405020304" pitchFamily="18" charset="0"/>
              </a:rPr>
              <a:t>月</a:t>
            </a:r>
          </a:p>
        </p:txBody>
      </p:sp>
      <p:pic>
        <p:nvPicPr>
          <p:cNvPr id="9" name="图片 8">
            <a:extLst>
              <a:ext uri="{FF2B5EF4-FFF2-40B4-BE49-F238E27FC236}">
                <a16:creationId xmlns:a16="http://schemas.microsoft.com/office/drawing/2014/main" id="{2FBDE6FE-4717-498C-947D-EBC891BD674A}"/>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48062" y="281898"/>
            <a:ext cx="3543682" cy="914854"/>
          </a:xfrm>
          <a:prstGeom prst="rect">
            <a:avLst/>
          </a:prstGeom>
        </p:spPr>
      </p:pic>
    </p:spTree>
    <p:extLst>
      <p:ext uri="{BB962C8B-B14F-4D97-AF65-F5344CB8AC3E}">
        <p14:creationId xmlns:p14="http://schemas.microsoft.com/office/powerpoint/2010/main" val="447257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研究方案</a:t>
            </a:r>
            <a:r>
              <a:rPr lang="en-US" altLang="zh-CN" sz="28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引文研究</a:t>
            </a:r>
            <a:endParaRPr 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graphicFrame>
        <p:nvGraphicFramePr>
          <p:cNvPr id="14" name="图表 13">
            <a:extLst>
              <a:ext uri="{FF2B5EF4-FFF2-40B4-BE49-F238E27FC236}">
                <a16:creationId xmlns:a16="http://schemas.microsoft.com/office/drawing/2014/main" id="{19660C78-4C42-4156-94E5-6F1D6ABDC6E6}"/>
              </a:ext>
            </a:extLst>
          </p:cNvPr>
          <p:cNvGraphicFramePr/>
          <p:nvPr>
            <p:extLst>
              <p:ext uri="{D42A27DB-BD31-4B8C-83A1-F6EECF244321}">
                <p14:modId xmlns:p14="http://schemas.microsoft.com/office/powerpoint/2010/main" val="2765975670"/>
              </p:ext>
            </p:extLst>
          </p:nvPr>
        </p:nvGraphicFramePr>
        <p:xfrm>
          <a:off x="761301" y="3045832"/>
          <a:ext cx="4663558" cy="2480942"/>
        </p:xfrm>
        <a:graphic>
          <a:graphicData uri="http://schemas.openxmlformats.org/drawingml/2006/chart">
            <c:chart xmlns:c="http://schemas.openxmlformats.org/drawingml/2006/chart" xmlns:r="http://schemas.openxmlformats.org/officeDocument/2006/relationships" r:id="rId5"/>
          </a:graphicData>
        </a:graphic>
      </p:graphicFrame>
      <p:sp>
        <p:nvSpPr>
          <p:cNvPr id="2" name="文本框 1">
            <a:extLst>
              <a:ext uri="{FF2B5EF4-FFF2-40B4-BE49-F238E27FC236}">
                <a16:creationId xmlns:a16="http://schemas.microsoft.com/office/drawing/2014/main" id="{8B522C8F-A566-4709-8A10-BA3089EE6D62}"/>
              </a:ext>
            </a:extLst>
          </p:cNvPr>
          <p:cNvSpPr txBox="1"/>
          <p:nvPr/>
        </p:nvSpPr>
        <p:spPr>
          <a:xfrm>
            <a:off x="2269200" y="5641026"/>
            <a:ext cx="180020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引文来源信息</a:t>
            </a:r>
          </a:p>
        </p:txBody>
      </p:sp>
      <p:sp>
        <p:nvSpPr>
          <p:cNvPr id="15" name="文本框 14">
            <a:extLst>
              <a:ext uri="{FF2B5EF4-FFF2-40B4-BE49-F238E27FC236}">
                <a16:creationId xmlns:a16="http://schemas.microsoft.com/office/drawing/2014/main" id="{3B2198DD-46F5-4F4B-ACC9-BBFCFEF004F2}"/>
              </a:ext>
            </a:extLst>
          </p:cNvPr>
          <p:cNvSpPr txBox="1"/>
          <p:nvPr/>
        </p:nvSpPr>
        <p:spPr>
          <a:xfrm>
            <a:off x="969256" y="1166306"/>
            <a:ext cx="1939119"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引文来源分析</a:t>
            </a:r>
          </a:p>
        </p:txBody>
      </p:sp>
      <p:sp>
        <p:nvSpPr>
          <p:cNvPr id="17" name="文本框 16">
            <a:extLst>
              <a:ext uri="{FF2B5EF4-FFF2-40B4-BE49-F238E27FC236}">
                <a16:creationId xmlns:a16="http://schemas.microsoft.com/office/drawing/2014/main" id="{AC4D30B9-543C-4E4F-8720-51DEDE3832B2}"/>
              </a:ext>
            </a:extLst>
          </p:cNvPr>
          <p:cNvSpPr txBox="1"/>
          <p:nvPr/>
        </p:nvSpPr>
        <p:spPr>
          <a:xfrm>
            <a:off x="894325" y="1609050"/>
            <a:ext cx="2198755" cy="1374735"/>
          </a:xfrm>
          <a:prstGeom prst="rect">
            <a:avLst/>
          </a:prstGeom>
          <a:noFill/>
        </p:spPr>
        <p:txBody>
          <a:bodyPr wrap="square">
            <a:spAutoFit/>
          </a:bodyPr>
          <a:lstStyle/>
          <a:p>
            <a:pPr marL="285750" indent="-285750" algn="just">
              <a:lnSpc>
                <a:spcPts val="2000"/>
              </a:lnSpc>
              <a:buFont typeface="Wingdings" panose="05000000000000000000" pitchFamily="2" charset="2"/>
              <a:buChar char="ü"/>
            </a:pPr>
            <a:r>
              <a:rPr lang="zh-CN" altLang="en-US" sz="1800" kern="100" dirty="0">
                <a:effectLst/>
                <a:latin typeface="微软雅黑" panose="020B0503020204020204" pitchFamily="34" charset="-122"/>
                <a:ea typeface="微软雅黑" panose="020B0503020204020204" pitchFamily="34" charset="-122"/>
              </a:rPr>
              <a:t>发表来源</a:t>
            </a:r>
            <a:endParaRPr lang="en-US" altLang="zh-CN" sz="1800" kern="100" dirty="0">
              <a:effectLst/>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ü"/>
            </a:pPr>
            <a:r>
              <a:rPr lang="zh-CN" altLang="en-US" kern="100" dirty="0">
                <a:latin typeface="微软雅黑" panose="020B0503020204020204" pitchFamily="34" charset="-122"/>
                <a:ea typeface="微软雅黑" panose="020B0503020204020204" pitchFamily="34" charset="-122"/>
              </a:rPr>
              <a:t>发表年份</a:t>
            </a:r>
            <a:endParaRPr lang="en-US" altLang="zh-CN" kern="100" dirty="0">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ü"/>
            </a:pPr>
            <a:r>
              <a:rPr lang="zh-CN" altLang="en-US" sz="1800" kern="100" dirty="0">
                <a:effectLst/>
                <a:latin typeface="微软雅黑" panose="020B0503020204020204" pitchFamily="34" charset="-122"/>
                <a:ea typeface="微软雅黑" panose="020B0503020204020204" pitchFamily="34" charset="-122"/>
              </a:rPr>
              <a:t>文章类型</a:t>
            </a:r>
            <a:endParaRPr lang="en-US" altLang="zh-CN" sz="1800" kern="100" dirty="0">
              <a:effectLst/>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ü"/>
            </a:pPr>
            <a:r>
              <a:rPr lang="zh-CN" altLang="en-US" kern="100" dirty="0">
                <a:latin typeface="微软雅黑" panose="020B0503020204020204" pitchFamily="34" charset="-122"/>
                <a:ea typeface="微软雅黑" panose="020B0503020204020204" pitchFamily="34" charset="-122"/>
              </a:rPr>
              <a:t>研究方法</a:t>
            </a:r>
            <a:endParaRPr lang="en-US" altLang="zh-CN" kern="100" dirty="0">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ü"/>
            </a:pPr>
            <a:r>
              <a:rPr lang="zh-CN" altLang="en-US" kern="100" dirty="0">
                <a:latin typeface="微软雅黑" panose="020B0503020204020204" pitchFamily="34" charset="-122"/>
                <a:ea typeface="微软雅黑" panose="020B0503020204020204" pitchFamily="34" charset="-122"/>
              </a:rPr>
              <a:t>关键字选择</a:t>
            </a:r>
            <a:endParaRPr lang="zh-CN" altLang="zh-CN" sz="1800" kern="100" dirty="0">
              <a:effectLst/>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257EE62-DD18-476E-B121-00397D6B84FB}"/>
              </a:ext>
            </a:extLst>
          </p:cNvPr>
          <p:cNvGrpSpPr/>
          <p:nvPr/>
        </p:nvGrpSpPr>
        <p:grpSpPr>
          <a:xfrm>
            <a:off x="6600056" y="4899460"/>
            <a:ext cx="4968552" cy="1080120"/>
            <a:chOff x="6513206" y="4782149"/>
            <a:chExt cx="4455909" cy="1080120"/>
          </a:xfrm>
        </p:grpSpPr>
        <p:sp>
          <p:nvSpPr>
            <p:cNvPr id="3" name="矩形: 圆角 2">
              <a:extLst>
                <a:ext uri="{FF2B5EF4-FFF2-40B4-BE49-F238E27FC236}">
                  <a16:creationId xmlns:a16="http://schemas.microsoft.com/office/drawing/2014/main" id="{5035E07A-0DA4-49E2-A73A-CC7EE8FB948D}"/>
                </a:ext>
              </a:extLst>
            </p:cNvPr>
            <p:cNvSpPr/>
            <p:nvPr/>
          </p:nvSpPr>
          <p:spPr>
            <a:xfrm>
              <a:off x="6513206" y="4782149"/>
              <a:ext cx="4455909" cy="1080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1AC2A48-C7B4-4B38-96DB-824A010E7BF4}"/>
                </a:ext>
              </a:extLst>
            </p:cNvPr>
            <p:cNvSpPr txBox="1"/>
            <p:nvPr/>
          </p:nvSpPr>
          <p:spPr>
            <a:xfrm>
              <a:off x="6600056" y="4957718"/>
              <a:ext cx="3608562" cy="728982"/>
            </a:xfrm>
            <a:prstGeom prst="rect">
              <a:avLst/>
            </a:prstGeom>
            <a:noFill/>
          </p:spPr>
          <p:txBody>
            <a:bodyPr wrap="square">
              <a:spAutoFit/>
            </a:bodyPr>
            <a:lstStyle/>
            <a:p>
              <a:pPr marL="285750" indent="-285750">
                <a:lnSpc>
                  <a:spcPct val="120000"/>
                </a:lnSpc>
                <a:buFont typeface="Wingdings" panose="05000000000000000000" pitchFamily="2" charset="2"/>
                <a:buChar char="ü"/>
              </a:pPr>
              <a:r>
                <a:rPr lang="en-US" altLang="zh-CN" kern="100" dirty="0">
                  <a:latin typeface="微软雅黑" panose="020B0503020204020204" pitchFamily="34" charset="-122"/>
                  <a:ea typeface="微软雅黑" panose="020B0503020204020204" pitchFamily="34" charset="-122"/>
                </a:rPr>
                <a:t>2015-2018</a:t>
              </a:r>
              <a:r>
                <a:rPr lang="zh-CN" altLang="en-US" kern="100" dirty="0">
                  <a:latin typeface="微软雅黑" panose="020B0503020204020204" pitchFamily="34" charset="-122"/>
                  <a:ea typeface="微软雅黑" panose="020B0503020204020204" pitchFamily="34" charset="-122"/>
                </a:rPr>
                <a:t>年显著增加</a:t>
              </a:r>
              <a:endParaRPr lang="en-US" altLang="zh-CN" kern="100"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lang="zh-CN" altLang="en-US" sz="1800" kern="100" dirty="0">
                  <a:effectLst/>
                  <a:latin typeface="微软雅黑" panose="020B0503020204020204" pitchFamily="34" charset="-122"/>
                  <a:ea typeface="微软雅黑" panose="020B0503020204020204" pitchFamily="34" charset="-122"/>
                </a:rPr>
                <a:t>增加趋势集中于</a:t>
              </a:r>
              <a:r>
                <a:rPr lang="en-US" altLang="zh-CN" sz="1800" kern="100" dirty="0">
                  <a:effectLst/>
                  <a:latin typeface="微软雅黑" panose="020B0503020204020204" pitchFamily="34" charset="-122"/>
                  <a:ea typeface="微软雅黑" panose="020B0503020204020204" pitchFamily="34" charset="-122"/>
                </a:rPr>
                <a:t>2018</a:t>
              </a:r>
              <a:r>
                <a:rPr lang="zh-CN" altLang="en-US" sz="1800" kern="100" dirty="0">
                  <a:effectLst/>
                  <a:latin typeface="微软雅黑" panose="020B0503020204020204" pitchFamily="34" charset="-122"/>
                  <a:ea typeface="微软雅黑" panose="020B0503020204020204" pitchFamily="34" charset="-122"/>
                </a:rPr>
                <a:t>至</a:t>
              </a:r>
              <a:r>
                <a:rPr lang="en-US" altLang="zh-CN" sz="1800" kern="100" dirty="0">
                  <a:effectLst/>
                  <a:latin typeface="微软雅黑" panose="020B0503020204020204" pitchFamily="34" charset="-122"/>
                  <a:ea typeface="微软雅黑" panose="020B0503020204020204" pitchFamily="34" charset="-122"/>
                </a:rPr>
                <a:t>2020</a:t>
              </a:r>
              <a:r>
                <a:rPr lang="zh-CN" altLang="en-US" sz="1800" kern="100" dirty="0">
                  <a:effectLst/>
                  <a:latin typeface="微软雅黑" panose="020B0503020204020204" pitchFamily="34" charset="-122"/>
                  <a:ea typeface="微软雅黑" panose="020B0503020204020204" pitchFamily="34" charset="-122"/>
                </a:rPr>
                <a:t>年</a:t>
              </a:r>
              <a:endParaRPr lang="en-US" altLang="zh-CN" sz="1800" kern="100" dirty="0">
                <a:effectLst/>
                <a:latin typeface="微软雅黑" panose="020B0503020204020204" pitchFamily="34" charset="-122"/>
                <a:ea typeface="微软雅黑" panose="020B0503020204020204" pitchFamily="34" charset="-122"/>
              </a:endParaRPr>
            </a:p>
          </p:txBody>
        </p:sp>
      </p:grpSp>
      <p:graphicFrame>
        <p:nvGraphicFramePr>
          <p:cNvPr id="18" name="图表 17">
            <a:extLst>
              <a:ext uri="{FF2B5EF4-FFF2-40B4-BE49-F238E27FC236}">
                <a16:creationId xmlns:a16="http://schemas.microsoft.com/office/drawing/2014/main" id="{2A81353C-71FE-4A43-87FB-FA555757A689}"/>
              </a:ext>
            </a:extLst>
          </p:cNvPr>
          <p:cNvGraphicFramePr/>
          <p:nvPr>
            <p:extLst>
              <p:ext uri="{D42A27DB-BD31-4B8C-83A1-F6EECF244321}">
                <p14:modId xmlns:p14="http://schemas.microsoft.com/office/powerpoint/2010/main" val="3640403948"/>
              </p:ext>
            </p:extLst>
          </p:nvPr>
        </p:nvGraphicFramePr>
        <p:xfrm>
          <a:off x="6249132" y="1160060"/>
          <a:ext cx="4824536" cy="2262694"/>
        </p:xfrm>
        <a:graphic>
          <a:graphicData uri="http://schemas.openxmlformats.org/drawingml/2006/chart">
            <c:chart xmlns:c="http://schemas.openxmlformats.org/drawingml/2006/chart" xmlns:r="http://schemas.openxmlformats.org/officeDocument/2006/relationships" r:id="rId6"/>
          </a:graphicData>
        </a:graphic>
      </p:graphicFrame>
      <p:sp>
        <p:nvSpPr>
          <p:cNvPr id="19" name="文本框 18">
            <a:extLst>
              <a:ext uri="{FF2B5EF4-FFF2-40B4-BE49-F238E27FC236}">
                <a16:creationId xmlns:a16="http://schemas.microsoft.com/office/drawing/2014/main" id="{9C192804-6EC4-4F3A-96D4-D5253F786581}"/>
              </a:ext>
            </a:extLst>
          </p:cNvPr>
          <p:cNvSpPr txBox="1"/>
          <p:nvPr/>
        </p:nvSpPr>
        <p:spPr>
          <a:xfrm>
            <a:off x="8152862" y="3450091"/>
            <a:ext cx="101707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引文类型</a:t>
            </a:r>
          </a:p>
        </p:txBody>
      </p:sp>
      <p:sp>
        <p:nvSpPr>
          <p:cNvPr id="21" name="文本框 20">
            <a:extLst>
              <a:ext uri="{FF2B5EF4-FFF2-40B4-BE49-F238E27FC236}">
                <a16:creationId xmlns:a16="http://schemas.microsoft.com/office/drawing/2014/main" id="{4191BFD5-8740-42C6-AF1F-1B4C7492A272}"/>
              </a:ext>
            </a:extLst>
          </p:cNvPr>
          <p:cNvSpPr txBox="1"/>
          <p:nvPr/>
        </p:nvSpPr>
        <p:spPr>
          <a:xfrm>
            <a:off x="6480665" y="3539506"/>
            <a:ext cx="4593003" cy="923330"/>
          </a:xfrm>
          <a:prstGeom prst="rect">
            <a:avLst/>
          </a:prstGeom>
          <a:noFill/>
        </p:spPr>
        <p:txBody>
          <a:bodyPr wrap="square">
            <a:spAutoFit/>
          </a:bodyPr>
          <a:lstStyle/>
          <a:p>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研究性论文：</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ü"/>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会议常规论文</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ü"/>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期刊研究论文</a:t>
            </a:r>
            <a:endParaRPr lang="zh-CN" altLang="en-US" dirty="0">
              <a:latin typeface="微软雅黑" panose="020B0503020204020204" pitchFamily="34" charset="-122"/>
              <a:ea typeface="微软雅黑" panose="020B0503020204020204" pitchFamily="34" charset="-122"/>
            </a:endParaRPr>
          </a:p>
        </p:txBody>
      </p:sp>
      <p:sp>
        <p:nvSpPr>
          <p:cNvPr id="24" name="next-arrow_17950">
            <a:extLst>
              <a:ext uri="{FF2B5EF4-FFF2-40B4-BE49-F238E27FC236}">
                <a16:creationId xmlns:a16="http://schemas.microsoft.com/office/drawing/2014/main" id="{F528A1F6-AE13-4BD1-BCEB-BA40266D4A13}"/>
              </a:ext>
            </a:extLst>
          </p:cNvPr>
          <p:cNvSpPr/>
          <p:nvPr/>
        </p:nvSpPr>
        <p:spPr>
          <a:xfrm rot="3036815">
            <a:off x="5715526" y="4289496"/>
            <a:ext cx="1042226" cy="626269"/>
          </a:xfrm>
          <a:custGeom>
            <a:avLst/>
            <a:gdLst>
              <a:gd name="T0" fmla="*/ 310 w 4456"/>
              <a:gd name="T1" fmla="*/ 4802 h 4802"/>
              <a:gd name="T2" fmla="*/ 790 w 4456"/>
              <a:gd name="T3" fmla="*/ 2113 h 4802"/>
              <a:gd name="T4" fmla="*/ 2370 w 4456"/>
              <a:gd name="T5" fmla="*/ 1315 h 4802"/>
              <a:gd name="T6" fmla="*/ 2370 w 4456"/>
              <a:gd name="T7" fmla="*/ 0 h 4802"/>
              <a:gd name="T8" fmla="*/ 4456 w 4456"/>
              <a:gd name="T9" fmla="*/ 2085 h 4802"/>
              <a:gd name="T10" fmla="*/ 2370 w 4456"/>
              <a:gd name="T11" fmla="*/ 4171 h 4802"/>
              <a:gd name="T12" fmla="*/ 2370 w 4456"/>
              <a:gd name="T13" fmla="*/ 2802 h 4802"/>
              <a:gd name="T14" fmla="*/ 2106 w 4456"/>
              <a:gd name="T15" fmla="*/ 2784 h 4802"/>
              <a:gd name="T16" fmla="*/ 496 w 4456"/>
              <a:gd name="T17" fmla="*/ 4784 h 4802"/>
              <a:gd name="T18" fmla="*/ 310 w 4456"/>
              <a:gd name="T19" fmla="*/ 4802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6" h="4802">
                <a:moveTo>
                  <a:pt x="310" y="4802"/>
                </a:moveTo>
                <a:cubicBezTo>
                  <a:pt x="297" y="4734"/>
                  <a:pt x="0" y="3135"/>
                  <a:pt x="790" y="2113"/>
                </a:cubicBezTo>
                <a:cubicBezTo>
                  <a:pt x="1152" y="1645"/>
                  <a:pt x="1683" y="1377"/>
                  <a:pt x="2370" y="1315"/>
                </a:cubicBezTo>
                <a:lnTo>
                  <a:pt x="2370" y="0"/>
                </a:lnTo>
                <a:lnTo>
                  <a:pt x="4456" y="2085"/>
                </a:lnTo>
                <a:lnTo>
                  <a:pt x="2370" y="4171"/>
                </a:lnTo>
                <a:lnTo>
                  <a:pt x="2370" y="2802"/>
                </a:lnTo>
                <a:cubicBezTo>
                  <a:pt x="2310" y="2794"/>
                  <a:pt x="2218" y="2784"/>
                  <a:pt x="2106" y="2784"/>
                </a:cubicBezTo>
                <a:cubicBezTo>
                  <a:pt x="1505" y="2784"/>
                  <a:pt x="496" y="3044"/>
                  <a:pt x="496" y="4784"/>
                </a:cubicBezTo>
                <a:lnTo>
                  <a:pt x="310" y="48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Tree>
    <p:custDataLst>
      <p:tags r:id="rId1"/>
    </p:custDataLst>
    <p:extLst>
      <p:ext uri="{BB962C8B-B14F-4D97-AF65-F5344CB8AC3E}">
        <p14:creationId xmlns:p14="http://schemas.microsoft.com/office/powerpoint/2010/main" val="487157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研究方案</a:t>
            </a:r>
            <a:r>
              <a:rPr lang="en-US" altLang="zh-CN" sz="28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引文研究</a:t>
            </a:r>
            <a:endParaRPr lang="en-US" altLang="zh-CN"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34" name="文本框 33">
            <a:extLst>
              <a:ext uri="{FF2B5EF4-FFF2-40B4-BE49-F238E27FC236}">
                <a16:creationId xmlns:a16="http://schemas.microsoft.com/office/drawing/2014/main" id="{31AC2A48-C7B4-4B38-96DB-824A010E7BF4}"/>
              </a:ext>
            </a:extLst>
          </p:cNvPr>
          <p:cNvSpPr txBox="1"/>
          <p:nvPr/>
        </p:nvSpPr>
        <p:spPr>
          <a:xfrm>
            <a:off x="852985" y="1137020"/>
            <a:ext cx="2952328"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论文研究方法定义</a:t>
            </a:r>
          </a:p>
        </p:txBody>
      </p:sp>
      <p:sp>
        <p:nvSpPr>
          <p:cNvPr id="30" name="文本框 29">
            <a:extLst>
              <a:ext uri="{FF2B5EF4-FFF2-40B4-BE49-F238E27FC236}">
                <a16:creationId xmlns:a16="http://schemas.microsoft.com/office/drawing/2014/main" id="{31AC2A48-C7B4-4B38-96DB-824A010E7BF4}"/>
              </a:ext>
            </a:extLst>
          </p:cNvPr>
          <p:cNvSpPr txBox="1"/>
          <p:nvPr/>
        </p:nvSpPr>
        <p:spPr>
          <a:xfrm>
            <a:off x="918678" y="1586293"/>
            <a:ext cx="1551199" cy="1477328"/>
          </a:xfrm>
          <a:prstGeom prst="rect">
            <a:avLst/>
          </a:prstGeom>
          <a:noFill/>
        </p:spPr>
        <p:txBody>
          <a:bodyPr wrap="square">
            <a:spAutoFit/>
          </a:bodyPr>
          <a:lstStyle/>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定量</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混合</a:t>
            </a: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定性</a:t>
            </a: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综述分析</a:t>
            </a:r>
          </a:p>
          <a:p>
            <a:pPr marL="285750" indent="-285750">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p:txBody>
      </p:sp>
      <p:graphicFrame>
        <p:nvGraphicFramePr>
          <p:cNvPr id="22" name="图表 21">
            <a:extLst>
              <a:ext uri="{FF2B5EF4-FFF2-40B4-BE49-F238E27FC236}">
                <a16:creationId xmlns:a16="http://schemas.microsoft.com/office/drawing/2014/main" id="{D5AE92F1-087E-4BBF-B257-A37B86DA1EF6}"/>
              </a:ext>
            </a:extLst>
          </p:cNvPr>
          <p:cNvGraphicFramePr/>
          <p:nvPr>
            <p:extLst>
              <p:ext uri="{D42A27DB-BD31-4B8C-83A1-F6EECF244321}">
                <p14:modId xmlns:p14="http://schemas.microsoft.com/office/powerpoint/2010/main" val="2266405859"/>
              </p:ext>
            </p:extLst>
          </p:nvPr>
        </p:nvGraphicFramePr>
        <p:xfrm>
          <a:off x="838532" y="2950672"/>
          <a:ext cx="3673292" cy="3039550"/>
        </p:xfrm>
        <a:graphic>
          <a:graphicData uri="http://schemas.openxmlformats.org/drawingml/2006/chart">
            <c:chart xmlns:c="http://schemas.openxmlformats.org/drawingml/2006/chart" xmlns:r="http://schemas.openxmlformats.org/officeDocument/2006/relationships" r:id="rId5"/>
          </a:graphicData>
        </a:graphic>
      </p:graphicFrame>
      <p:pic>
        <p:nvPicPr>
          <p:cNvPr id="23" name="图片 22" descr="微词云">
            <a:extLst>
              <a:ext uri="{FF2B5EF4-FFF2-40B4-BE49-F238E27FC236}">
                <a16:creationId xmlns:a16="http://schemas.microsoft.com/office/drawing/2014/main" id="{5873B8CC-25AB-4F36-B7E9-1BE05F159760}"/>
              </a:ext>
            </a:extLst>
          </p:cNvPr>
          <p:cNvPicPr>
            <a:picLocks noChangeAspect="1"/>
          </p:cNvPicPr>
          <p:nvPr/>
        </p:nvPicPr>
        <p:blipFill>
          <a:blip r:embed="rId6"/>
          <a:srcRect l="5391" t="15073" r="5437" b="14250"/>
          <a:stretch>
            <a:fillRect/>
          </a:stretch>
        </p:blipFill>
        <p:spPr>
          <a:xfrm>
            <a:off x="6264968" y="1654227"/>
            <a:ext cx="3765271" cy="2452368"/>
          </a:xfrm>
          <a:prstGeom prst="rect">
            <a:avLst/>
          </a:prstGeom>
        </p:spPr>
      </p:pic>
      <p:sp>
        <p:nvSpPr>
          <p:cNvPr id="24" name="文本框 23">
            <a:extLst>
              <a:ext uri="{FF2B5EF4-FFF2-40B4-BE49-F238E27FC236}">
                <a16:creationId xmlns:a16="http://schemas.microsoft.com/office/drawing/2014/main" id="{82CDB4E0-C057-4229-BBA8-6685EEBED3F6}"/>
              </a:ext>
            </a:extLst>
          </p:cNvPr>
          <p:cNvSpPr txBox="1"/>
          <p:nvPr/>
        </p:nvSpPr>
        <p:spPr>
          <a:xfrm>
            <a:off x="10030239" y="2140106"/>
            <a:ext cx="1972093" cy="1118255"/>
          </a:xfrm>
          <a:prstGeom prst="rect">
            <a:avLst/>
          </a:prstGeom>
          <a:noFill/>
        </p:spPr>
        <p:txBody>
          <a:bodyPr wrap="square">
            <a:spAutoFit/>
          </a:bodyPr>
          <a:lstStyle/>
          <a:p>
            <a:pPr marL="285750" indent="-285750" algn="just">
              <a:lnSpc>
                <a:spcPts val="2000"/>
              </a:lnSpc>
              <a:buFont typeface="Wingdings" panose="05000000000000000000" pitchFamily="2" charset="2"/>
              <a:buChar char="ü"/>
            </a:pPr>
            <a:r>
              <a:rPr lang="zh-CN" altLang="en-US" kern="100" dirty="0">
                <a:latin typeface="微软雅黑" panose="020B0503020204020204" pitchFamily="34" charset="-122"/>
                <a:ea typeface="微软雅黑" panose="020B0503020204020204" pitchFamily="34" charset="-122"/>
              </a:rPr>
              <a:t>归一化处理</a:t>
            </a:r>
            <a:endParaRPr lang="en-US" altLang="zh-CN" kern="100" dirty="0">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ü"/>
            </a:pPr>
            <a:r>
              <a:rPr lang="zh-CN" altLang="en-US" sz="1800" kern="100" dirty="0">
                <a:effectLst/>
                <a:latin typeface="微软雅黑" panose="020B0503020204020204" pitchFamily="34" charset="-122"/>
                <a:ea typeface="微软雅黑" panose="020B0503020204020204" pitchFamily="34" charset="-122"/>
              </a:rPr>
              <a:t>大小写融合</a:t>
            </a:r>
            <a:endParaRPr lang="en-US" altLang="zh-CN" sz="1800" kern="100" dirty="0">
              <a:effectLst/>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ü"/>
            </a:pPr>
            <a:r>
              <a:rPr lang="zh-CN" altLang="en-US" kern="100" dirty="0">
                <a:latin typeface="微软雅黑" panose="020B0503020204020204" pitchFamily="34" charset="-122"/>
                <a:ea typeface="微软雅黑" panose="020B0503020204020204" pitchFamily="34" charset="-122"/>
              </a:rPr>
              <a:t>时态融合</a:t>
            </a:r>
            <a:endParaRPr lang="en-US" altLang="zh-CN" kern="100" dirty="0">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ü"/>
            </a:pPr>
            <a:r>
              <a:rPr lang="zh-CN" altLang="en-US" sz="1800" kern="100" dirty="0">
                <a:effectLst/>
                <a:latin typeface="微软雅黑" panose="020B0503020204020204" pitchFamily="34" charset="-122"/>
                <a:ea typeface="微软雅黑" panose="020B0503020204020204" pitchFamily="34" charset="-122"/>
              </a:rPr>
              <a:t>同义词融合</a:t>
            </a:r>
            <a:endParaRPr lang="en-US" altLang="zh-CN" sz="1800" kern="100" dirty="0">
              <a:effectLst/>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E3D1BBF8-B8FA-4A6C-A672-B45ABCF7F80A}"/>
              </a:ext>
            </a:extLst>
          </p:cNvPr>
          <p:cNvSpPr txBox="1"/>
          <p:nvPr/>
        </p:nvSpPr>
        <p:spPr>
          <a:xfrm>
            <a:off x="10047834" y="1687485"/>
            <a:ext cx="203859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关键词处理</a:t>
            </a:r>
          </a:p>
        </p:txBody>
      </p:sp>
      <p:grpSp>
        <p:nvGrpSpPr>
          <p:cNvPr id="3" name="组合 2">
            <a:extLst>
              <a:ext uri="{FF2B5EF4-FFF2-40B4-BE49-F238E27FC236}">
                <a16:creationId xmlns:a16="http://schemas.microsoft.com/office/drawing/2014/main" id="{E1C86864-9FF4-4C4B-A2FC-F65AE2085B0D}"/>
              </a:ext>
            </a:extLst>
          </p:cNvPr>
          <p:cNvGrpSpPr/>
          <p:nvPr/>
        </p:nvGrpSpPr>
        <p:grpSpPr>
          <a:xfrm>
            <a:off x="6312024" y="4953473"/>
            <a:ext cx="5267136" cy="1209333"/>
            <a:chOff x="6312024" y="4788661"/>
            <a:chExt cx="5267136" cy="1209333"/>
          </a:xfrm>
        </p:grpSpPr>
        <p:sp>
          <p:nvSpPr>
            <p:cNvPr id="36" name="矩形: 圆角 35">
              <a:extLst>
                <a:ext uri="{FF2B5EF4-FFF2-40B4-BE49-F238E27FC236}">
                  <a16:creationId xmlns:a16="http://schemas.microsoft.com/office/drawing/2014/main" id="{529FA730-05BA-48E3-8261-AAD6ABF9FDDB}"/>
                </a:ext>
              </a:extLst>
            </p:cNvPr>
            <p:cNvSpPr/>
            <p:nvPr/>
          </p:nvSpPr>
          <p:spPr>
            <a:xfrm>
              <a:off x="6312024" y="4788661"/>
              <a:ext cx="5267136" cy="120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CBC20314-757B-4983-ABF3-DF34C8A0C276}"/>
                </a:ext>
              </a:extLst>
            </p:cNvPr>
            <p:cNvSpPr txBox="1"/>
            <p:nvPr/>
          </p:nvSpPr>
          <p:spPr>
            <a:xfrm>
              <a:off x="6554263" y="4859444"/>
              <a:ext cx="4819050" cy="1061381"/>
            </a:xfrm>
            <a:prstGeom prst="rect">
              <a:avLst/>
            </a:prstGeom>
            <a:noFill/>
          </p:spPr>
          <p:txBody>
            <a:bodyPr wrap="square">
              <a:spAutoFit/>
            </a:bodyPr>
            <a:lstStyle/>
            <a:p>
              <a:pPr algn="just">
                <a:lnSpc>
                  <a:spcPct val="120000"/>
                </a:lnSpc>
              </a:pPr>
              <a:r>
                <a:rPr lang="zh-CN" altLang="zh-CN" sz="1800" b="1" kern="100" dirty="0">
                  <a:solidFill>
                    <a:schemeClr val="accent1"/>
                  </a:solidFill>
                  <a:effectLst/>
                  <a:latin typeface="微软雅黑" panose="020B0503020204020204" pitchFamily="34" charset="-122"/>
                  <a:ea typeface="微软雅黑" panose="020B0503020204020204" pitchFamily="34" charset="-122"/>
                </a:rPr>
                <a:t>研究领域</a:t>
              </a:r>
              <a:r>
                <a:rPr lang="zh-CN" altLang="en-US" sz="1800" b="1" kern="100" dirty="0">
                  <a:solidFill>
                    <a:schemeClr val="accent1"/>
                  </a:solidFill>
                  <a:effectLst/>
                  <a:latin typeface="微软雅黑" panose="020B0503020204020204" pitchFamily="34" charset="-122"/>
                  <a:ea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rPr>
                <a:t>微服务</a:t>
              </a:r>
              <a:r>
                <a:rPr lang="zh-CN" altLang="en-US" sz="1800" kern="100" dirty="0">
                  <a:effectLst/>
                  <a:latin typeface="微软雅黑" panose="020B0503020204020204" pitchFamily="34" charset="-122"/>
                  <a:ea typeface="微软雅黑" panose="020B0503020204020204" pitchFamily="34" charset="-122"/>
                </a:rPr>
                <a:t>和</a:t>
              </a:r>
              <a:r>
                <a:rPr lang="zh-CN" altLang="zh-CN" sz="1800" kern="100" dirty="0">
                  <a:effectLst/>
                  <a:latin typeface="微软雅黑" panose="020B0503020204020204" pitchFamily="34" charset="-122"/>
                  <a:ea typeface="微软雅黑" panose="020B0503020204020204" pitchFamily="34" charset="-122"/>
                </a:rPr>
                <a:t>云计算</a:t>
              </a:r>
              <a:endParaRPr lang="en-US" altLang="zh-CN" kern="100" dirty="0">
                <a:latin typeface="微软雅黑" panose="020B0503020204020204" pitchFamily="34" charset="-122"/>
                <a:ea typeface="微软雅黑" panose="020B0503020204020204" pitchFamily="34" charset="-122"/>
              </a:endParaRPr>
            </a:p>
            <a:p>
              <a:pPr algn="just">
                <a:lnSpc>
                  <a:spcPct val="120000"/>
                </a:lnSpc>
              </a:pPr>
              <a:r>
                <a:rPr lang="zh-CN" altLang="zh-CN" sz="1800" b="1" kern="100" dirty="0">
                  <a:solidFill>
                    <a:schemeClr val="accent1"/>
                  </a:solidFill>
                  <a:effectLst/>
                  <a:latin typeface="微软雅黑" panose="020B0503020204020204" pitchFamily="34" charset="-122"/>
                  <a:ea typeface="微软雅黑" panose="020B0503020204020204" pitchFamily="34" charset="-122"/>
                </a:rPr>
                <a:t>研究方向</a:t>
              </a:r>
              <a:r>
                <a:rPr lang="zh-CN" altLang="en-US" sz="1800" b="1" kern="100" dirty="0">
                  <a:solidFill>
                    <a:schemeClr val="accent1"/>
                  </a:solidFill>
                  <a:effectLst/>
                  <a:latin typeface="微软雅黑" panose="020B0503020204020204" pitchFamily="34" charset="-122"/>
                  <a:ea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rPr>
                <a:t>负载均衡、负载预测、弹性伸缩</a:t>
              </a:r>
              <a:r>
                <a:rPr lang="zh-CN" altLang="en-US" kern="100" dirty="0">
                  <a:latin typeface="微软雅黑" panose="020B0503020204020204" pitchFamily="34" charset="-122"/>
                  <a:ea typeface="微软雅黑" panose="020B0503020204020204" pitchFamily="34" charset="-122"/>
                </a:rPr>
                <a:t>、</a:t>
              </a:r>
              <a:r>
                <a:rPr lang="en-US" altLang="zh-CN" kern="100" dirty="0">
                  <a:latin typeface="微软雅黑" panose="020B0503020204020204" pitchFamily="34" charset="-122"/>
                  <a:ea typeface="微软雅黑" panose="020B0503020204020204" pitchFamily="34" charset="-122"/>
                </a:rPr>
                <a:t>	  </a:t>
              </a:r>
              <a:r>
                <a:rPr lang="zh-CN" altLang="zh-CN" sz="1800" kern="100" dirty="0">
                  <a:effectLst/>
                  <a:latin typeface="微软雅黑" panose="020B0503020204020204" pitchFamily="34" charset="-122"/>
                  <a:ea typeface="微软雅黑" panose="020B0503020204020204" pitchFamily="34" charset="-122"/>
                </a:rPr>
                <a:t>故障检测与监控等</a:t>
              </a:r>
            </a:p>
          </p:txBody>
        </p:sp>
      </p:grpSp>
      <p:sp>
        <p:nvSpPr>
          <p:cNvPr id="27" name="next-arrow_17950">
            <a:extLst>
              <a:ext uri="{FF2B5EF4-FFF2-40B4-BE49-F238E27FC236}">
                <a16:creationId xmlns:a16="http://schemas.microsoft.com/office/drawing/2014/main" id="{5FD0E6E0-0CE2-46FC-A199-CCE8F7DB6999}"/>
              </a:ext>
            </a:extLst>
          </p:cNvPr>
          <p:cNvSpPr/>
          <p:nvPr/>
        </p:nvSpPr>
        <p:spPr>
          <a:xfrm rot="3036815">
            <a:off x="5441308" y="4401065"/>
            <a:ext cx="1000227" cy="639519"/>
          </a:xfrm>
          <a:custGeom>
            <a:avLst/>
            <a:gdLst>
              <a:gd name="T0" fmla="*/ 310 w 4456"/>
              <a:gd name="T1" fmla="*/ 4802 h 4802"/>
              <a:gd name="T2" fmla="*/ 790 w 4456"/>
              <a:gd name="T3" fmla="*/ 2113 h 4802"/>
              <a:gd name="T4" fmla="*/ 2370 w 4456"/>
              <a:gd name="T5" fmla="*/ 1315 h 4802"/>
              <a:gd name="T6" fmla="*/ 2370 w 4456"/>
              <a:gd name="T7" fmla="*/ 0 h 4802"/>
              <a:gd name="T8" fmla="*/ 4456 w 4456"/>
              <a:gd name="T9" fmla="*/ 2085 h 4802"/>
              <a:gd name="T10" fmla="*/ 2370 w 4456"/>
              <a:gd name="T11" fmla="*/ 4171 h 4802"/>
              <a:gd name="T12" fmla="*/ 2370 w 4456"/>
              <a:gd name="T13" fmla="*/ 2802 h 4802"/>
              <a:gd name="T14" fmla="*/ 2106 w 4456"/>
              <a:gd name="T15" fmla="*/ 2784 h 4802"/>
              <a:gd name="T16" fmla="*/ 496 w 4456"/>
              <a:gd name="T17" fmla="*/ 4784 h 4802"/>
              <a:gd name="T18" fmla="*/ 310 w 4456"/>
              <a:gd name="T19" fmla="*/ 4802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6" h="4802">
                <a:moveTo>
                  <a:pt x="310" y="4802"/>
                </a:moveTo>
                <a:cubicBezTo>
                  <a:pt x="297" y="4734"/>
                  <a:pt x="0" y="3135"/>
                  <a:pt x="790" y="2113"/>
                </a:cubicBezTo>
                <a:cubicBezTo>
                  <a:pt x="1152" y="1645"/>
                  <a:pt x="1683" y="1377"/>
                  <a:pt x="2370" y="1315"/>
                </a:cubicBezTo>
                <a:lnTo>
                  <a:pt x="2370" y="0"/>
                </a:lnTo>
                <a:lnTo>
                  <a:pt x="4456" y="2085"/>
                </a:lnTo>
                <a:lnTo>
                  <a:pt x="2370" y="4171"/>
                </a:lnTo>
                <a:lnTo>
                  <a:pt x="2370" y="2802"/>
                </a:lnTo>
                <a:cubicBezTo>
                  <a:pt x="2310" y="2794"/>
                  <a:pt x="2218" y="2784"/>
                  <a:pt x="2106" y="2784"/>
                </a:cubicBezTo>
                <a:cubicBezTo>
                  <a:pt x="1505" y="2784"/>
                  <a:pt x="496" y="3044"/>
                  <a:pt x="496" y="4784"/>
                </a:cubicBezTo>
                <a:lnTo>
                  <a:pt x="310" y="48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9" name="文本框 28">
            <a:extLst>
              <a:ext uri="{FF2B5EF4-FFF2-40B4-BE49-F238E27FC236}">
                <a16:creationId xmlns:a16="http://schemas.microsoft.com/office/drawing/2014/main" id="{C245C58F-5F39-40AD-9608-8F0FC0BDA8EA}"/>
              </a:ext>
            </a:extLst>
          </p:cNvPr>
          <p:cNvSpPr txBox="1"/>
          <p:nvPr/>
        </p:nvSpPr>
        <p:spPr>
          <a:xfrm>
            <a:off x="7637844" y="1186344"/>
            <a:ext cx="72008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云图</a:t>
            </a:r>
          </a:p>
        </p:txBody>
      </p:sp>
    </p:spTree>
    <p:custDataLst>
      <p:tags r:id="rId1"/>
    </p:custDataLst>
    <p:extLst>
      <p:ext uri="{BB962C8B-B14F-4D97-AF65-F5344CB8AC3E}">
        <p14:creationId xmlns:p14="http://schemas.microsoft.com/office/powerpoint/2010/main" val="1368367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6429416"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1" y="3173799"/>
              <a:ext cx="8433809"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6429415"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6421985"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7200800"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1" y="3233752"/>
              <a:ext cx="5194896"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现状分析</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未来展望</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64294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128722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现状分析</a:t>
            </a:r>
            <a:r>
              <a:rPr lang="en-US" altLang="zh-CN" sz="28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服务治理</a:t>
            </a:r>
            <a:r>
              <a:rPr lang="en-US" altLang="zh-CN" sz="28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研究方向</a:t>
            </a:r>
            <a:endParaRPr lang="en-US" b="1" dirty="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5" name="组合 4">
            <a:extLst>
              <a:ext uri="{FF2B5EF4-FFF2-40B4-BE49-F238E27FC236}">
                <a16:creationId xmlns:a16="http://schemas.microsoft.com/office/drawing/2014/main" id="{2DCFFB1D-CD49-45D0-A2BF-06A3D6B575FF}"/>
              </a:ext>
            </a:extLst>
          </p:cNvPr>
          <p:cNvGrpSpPr/>
          <p:nvPr/>
        </p:nvGrpSpPr>
        <p:grpSpPr>
          <a:xfrm>
            <a:off x="2500742" y="2171439"/>
            <a:ext cx="7458773" cy="3987950"/>
            <a:chOff x="2500742" y="2171439"/>
            <a:chExt cx="7458773" cy="3987950"/>
          </a:xfrm>
        </p:grpSpPr>
        <p:grpSp>
          <p:nvGrpSpPr>
            <p:cNvPr id="145" name="iš1ïḓé">
              <a:extLst>
                <a:ext uri="{FF2B5EF4-FFF2-40B4-BE49-F238E27FC236}">
                  <a16:creationId xmlns:a16="http://schemas.microsoft.com/office/drawing/2014/main" id="{B5C62CEE-D00D-445F-9C34-B754A59DC61D}"/>
                </a:ext>
              </a:extLst>
            </p:cNvPr>
            <p:cNvGrpSpPr/>
            <p:nvPr/>
          </p:nvGrpSpPr>
          <p:grpSpPr>
            <a:xfrm>
              <a:off x="2500742" y="3383504"/>
              <a:ext cx="2161796" cy="2412668"/>
              <a:chOff x="859931" y="2325824"/>
              <a:chExt cx="1928896" cy="2152740"/>
            </a:xfrm>
          </p:grpSpPr>
          <p:sp>
            <p:nvSpPr>
              <p:cNvPr id="166" name="ïṩlídè">
                <a:extLst>
                  <a:ext uri="{FF2B5EF4-FFF2-40B4-BE49-F238E27FC236}">
                    <a16:creationId xmlns:a16="http://schemas.microsoft.com/office/drawing/2014/main" id="{1ADB3A73-798A-4A22-A3B8-BC430B5DD614}"/>
                  </a:ext>
                </a:extLst>
              </p:cNvPr>
              <p:cNvSpPr txBox="1"/>
              <p:nvPr/>
            </p:nvSpPr>
            <p:spPr>
              <a:xfrm>
                <a:off x="859931" y="2325824"/>
                <a:ext cx="1860697"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latin typeface="微软雅黑" panose="020B0503020204020204" pitchFamily="34" charset="-122"/>
                    <a:ea typeface="微软雅黑" panose="020B0503020204020204" pitchFamily="34" charset="-122"/>
                  </a:rPr>
                  <a:t>负载均衡</a:t>
                </a:r>
                <a:endParaRPr lang="id-ID" b="1" dirty="0">
                  <a:latin typeface="微软雅黑" panose="020B0503020204020204" pitchFamily="34" charset="-122"/>
                  <a:ea typeface="微软雅黑" panose="020B0503020204020204" pitchFamily="34" charset="-122"/>
                </a:endParaRPr>
              </a:p>
            </p:txBody>
          </p:sp>
          <p:sp>
            <p:nvSpPr>
              <p:cNvPr id="175" name="îṩ1iḓe">
                <a:extLst>
                  <a:ext uri="{FF2B5EF4-FFF2-40B4-BE49-F238E27FC236}">
                    <a16:creationId xmlns:a16="http://schemas.microsoft.com/office/drawing/2014/main" id="{4D8158C2-8A83-46E8-BD49-B1F879EAFF18}"/>
                  </a:ext>
                </a:extLst>
              </p:cNvPr>
              <p:cNvSpPr/>
              <p:nvPr/>
            </p:nvSpPr>
            <p:spPr bwMode="auto">
              <a:xfrm>
                <a:off x="1246821" y="2634276"/>
                <a:ext cx="1542006" cy="184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特点</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算法类型</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评估指标</a:t>
                </a:r>
                <a:endParaRPr lang="en-US" altLang="zh-CN" sz="1600" dirty="0">
                  <a:latin typeface="微软雅黑" panose="020B0503020204020204" pitchFamily="34" charset="-122"/>
                  <a:ea typeface="微软雅黑" panose="020B0503020204020204" pitchFamily="34" charset="-122"/>
                </a:endParaRPr>
              </a:p>
            </p:txBody>
          </p:sp>
        </p:grpSp>
        <p:sp>
          <p:nvSpPr>
            <p:cNvPr id="146" name="îSḷiḍé">
              <a:extLst>
                <a:ext uri="{FF2B5EF4-FFF2-40B4-BE49-F238E27FC236}">
                  <a16:creationId xmlns:a16="http://schemas.microsoft.com/office/drawing/2014/main" id="{55661406-985F-4943-8E9B-68AC5702ADD1}"/>
                </a:ext>
              </a:extLst>
            </p:cNvPr>
            <p:cNvSpPr/>
            <p:nvPr/>
          </p:nvSpPr>
          <p:spPr>
            <a:xfrm>
              <a:off x="3027622" y="2171439"/>
              <a:ext cx="1021317" cy="1021318"/>
            </a:xfrm>
            <a:prstGeom prst="ellipse">
              <a:avLst/>
            </a:prstGeom>
            <a:solidFill>
              <a:schemeClr val="bg1"/>
            </a:solidFill>
            <a:ln w="1270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nvGrpSpPr>
            <p:cNvPr id="148" name="ïSľïḓè">
              <a:extLst>
                <a:ext uri="{FF2B5EF4-FFF2-40B4-BE49-F238E27FC236}">
                  <a16:creationId xmlns:a16="http://schemas.microsoft.com/office/drawing/2014/main" id="{DAA64B2D-D9E8-4ABF-BF77-9DDB1506BF2E}"/>
                </a:ext>
              </a:extLst>
            </p:cNvPr>
            <p:cNvGrpSpPr/>
            <p:nvPr/>
          </p:nvGrpSpPr>
          <p:grpSpPr>
            <a:xfrm>
              <a:off x="5179332" y="3374225"/>
              <a:ext cx="2384547" cy="2340848"/>
              <a:chOff x="855343" y="2317544"/>
              <a:chExt cx="2127649" cy="2088657"/>
            </a:xfrm>
          </p:grpSpPr>
          <p:sp>
            <p:nvSpPr>
              <p:cNvPr id="164" name="í$ḻidé">
                <a:extLst>
                  <a:ext uri="{FF2B5EF4-FFF2-40B4-BE49-F238E27FC236}">
                    <a16:creationId xmlns:a16="http://schemas.microsoft.com/office/drawing/2014/main" id="{F5B48AD5-4DAF-4B6F-B9EB-0794E800A271}"/>
                  </a:ext>
                </a:extLst>
              </p:cNvPr>
              <p:cNvSpPr txBox="1"/>
              <p:nvPr/>
            </p:nvSpPr>
            <p:spPr>
              <a:xfrm>
                <a:off x="855343" y="2317544"/>
                <a:ext cx="1860697"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latin typeface="微软雅黑" panose="020B0503020204020204" pitchFamily="34" charset="-122"/>
                    <a:ea typeface="微软雅黑" panose="020B0503020204020204" pitchFamily="34" charset="-122"/>
                  </a:rPr>
                  <a:t>故障检测</a:t>
                </a:r>
                <a:endParaRPr lang="id-ID" b="1" dirty="0">
                  <a:latin typeface="微软雅黑" panose="020B0503020204020204" pitchFamily="34" charset="-122"/>
                  <a:ea typeface="微软雅黑" panose="020B0503020204020204" pitchFamily="34" charset="-122"/>
                </a:endParaRPr>
              </a:p>
            </p:txBody>
          </p:sp>
          <p:sp>
            <p:nvSpPr>
              <p:cNvPr id="165" name="îṥľîḓe">
                <a:extLst>
                  <a:ext uri="{FF2B5EF4-FFF2-40B4-BE49-F238E27FC236}">
                    <a16:creationId xmlns:a16="http://schemas.microsoft.com/office/drawing/2014/main" id="{4DA59B9D-0E78-4152-A08C-B2BCAB6BC5A8}"/>
                  </a:ext>
                </a:extLst>
              </p:cNvPr>
              <p:cNvSpPr/>
              <p:nvPr/>
            </p:nvSpPr>
            <p:spPr bwMode="auto">
              <a:xfrm>
                <a:off x="1195083" y="2576293"/>
                <a:ext cx="1787909" cy="182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系统监控体系</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故障建模与定位</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特定故障复现与测试</a:t>
                </a:r>
                <a:endParaRPr lang="en-US" altLang="zh-CN" sz="1600" dirty="0">
                  <a:latin typeface="微软雅黑" panose="020B0503020204020204" pitchFamily="34" charset="-122"/>
                  <a:ea typeface="微软雅黑" panose="020B0503020204020204" pitchFamily="34" charset="-122"/>
                </a:endParaRPr>
              </a:p>
            </p:txBody>
          </p:sp>
        </p:grpSp>
        <p:sp>
          <p:nvSpPr>
            <p:cNvPr id="149" name="iṧḷîḓe">
              <a:extLst>
                <a:ext uri="{FF2B5EF4-FFF2-40B4-BE49-F238E27FC236}">
                  <a16:creationId xmlns:a16="http://schemas.microsoft.com/office/drawing/2014/main" id="{DB204259-62F7-449C-B6C1-F112AF871A5B}"/>
                </a:ext>
              </a:extLst>
            </p:cNvPr>
            <p:cNvSpPr/>
            <p:nvPr/>
          </p:nvSpPr>
          <p:spPr>
            <a:xfrm>
              <a:off x="5711355" y="2171439"/>
              <a:ext cx="1021317" cy="1021318"/>
            </a:xfrm>
            <a:prstGeom prst="ellipse">
              <a:avLst/>
            </a:prstGeom>
            <a:solidFill>
              <a:schemeClr val="bg1"/>
            </a:solidFill>
            <a:ln w="1270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nvGrpSpPr>
            <p:cNvPr id="151" name="í$ľíḋé">
              <a:extLst>
                <a:ext uri="{FF2B5EF4-FFF2-40B4-BE49-F238E27FC236}">
                  <a16:creationId xmlns:a16="http://schemas.microsoft.com/office/drawing/2014/main" id="{54A6DCCD-92CB-4CB5-9D29-18E448986594}"/>
                </a:ext>
              </a:extLst>
            </p:cNvPr>
            <p:cNvGrpSpPr/>
            <p:nvPr/>
          </p:nvGrpSpPr>
          <p:grpSpPr>
            <a:xfrm>
              <a:off x="7863065" y="3374225"/>
              <a:ext cx="2096450" cy="2458374"/>
              <a:chOff x="855343" y="2317544"/>
              <a:chExt cx="1870589" cy="2193521"/>
            </a:xfrm>
          </p:grpSpPr>
          <p:sp>
            <p:nvSpPr>
              <p:cNvPr id="162" name="î$ļïḓè">
                <a:extLst>
                  <a:ext uri="{FF2B5EF4-FFF2-40B4-BE49-F238E27FC236}">
                    <a16:creationId xmlns:a16="http://schemas.microsoft.com/office/drawing/2014/main" id="{EA0A9079-813E-4567-AA62-8538F18E7B9A}"/>
                  </a:ext>
                </a:extLst>
              </p:cNvPr>
              <p:cNvSpPr txBox="1"/>
              <p:nvPr/>
            </p:nvSpPr>
            <p:spPr>
              <a:xfrm>
                <a:off x="855343" y="2317544"/>
                <a:ext cx="1860697"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latin typeface="微软雅黑" panose="020B0503020204020204" pitchFamily="34" charset="-122"/>
                    <a:ea typeface="微软雅黑" panose="020B0503020204020204" pitchFamily="34" charset="-122"/>
                  </a:rPr>
                  <a:t>弹性伸缩</a:t>
                </a:r>
                <a:endParaRPr lang="id-ID" b="1" dirty="0">
                  <a:latin typeface="微软雅黑" panose="020B0503020204020204" pitchFamily="34" charset="-122"/>
                  <a:ea typeface="微软雅黑" panose="020B0503020204020204" pitchFamily="34" charset="-122"/>
                </a:endParaRPr>
              </a:p>
            </p:txBody>
          </p:sp>
          <p:sp>
            <p:nvSpPr>
              <p:cNvPr id="163" name="íšḻíḋé">
                <a:extLst>
                  <a:ext uri="{FF2B5EF4-FFF2-40B4-BE49-F238E27FC236}">
                    <a16:creationId xmlns:a16="http://schemas.microsoft.com/office/drawing/2014/main" id="{3EFB4148-0ED1-4AA7-976E-BA1FF5C4A5CD}"/>
                  </a:ext>
                </a:extLst>
              </p:cNvPr>
              <p:cNvSpPr/>
              <p:nvPr/>
            </p:nvSpPr>
            <p:spPr bwMode="auto">
              <a:xfrm>
                <a:off x="1218611" y="2576293"/>
                <a:ext cx="1507321" cy="1934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50000"/>
                  </a:lnSpc>
                  <a:buFont typeface="Wingdings" panose="05000000000000000000" pitchFamily="2" charset="2"/>
                  <a:buChar char="l"/>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实现方法</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负载预测方法</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资源调度方法</a:t>
                </a:r>
                <a:endParaRPr lang="en-US" altLang="zh-CN" sz="1600" dirty="0">
                  <a:latin typeface="微软雅黑" panose="020B0503020204020204" pitchFamily="34" charset="-122"/>
                  <a:ea typeface="微软雅黑" panose="020B0503020204020204" pitchFamily="34" charset="-122"/>
                </a:endParaRPr>
              </a:p>
            </p:txBody>
          </p:sp>
        </p:grpSp>
        <p:sp>
          <p:nvSpPr>
            <p:cNvPr id="152" name="í$ḷíde">
              <a:extLst>
                <a:ext uri="{FF2B5EF4-FFF2-40B4-BE49-F238E27FC236}">
                  <a16:creationId xmlns:a16="http://schemas.microsoft.com/office/drawing/2014/main" id="{3AFA1510-23CB-4BCC-A7C0-27603AEBE086}"/>
                </a:ext>
              </a:extLst>
            </p:cNvPr>
            <p:cNvSpPr/>
            <p:nvPr/>
          </p:nvSpPr>
          <p:spPr>
            <a:xfrm>
              <a:off x="8395087" y="2171439"/>
              <a:ext cx="1021317" cy="1021318"/>
            </a:xfrm>
            <a:prstGeom prst="ellipse">
              <a:avLst/>
            </a:prstGeom>
            <a:solidFill>
              <a:schemeClr val="bg1"/>
            </a:solidFill>
            <a:ln w="1270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cxnSp>
          <p:nvCxnSpPr>
            <p:cNvPr id="157" name="ïṡ1ïḑé">
              <a:extLst>
                <a:ext uri="{FF2B5EF4-FFF2-40B4-BE49-F238E27FC236}">
                  <a16:creationId xmlns:a16="http://schemas.microsoft.com/office/drawing/2014/main" id="{2DFCC72A-B927-46AD-B7DF-D49BA99A9490}"/>
                </a:ext>
              </a:extLst>
            </p:cNvPr>
            <p:cNvCxnSpPr/>
            <p:nvPr/>
          </p:nvCxnSpPr>
          <p:spPr>
            <a:xfrm>
              <a:off x="4880148" y="3582474"/>
              <a:ext cx="0" cy="257691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8" name="íṩļíḍê">
              <a:extLst>
                <a:ext uri="{FF2B5EF4-FFF2-40B4-BE49-F238E27FC236}">
                  <a16:creationId xmlns:a16="http://schemas.microsoft.com/office/drawing/2014/main" id="{AB387FE3-910B-4DA8-AE08-B51CAA23698D}"/>
                </a:ext>
              </a:extLst>
            </p:cNvPr>
            <p:cNvCxnSpPr/>
            <p:nvPr/>
          </p:nvCxnSpPr>
          <p:spPr>
            <a:xfrm>
              <a:off x="7563880" y="3582474"/>
              <a:ext cx="0" cy="257691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923330"/>
          </a:xfrm>
          <a:prstGeom prst="rect">
            <a:avLst/>
          </a:prstGeom>
          <a:noFill/>
        </p:spPr>
        <p:txBody>
          <a:bodyPr wrap="square">
            <a:spAutoFit/>
          </a:bodyPr>
          <a:lstStyle/>
          <a:p>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目前微服务运维治理包括了很多研究方向，各个方向间关系错综复杂，且存在一定的重叠与交叉。根据对每个方向研究工作的内容和目标分析，</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本文</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重点关注微服务运维治理中的</a:t>
            </a:r>
            <a:r>
              <a:rPr lang="zh-CN" altLang="zh-CN" sz="18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负载均衡</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b="1" kern="100"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rPr>
              <a:t>故障检测</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b="1" kern="100"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rPr>
              <a:t>弹性伸缩</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三个方向</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并对每个方向的重点问题进行分析。</a:t>
            </a:r>
            <a:endParaRPr lang="zh-CN" altLang="en-US" dirty="0">
              <a:latin typeface="微软雅黑" panose="020B0503020204020204" pitchFamily="34" charset="-122"/>
              <a:ea typeface="微软雅黑" panose="020B0503020204020204" pitchFamily="34" charset="-122"/>
            </a:endParaRPr>
          </a:p>
        </p:txBody>
      </p:sp>
      <p:sp>
        <p:nvSpPr>
          <p:cNvPr id="195" name="iconfont-1188-588126">
            <a:extLst>
              <a:ext uri="{FF2B5EF4-FFF2-40B4-BE49-F238E27FC236}">
                <a16:creationId xmlns:a16="http://schemas.microsoft.com/office/drawing/2014/main" id="{9DA113CE-F91E-418D-ACB4-231E0902F91F}"/>
              </a:ext>
            </a:extLst>
          </p:cNvPr>
          <p:cNvSpPr/>
          <p:nvPr/>
        </p:nvSpPr>
        <p:spPr>
          <a:xfrm>
            <a:off x="3233437" y="2384473"/>
            <a:ext cx="609685" cy="563946"/>
          </a:xfrm>
          <a:custGeom>
            <a:avLst/>
            <a:gdLst>
              <a:gd name="T0" fmla="*/ 2000 w 12800"/>
              <a:gd name="T1" fmla="*/ 8640 h 11840"/>
              <a:gd name="T2" fmla="*/ 3200 w 12800"/>
              <a:gd name="T3" fmla="*/ 9840 h 11840"/>
              <a:gd name="T4" fmla="*/ 2000 w 12800"/>
              <a:gd name="T5" fmla="*/ 11040 h 11840"/>
              <a:gd name="T6" fmla="*/ 800 w 12800"/>
              <a:gd name="T7" fmla="*/ 9840 h 11840"/>
              <a:gd name="T8" fmla="*/ 2000 w 12800"/>
              <a:gd name="T9" fmla="*/ 8640 h 11840"/>
              <a:gd name="T10" fmla="*/ 2000 w 12800"/>
              <a:gd name="T11" fmla="*/ 7840 h 11840"/>
              <a:gd name="T12" fmla="*/ 0 w 12800"/>
              <a:gd name="T13" fmla="*/ 9840 h 11840"/>
              <a:gd name="T14" fmla="*/ 2000 w 12800"/>
              <a:gd name="T15" fmla="*/ 11840 h 11840"/>
              <a:gd name="T16" fmla="*/ 4000 w 12800"/>
              <a:gd name="T17" fmla="*/ 9840 h 11840"/>
              <a:gd name="T18" fmla="*/ 2000 w 12800"/>
              <a:gd name="T19" fmla="*/ 7840 h 11840"/>
              <a:gd name="T20" fmla="*/ 6400 w 12800"/>
              <a:gd name="T21" fmla="*/ 800 h 11840"/>
              <a:gd name="T22" fmla="*/ 7600 w 12800"/>
              <a:gd name="T23" fmla="*/ 2000 h 11840"/>
              <a:gd name="T24" fmla="*/ 6400 w 12800"/>
              <a:gd name="T25" fmla="*/ 3200 h 11840"/>
              <a:gd name="T26" fmla="*/ 5200 w 12800"/>
              <a:gd name="T27" fmla="*/ 2000 h 11840"/>
              <a:gd name="T28" fmla="*/ 6400 w 12800"/>
              <a:gd name="T29" fmla="*/ 800 h 11840"/>
              <a:gd name="T30" fmla="*/ 6400 w 12800"/>
              <a:gd name="T31" fmla="*/ 0 h 11840"/>
              <a:gd name="T32" fmla="*/ 4400 w 12800"/>
              <a:gd name="T33" fmla="*/ 2000 h 11840"/>
              <a:gd name="T34" fmla="*/ 6400 w 12800"/>
              <a:gd name="T35" fmla="*/ 4000 h 11840"/>
              <a:gd name="T36" fmla="*/ 8400 w 12800"/>
              <a:gd name="T37" fmla="*/ 2000 h 11840"/>
              <a:gd name="T38" fmla="*/ 6400 w 12800"/>
              <a:gd name="T39" fmla="*/ 0 h 11840"/>
              <a:gd name="T40" fmla="*/ 10800 w 12800"/>
              <a:gd name="T41" fmla="*/ 8640 h 11840"/>
              <a:gd name="T42" fmla="*/ 12000 w 12800"/>
              <a:gd name="T43" fmla="*/ 9840 h 11840"/>
              <a:gd name="T44" fmla="*/ 10800 w 12800"/>
              <a:gd name="T45" fmla="*/ 11040 h 11840"/>
              <a:gd name="T46" fmla="*/ 9600 w 12800"/>
              <a:gd name="T47" fmla="*/ 9840 h 11840"/>
              <a:gd name="T48" fmla="*/ 10800 w 12800"/>
              <a:gd name="T49" fmla="*/ 8640 h 11840"/>
              <a:gd name="T50" fmla="*/ 10800 w 12800"/>
              <a:gd name="T51" fmla="*/ 7840 h 11840"/>
              <a:gd name="T52" fmla="*/ 8800 w 12800"/>
              <a:gd name="T53" fmla="*/ 9840 h 11840"/>
              <a:gd name="T54" fmla="*/ 10800 w 12800"/>
              <a:gd name="T55" fmla="*/ 11840 h 11840"/>
              <a:gd name="T56" fmla="*/ 12800 w 12800"/>
              <a:gd name="T57" fmla="*/ 9840 h 11840"/>
              <a:gd name="T58" fmla="*/ 10800 w 12800"/>
              <a:gd name="T59" fmla="*/ 7840 h 11840"/>
              <a:gd name="T60" fmla="*/ 9520 w 12800"/>
              <a:gd name="T61" fmla="*/ 8320 h 11840"/>
              <a:gd name="T62" fmla="*/ 10240 w 12800"/>
              <a:gd name="T63" fmla="*/ 7920 h 11840"/>
              <a:gd name="T64" fmla="*/ 7680 w 12800"/>
              <a:gd name="T65" fmla="*/ 3520 h 11840"/>
              <a:gd name="T66" fmla="*/ 7040 w 12800"/>
              <a:gd name="T67" fmla="*/ 3920 h 11840"/>
              <a:gd name="T68" fmla="*/ 9520 w 12800"/>
              <a:gd name="T69" fmla="*/ 8320 h 11840"/>
              <a:gd name="T70" fmla="*/ 3280 w 12800"/>
              <a:gd name="T71" fmla="*/ 8320 h 11840"/>
              <a:gd name="T72" fmla="*/ 5760 w 12800"/>
              <a:gd name="T73" fmla="*/ 3920 h 11840"/>
              <a:gd name="T74" fmla="*/ 5120 w 12800"/>
              <a:gd name="T75" fmla="*/ 3520 h 11840"/>
              <a:gd name="T76" fmla="*/ 2640 w 12800"/>
              <a:gd name="T77" fmla="*/ 7920 h 11840"/>
              <a:gd name="T78" fmla="*/ 3280 w 12800"/>
              <a:gd name="T79" fmla="*/ 8320 h 11840"/>
              <a:gd name="T80" fmla="*/ 8880 w 12800"/>
              <a:gd name="T81" fmla="*/ 10240 h 11840"/>
              <a:gd name="T82" fmla="*/ 8800 w 12800"/>
              <a:gd name="T83" fmla="*/ 9840 h 11840"/>
              <a:gd name="T84" fmla="*/ 8880 w 12800"/>
              <a:gd name="T85" fmla="*/ 9440 h 11840"/>
              <a:gd name="T86" fmla="*/ 3920 w 12800"/>
              <a:gd name="T87" fmla="*/ 9440 h 11840"/>
              <a:gd name="T88" fmla="*/ 4000 w 12800"/>
              <a:gd name="T89" fmla="*/ 9840 h 11840"/>
              <a:gd name="T90" fmla="*/ 3920 w 12800"/>
              <a:gd name="T91" fmla="*/ 10240 h 11840"/>
              <a:gd name="T92" fmla="*/ 8880 w 12800"/>
              <a:gd name="T93" fmla="*/ 10240 h 1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00" h="11840">
                <a:moveTo>
                  <a:pt x="2000" y="8640"/>
                </a:moveTo>
                <a:cubicBezTo>
                  <a:pt x="2640" y="8640"/>
                  <a:pt x="3200" y="9120"/>
                  <a:pt x="3200" y="9840"/>
                </a:cubicBezTo>
                <a:cubicBezTo>
                  <a:pt x="3200" y="10560"/>
                  <a:pt x="2640" y="11040"/>
                  <a:pt x="2000" y="11040"/>
                </a:cubicBezTo>
                <a:cubicBezTo>
                  <a:pt x="1360" y="11040"/>
                  <a:pt x="800" y="10480"/>
                  <a:pt x="800" y="9840"/>
                </a:cubicBezTo>
                <a:cubicBezTo>
                  <a:pt x="800" y="9200"/>
                  <a:pt x="1360" y="8640"/>
                  <a:pt x="2000" y="8640"/>
                </a:cubicBezTo>
                <a:close/>
                <a:moveTo>
                  <a:pt x="2000" y="7840"/>
                </a:moveTo>
                <a:cubicBezTo>
                  <a:pt x="880" y="7840"/>
                  <a:pt x="0" y="8720"/>
                  <a:pt x="0" y="9840"/>
                </a:cubicBezTo>
                <a:cubicBezTo>
                  <a:pt x="0" y="10960"/>
                  <a:pt x="880" y="11840"/>
                  <a:pt x="2000" y="11840"/>
                </a:cubicBezTo>
                <a:cubicBezTo>
                  <a:pt x="3120" y="11840"/>
                  <a:pt x="4000" y="10880"/>
                  <a:pt x="4000" y="9840"/>
                </a:cubicBezTo>
                <a:cubicBezTo>
                  <a:pt x="4000" y="8720"/>
                  <a:pt x="3120" y="7840"/>
                  <a:pt x="2000" y="7840"/>
                </a:cubicBezTo>
                <a:close/>
                <a:moveTo>
                  <a:pt x="6400" y="800"/>
                </a:moveTo>
                <a:cubicBezTo>
                  <a:pt x="7040" y="800"/>
                  <a:pt x="7600" y="1360"/>
                  <a:pt x="7600" y="2000"/>
                </a:cubicBezTo>
                <a:cubicBezTo>
                  <a:pt x="7600" y="2640"/>
                  <a:pt x="7040" y="3200"/>
                  <a:pt x="6400" y="3200"/>
                </a:cubicBezTo>
                <a:cubicBezTo>
                  <a:pt x="5760" y="3200"/>
                  <a:pt x="5200" y="2720"/>
                  <a:pt x="5200" y="2000"/>
                </a:cubicBezTo>
                <a:cubicBezTo>
                  <a:pt x="5200" y="1280"/>
                  <a:pt x="5760" y="800"/>
                  <a:pt x="6400" y="800"/>
                </a:cubicBezTo>
                <a:close/>
                <a:moveTo>
                  <a:pt x="6400" y="0"/>
                </a:moveTo>
                <a:cubicBezTo>
                  <a:pt x="5280" y="0"/>
                  <a:pt x="4400" y="880"/>
                  <a:pt x="4400" y="2000"/>
                </a:cubicBezTo>
                <a:cubicBezTo>
                  <a:pt x="4400" y="3120"/>
                  <a:pt x="5280" y="4000"/>
                  <a:pt x="6400" y="4000"/>
                </a:cubicBezTo>
                <a:cubicBezTo>
                  <a:pt x="7520" y="4000"/>
                  <a:pt x="8400" y="3120"/>
                  <a:pt x="8400" y="2000"/>
                </a:cubicBezTo>
                <a:cubicBezTo>
                  <a:pt x="8400" y="960"/>
                  <a:pt x="7520" y="0"/>
                  <a:pt x="6400" y="0"/>
                </a:cubicBezTo>
                <a:close/>
                <a:moveTo>
                  <a:pt x="10800" y="8640"/>
                </a:moveTo>
                <a:cubicBezTo>
                  <a:pt x="11440" y="8640"/>
                  <a:pt x="12000" y="9200"/>
                  <a:pt x="12000" y="9840"/>
                </a:cubicBezTo>
                <a:cubicBezTo>
                  <a:pt x="12000" y="10480"/>
                  <a:pt x="11440" y="11040"/>
                  <a:pt x="10800" y="11040"/>
                </a:cubicBezTo>
                <a:cubicBezTo>
                  <a:pt x="10160" y="11040"/>
                  <a:pt x="9600" y="10480"/>
                  <a:pt x="9600" y="9840"/>
                </a:cubicBezTo>
                <a:cubicBezTo>
                  <a:pt x="9600" y="9200"/>
                  <a:pt x="10160" y="8640"/>
                  <a:pt x="10800" y="8640"/>
                </a:cubicBezTo>
                <a:close/>
                <a:moveTo>
                  <a:pt x="10800" y="7840"/>
                </a:moveTo>
                <a:cubicBezTo>
                  <a:pt x="9680" y="7840"/>
                  <a:pt x="8800" y="8720"/>
                  <a:pt x="8800" y="9840"/>
                </a:cubicBezTo>
                <a:cubicBezTo>
                  <a:pt x="8800" y="10960"/>
                  <a:pt x="9680" y="11840"/>
                  <a:pt x="10800" y="11840"/>
                </a:cubicBezTo>
                <a:cubicBezTo>
                  <a:pt x="11920" y="11840"/>
                  <a:pt x="12800" y="10960"/>
                  <a:pt x="12800" y="9840"/>
                </a:cubicBezTo>
                <a:cubicBezTo>
                  <a:pt x="12800" y="8720"/>
                  <a:pt x="11920" y="7840"/>
                  <a:pt x="10800" y="7840"/>
                </a:cubicBezTo>
                <a:close/>
                <a:moveTo>
                  <a:pt x="9520" y="8320"/>
                </a:moveTo>
                <a:cubicBezTo>
                  <a:pt x="9760" y="8160"/>
                  <a:pt x="9920" y="8000"/>
                  <a:pt x="10240" y="7920"/>
                </a:cubicBezTo>
                <a:lnTo>
                  <a:pt x="7680" y="3520"/>
                </a:lnTo>
                <a:cubicBezTo>
                  <a:pt x="7520" y="3680"/>
                  <a:pt x="7280" y="3840"/>
                  <a:pt x="7040" y="3920"/>
                </a:cubicBezTo>
                <a:lnTo>
                  <a:pt x="9520" y="8320"/>
                </a:lnTo>
                <a:close/>
                <a:moveTo>
                  <a:pt x="3280" y="8320"/>
                </a:moveTo>
                <a:lnTo>
                  <a:pt x="5760" y="3920"/>
                </a:lnTo>
                <a:cubicBezTo>
                  <a:pt x="5520" y="3840"/>
                  <a:pt x="5280" y="3680"/>
                  <a:pt x="5120" y="3520"/>
                </a:cubicBezTo>
                <a:lnTo>
                  <a:pt x="2640" y="7920"/>
                </a:lnTo>
                <a:cubicBezTo>
                  <a:pt x="2880" y="8000"/>
                  <a:pt x="3120" y="8160"/>
                  <a:pt x="3280" y="8320"/>
                </a:cubicBezTo>
                <a:close/>
                <a:moveTo>
                  <a:pt x="8880" y="10240"/>
                </a:moveTo>
                <a:cubicBezTo>
                  <a:pt x="8880" y="10080"/>
                  <a:pt x="8800" y="10000"/>
                  <a:pt x="8800" y="9840"/>
                </a:cubicBezTo>
                <a:cubicBezTo>
                  <a:pt x="8800" y="9680"/>
                  <a:pt x="8800" y="9600"/>
                  <a:pt x="8880" y="9440"/>
                </a:cubicBezTo>
                <a:lnTo>
                  <a:pt x="3920" y="9440"/>
                </a:lnTo>
                <a:cubicBezTo>
                  <a:pt x="4000" y="9520"/>
                  <a:pt x="4000" y="9680"/>
                  <a:pt x="4000" y="9840"/>
                </a:cubicBezTo>
                <a:cubicBezTo>
                  <a:pt x="4000" y="10000"/>
                  <a:pt x="4000" y="10080"/>
                  <a:pt x="3920" y="10240"/>
                </a:cubicBezTo>
                <a:lnTo>
                  <a:pt x="8880" y="1024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security-shield-cloud_70774">
            <a:extLst>
              <a:ext uri="{FF2B5EF4-FFF2-40B4-BE49-F238E27FC236}">
                <a16:creationId xmlns:a16="http://schemas.microsoft.com/office/drawing/2014/main" id="{764462C6-25A1-497A-BA7C-9054E4551790}"/>
              </a:ext>
            </a:extLst>
          </p:cNvPr>
          <p:cNvSpPr/>
          <p:nvPr/>
        </p:nvSpPr>
        <p:spPr>
          <a:xfrm>
            <a:off x="5917170" y="2416406"/>
            <a:ext cx="609685" cy="522922"/>
          </a:xfrm>
          <a:custGeom>
            <a:avLst/>
            <a:gdLst>
              <a:gd name="connsiteX0" fmla="*/ 303290 w 606439"/>
              <a:gd name="connsiteY0" fmla="*/ 197866 h 520138"/>
              <a:gd name="connsiteX1" fmla="*/ 303290 w 606439"/>
              <a:gd name="connsiteY1" fmla="*/ 456136 h 520138"/>
              <a:gd name="connsiteX2" fmla="*/ 251245 w 606439"/>
              <a:gd name="connsiteY2" fmla="*/ 409869 h 520138"/>
              <a:gd name="connsiteX3" fmla="*/ 190738 w 606439"/>
              <a:gd name="connsiteY3" fmla="*/ 246668 h 520138"/>
              <a:gd name="connsiteX4" fmla="*/ 303290 w 606439"/>
              <a:gd name="connsiteY4" fmla="*/ 197866 h 520138"/>
              <a:gd name="connsiteX5" fmla="*/ 303259 w 606439"/>
              <a:gd name="connsiteY5" fmla="*/ 160787 h 520138"/>
              <a:gd name="connsiteX6" fmla="*/ 292483 w 606439"/>
              <a:gd name="connsiteY6" fmla="*/ 164788 h 520138"/>
              <a:gd name="connsiteX7" fmla="*/ 169460 w 606439"/>
              <a:gd name="connsiteY7" fmla="*/ 218344 h 520138"/>
              <a:gd name="connsiteX8" fmla="*/ 157295 w 606439"/>
              <a:gd name="connsiteY8" fmla="*/ 234295 h 520138"/>
              <a:gd name="connsiteX9" fmla="*/ 178663 w 606439"/>
              <a:gd name="connsiteY9" fmla="*/ 351970 h 520138"/>
              <a:gd name="connsiteX10" fmla="*/ 225841 w 606439"/>
              <a:gd name="connsiteY10" fmla="*/ 431195 h 520138"/>
              <a:gd name="connsiteX11" fmla="*/ 295656 w 606439"/>
              <a:gd name="connsiteY11" fmla="*/ 490138 h 520138"/>
              <a:gd name="connsiteX12" fmla="*/ 303272 w 606439"/>
              <a:gd name="connsiteY12" fmla="*/ 491934 h 520138"/>
              <a:gd name="connsiteX13" fmla="*/ 310783 w 606439"/>
              <a:gd name="connsiteY13" fmla="*/ 490138 h 520138"/>
              <a:gd name="connsiteX14" fmla="*/ 380598 w 606439"/>
              <a:gd name="connsiteY14" fmla="*/ 431406 h 520138"/>
              <a:gd name="connsiteX15" fmla="*/ 427776 w 606439"/>
              <a:gd name="connsiteY15" fmla="*/ 352076 h 520138"/>
              <a:gd name="connsiteX16" fmla="*/ 449144 w 606439"/>
              <a:gd name="connsiteY16" fmla="*/ 234295 h 520138"/>
              <a:gd name="connsiteX17" fmla="*/ 436979 w 606439"/>
              <a:gd name="connsiteY17" fmla="*/ 218344 h 520138"/>
              <a:gd name="connsiteX18" fmla="*/ 313956 w 606439"/>
              <a:gd name="connsiteY18" fmla="*/ 164788 h 520138"/>
              <a:gd name="connsiteX19" fmla="*/ 303259 w 606439"/>
              <a:gd name="connsiteY19" fmla="*/ 160787 h 520138"/>
              <a:gd name="connsiteX20" fmla="*/ 292800 w 606439"/>
              <a:gd name="connsiteY20" fmla="*/ 0 h 520138"/>
              <a:gd name="connsiteX21" fmla="*/ 394878 w 606439"/>
              <a:gd name="connsiteY21" fmla="*/ 39929 h 520138"/>
              <a:gd name="connsiteX22" fmla="*/ 438883 w 606439"/>
              <a:gd name="connsiteY22" fmla="*/ 114612 h 520138"/>
              <a:gd name="connsiteX23" fmla="*/ 456125 w 606439"/>
              <a:gd name="connsiteY23" fmla="*/ 113661 h 520138"/>
              <a:gd name="connsiteX24" fmla="*/ 606439 w 606439"/>
              <a:gd name="connsiteY24" fmla="*/ 263766 h 520138"/>
              <a:gd name="connsiteX25" fmla="*/ 456125 w 606439"/>
              <a:gd name="connsiteY25" fmla="*/ 413871 h 520138"/>
              <a:gd name="connsiteX26" fmla="*/ 428199 w 606439"/>
              <a:gd name="connsiteY26" fmla="*/ 413871 h 520138"/>
              <a:gd name="connsiteX27" fmla="*/ 402177 w 606439"/>
              <a:gd name="connsiteY27" fmla="*/ 449575 h 520138"/>
              <a:gd name="connsiteX28" fmla="*/ 323476 w 606439"/>
              <a:gd name="connsiteY28" fmla="*/ 515279 h 520138"/>
              <a:gd name="connsiteX29" fmla="*/ 303272 w 606439"/>
              <a:gd name="connsiteY29" fmla="*/ 520138 h 520138"/>
              <a:gd name="connsiteX30" fmla="*/ 282857 w 606439"/>
              <a:gd name="connsiteY30" fmla="*/ 515173 h 520138"/>
              <a:gd name="connsiteX31" fmla="*/ 204262 w 606439"/>
              <a:gd name="connsiteY31" fmla="*/ 449364 h 520138"/>
              <a:gd name="connsiteX32" fmla="*/ 178346 w 606439"/>
              <a:gd name="connsiteY32" fmla="*/ 413871 h 520138"/>
              <a:gd name="connsiteX33" fmla="*/ 150314 w 606439"/>
              <a:gd name="connsiteY33" fmla="*/ 413871 h 520138"/>
              <a:gd name="connsiteX34" fmla="*/ 0 w 606439"/>
              <a:gd name="connsiteY34" fmla="*/ 263766 h 520138"/>
              <a:gd name="connsiteX35" fmla="*/ 146929 w 606439"/>
              <a:gd name="connsiteY35" fmla="*/ 113661 h 520138"/>
              <a:gd name="connsiteX36" fmla="*/ 292800 w 606439"/>
              <a:gd name="connsiteY36" fmla="*/ 0 h 5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439" h="520138">
                <a:moveTo>
                  <a:pt x="303290" y="197866"/>
                </a:moveTo>
                <a:lnTo>
                  <a:pt x="303290" y="456136"/>
                </a:lnTo>
                <a:cubicBezTo>
                  <a:pt x="292606" y="449270"/>
                  <a:pt x="271979" y="434482"/>
                  <a:pt x="251245" y="409869"/>
                </a:cubicBezTo>
                <a:cubicBezTo>
                  <a:pt x="213375" y="364976"/>
                  <a:pt x="193065" y="310153"/>
                  <a:pt x="190738" y="246668"/>
                </a:cubicBezTo>
                <a:cubicBezTo>
                  <a:pt x="251140" y="228816"/>
                  <a:pt x="286894" y="208641"/>
                  <a:pt x="303290" y="197866"/>
                </a:cubicBezTo>
                <a:close/>
                <a:moveTo>
                  <a:pt x="303259" y="160787"/>
                </a:moveTo>
                <a:cubicBezTo>
                  <a:pt x="299438" y="160800"/>
                  <a:pt x="295603" y="162147"/>
                  <a:pt x="292483" y="164788"/>
                </a:cubicBezTo>
                <a:cubicBezTo>
                  <a:pt x="292165" y="165105"/>
                  <a:pt x="257152" y="194154"/>
                  <a:pt x="169460" y="218344"/>
                </a:cubicBezTo>
                <a:cubicBezTo>
                  <a:pt x="162267" y="220245"/>
                  <a:pt x="157295" y="226795"/>
                  <a:pt x="157295" y="234295"/>
                </a:cubicBezTo>
                <a:cubicBezTo>
                  <a:pt x="157295" y="276337"/>
                  <a:pt x="164489" y="315949"/>
                  <a:pt x="178663" y="351970"/>
                </a:cubicBezTo>
                <a:cubicBezTo>
                  <a:pt x="190087" y="380913"/>
                  <a:pt x="205954" y="407533"/>
                  <a:pt x="225841" y="431195"/>
                </a:cubicBezTo>
                <a:cubicBezTo>
                  <a:pt x="260008" y="471652"/>
                  <a:pt x="294281" y="489399"/>
                  <a:pt x="295656" y="490138"/>
                </a:cubicBezTo>
                <a:cubicBezTo>
                  <a:pt x="298089" y="491300"/>
                  <a:pt x="300628" y="491934"/>
                  <a:pt x="303272" y="491934"/>
                </a:cubicBezTo>
                <a:cubicBezTo>
                  <a:pt x="305811" y="491934"/>
                  <a:pt x="308350" y="491300"/>
                  <a:pt x="310783" y="490138"/>
                </a:cubicBezTo>
                <a:cubicBezTo>
                  <a:pt x="312158" y="489399"/>
                  <a:pt x="346431" y="471758"/>
                  <a:pt x="380598" y="431406"/>
                </a:cubicBezTo>
                <a:cubicBezTo>
                  <a:pt x="400590" y="407744"/>
                  <a:pt x="416457" y="381125"/>
                  <a:pt x="427776" y="352076"/>
                </a:cubicBezTo>
                <a:cubicBezTo>
                  <a:pt x="441951" y="316055"/>
                  <a:pt x="449144" y="276442"/>
                  <a:pt x="449144" y="234295"/>
                </a:cubicBezTo>
                <a:cubicBezTo>
                  <a:pt x="449144" y="226795"/>
                  <a:pt x="444172" y="220245"/>
                  <a:pt x="436979" y="218344"/>
                </a:cubicBezTo>
                <a:cubicBezTo>
                  <a:pt x="350345" y="194365"/>
                  <a:pt x="314274" y="164999"/>
                  <a:pt x="313956" y="164788"/>
                </a:cubicBezTo>
                <a:cubicBezTo>
                  <a:pt x="310889" y="162094"/>
                  <a:pt x="307081" y="160774"/>
                  <a:pt x="303259" y="160787"/>
                </a:cubicBezTo>
                <a:close/>
                <a:moveTo>
                  <a:pt x="292800" y="0"/>
                </a:moveTo>
                <a:cubicBezTo>
                  <a:pt x="330775" y="0"/>
                  <a:pt x="367058" y="14155"/>
                  <a:pt x="394878" y="39929"/>
                </a:cubicBezTo>
                <a:cubicBezTo>
                  <a:pt x="416775" y="60211"/>
                  <a:pt x="431901" y="86091"/>
                  <a:pt x="438883" y="114612"/>
                </a:cubicBezTo>
                <a:cubicBezTo>
                  <a:pt x="444595" y="113978"/>
                  <a:pt x="450307" y="113661"/>
                  <a:pt x="456125" y="113661"/>
                </a:cubicBezTo>
                <a:cubicBezTo>
                  <a:pt x="539057" y="113661"/>
                  <a:pt x="606439" y="180950"/>
                  <a:pt x="606439" y="263766"/>
                </a:cubicBezTo>
                <a:cubicBezTo>
                  <a:pt x="606439" y="346477"/>
                  <a:pt x="539057" y="413871"/>
                  <a:pt x="456125" y="413871"/>
                </a:cubicBezTo>
                <a:lnTo>
                  <a:pt x="428199" y="413871"/>
                </a:lnTo>
                <a:cubicBezTo>
                  <a:pt x="420371" y="426336"/>
                  <a:pt x="411697" y="438272"/>
                  <a:pt x="402177" y="449575"/>
                </a:cubicBezTo>
                <a:cubicBezTo>
                  <a:pt x="364942" y="493624"/>
                  <a:pt x="327602" y="513166"/>
                  <a:pt x="323476" y="515279"/>
                </a:cubicBezTo>
                <a:cubicBezTo>
                  <a:pt x="317235" y="518448"/>
                  <a:pt x="310254" y="520138"/>
                  <a:pt x="303272" y="520138"/>
                </a:cubicBezTo>
                <a:cubicBezTo>
                  <a:pt x="296185" y="520138"/>
                  <a:pt x="289204" y="518448"/>
                  <a:pt x="282857" y="515173"/>
                </a:cubicBezTo>
                <a:cubicBezTo>
                  <a:pt x="278731" y="513166"/>
                  <a:pt x="241391" y="493413"/>
                  <a:pt x="204262" y="449364"/>
                </a:cubicBezTo>
                <a:cubicBezTo>
                  <a:pt x="194847" y="438167"/>
                  <a:pt x="186174" y="426230"/>
                  <a:pt x="178346" y="413871"/>
                </a:cubicBezTo>
                <a:lnTo>
                  <a:pt x="150314" y="413871"/>
                </a:lnTo>
                <a:cubicBezTo>
                  <a:pt x="67382" y="413871"/>
                  <a:pt x="0" y="346477"/>
                  <a:pt x="0" y="263766"/>
                </a:cubicBezTo>
                <a:cubicBezTo>
                  <a:pt x="0" y="182112"/>
                  <a:pt x="65584" y="115457"/>
                  <a:pt x="146929" y="113661"/>
                </a:cubicBezTo>
                <a:cubicBezTo>
                  <a:pt x="163325" y="47641"/>
                  <a:pt x="222879" y="0"/>
                  <a:pt x="292800"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iconfont-10357-5072070">
            <a:extLst>
              <a:ext uri="{FF2B5EF4-FFF2-40B4-BE49-F238E27FC236}">
                <a16:creationId xmlns:a16="http://schemas.microsoft.com/office/drawing/2014/main" id="{8994EE30-CF6F-40FB-9F03-54EC23317F47}"/>
              </a:ext>
            </a:extLst>
          </p:cNvPr>
          <p:cNvSpPr/>
          <p:nvPr/>
        </p:nvSpPr>
        <p:spPr>
          <a:xfrm>
            <a:off x="8600902" y="2416406"/>
            <a:ext cx="609685" cy="576944"/>
          </a:xfrm>
          <a:custGeom>
            <a:avLst/>
            <a:gdLst>
              <a:gd name="T0" fmla="*/ 7086 w 12800"/>
              <a:gd name="T1" fmla="*/ 10553 h 12114"/>
              <a:gd name="T2" fmla="*/ 8134 w 12800"/>
              <a:gd name="T3" fmla="*/ 7180 h 12114"/>
              <a:gd name="T4" fmla="*/ 8780 w 12800"/>
              <a:gd name="T5" fmla="*/ 7180 h 12114"/>
              <a:gd name="T6" fmla="*/ 6952 w 12800"/>
              <a:gd name="T7" fmla="*/ 4705 h 12114"/>
              <a:gd name="T8" fmla="*/ 6846 w 12800"/>
              <a:gd name="T9" fmla="*/ 4629 h 12114"/>
              <a:gd name="T10" fmla="*/ 6756 w 12800"/>
              <a:gd name="T11" fmla="*/ 4592 h 12114"/>
              <a:gd name="T12" fmla="*/ 6539 w 12800"/>
              <a:gd name="T13" fmla="*/ 4580 h 12114"/>
              <a:gd name="T14" fmla="*/ 6453 w 12800"/>
              <a:gd name="T15" fmla="*/ 4606 h 12114"/>
              <a:gd name="T16" fmla="*/ 6375 w 12800"/>
              <a:gd name="T17" fmla="*/ 4648 h 12114"/>
              <a:gd name="T18" fmla="*/ 4477 w 12800"/>
              <a:gd name="T19" fmla="*/ 6534 h 12114"/>
              <a:gd name="T20" fmla="*/ 5123 w 12800"/>
              <a:gd name="T21" fmla="*/ 7180 h 12114"/>
              <a:gd name="T22" fmla="*/ 6171 w 12800"/>
              <a:gd name="T23" fmla="*/ 10553 h 12114"/>
              <a:gd name="T24" fmla="*/ 4471 w 12800"/>
              <a:gd name="T25" fmla="*/ 9500 h 12114"/>
              <a:gd name="T26" fmla="*/ 6305 w 12800"/>
              <a:gd name="T27" fmla="*/ 11980 h 12114"/>
              <a:gd name="T28" fmla="*/ 6952 w 12800"/>
              <a:gd name="T29" fmla="*/ 11980 h 12114"/>
              <a:gd name="T30" fmla="*/ 8786 w 12800"/>
              <a:gd name="T31" fmla="*/ 9500 h 12114"/>
              <a:gd name="T32" fmla="*/ 10934 w 12800"/>
              <a:gd name="T33" fmla="*/ 3654 h 12114"/>
              <a:gd name="T34" fmla="*/ 9603 w 12800"/>
              <a:gd name="T35" fmla="*/ 3463 h 12114"/>
              <a:gd name="T36" fmla="*/ 10728 w 12800"/>
              <a:gd name="T37" fmla="*/ 3174 h 12114"/>
              <a:gd name="T38" fmla="*/ 4526 w 12800"/>
              <a:gd name="T39" fmla="*/ 1401 h 12114"/>
              <a:gd name="T40" fmla="*/ 5029 w 12800"/>
              <a:gd name="T41" fmla="*/ 3200 h 12114"/>
              <a:gd name="T42" fmla="*/ 3906 w 12800"/>
              <a:gd name="T43" fmla="*/ 1538 h 12114"/>
              <a:gd name="T44" fmla="*/ 3667 w 12800"/>
              <a:gd name="T45" fmla="*/ 1441 h 12114"/>
              <a:gd name="T46" fmla="*/ 3409 w 12800"/>
              <a:gd name="T47" fmla="*/ 1386 h 12114"/>
              <a:gd name="T48" fmla="*/ 1600 w 12800"/>
              <a:gd name="T49" fmla="*/ 2971 h 12114"/>
              <a:gd name="T50" fmla="*/ 1605 w 12800"/>
              <a:gd name="T51" fmla="*/ 3075 h 12114"/>
              <a:gd name="T52" fmla="*/ 1600 w 12800"/>
              <a:gd name="T53" fmla="*/ 3200 h 12114"/>
              <a:gd name="T54" fmla="*/ 1470 w 12800"/>
              <a:gd name="T55" fmla="*/ 3406 h 12114"/>
              <a:gd name="T56" fmla="*/ 2479 w 12800"/>
              <a:gd name="T57" fmla="*/ 8228 h 12114"/>
              <a:gd name="T58" fmla="*/ 5721 w 12800"/>
              <a:gd name="T59" fmla="*/ 7236 h 12114"/>
              <a:gd name="T60" fmla="*/ 4807 w 12800"/>
              <a:gd name="T61" fmla="*/ 7771 h 12114"/>
              <a:gd name="T62" fmla="*/ 4160 w 12800"/>
              <a:gd name="T63" fmla="*/ 6211 h 12114"/>
              <a:gd name="T64" fmla="*/ 6128 w 12800"/>
              <a:gd name="T65" fmla="*/ 4268 h 12114"/>
              <a:gd name="T66" fmla="*/ 6285 w 12800"/>
              <a:gd name="T67" fmla="*/ 4184 h 12114"/>
              <a:gd name="T68" fmla="*/ 6456 w 12800"/>
              <a:gd name="T69" fmla="*/ 4132 h 12114"/>
              <a:gd name="T70" fmla="*/ 6892 w 12800"/>
              <a:gd name="T71" fmla="*/ 4155 h 12114"/>
              <a:gd name="T72" fmla="*/ 7072 w 12800"/>
              <a:gd name="T73" fmla="*/ 4230 h 12114"/>
              <a:gd name="T74" fmla="*/ 7282 w 12800"/>
              <a:gd name="T75" fmla="*/ 4382 h 12114"/>
              <a:gd name="T76" fmla="*/ 9110 w 12800"/>
              <a:gd name="T77" fmla="*/ 7504 h 12114"/>
              <a:gd name="T78" fmla="*/ 7549 w 12800"/>
              <a:gd name="T79" fmla="*/ 7236 h 12114"/>
              <a:gd name="T80" fmla="*/ 8080 w 12800"/>
              <a:gd name="T81" fmla="*/ 8228 h 12114"/>
              <a:gd name="T82" fmla="*/ 8165 w 12800"/>
              <a:gd name="T83" fmla="*/ 8224 h 12114"/>
              <a:gd name="T84" fmla="*/ 8267 w 12800"/>
              <a:gd name="T85" fmla="*/ 8228 h 12114"/>
              <a:gd name="T86" fmla="*/ 12800 w 12800"/>
              <a:gd name="T87" fmla="*/ 5936 h 1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00" h="12114">
                <a:moveTo>
                  <a:pt x="8134" y="9505"/>
                </a:moveTo>
                <a:lnTo>
                  <a:pt x="7086" y="10553"/>
                </a:lnTo>
                <a:lnTo>
                  <a:pt x="7086" y="6132"/>
                </a:lnTo>
                <a:lnTo>
                  <a:pt x="8134" y="7180"/>
                </a:lnTo>
                <a:cubicBezTo>
                  <a:pt x="8223" y="7270"/>
                  <a:pt x="8340" y="7314"/>
                  <a:pt x="8457" y="7314"/>
                </a:cubicBezTo>
                <a:cubicBezTo>
                  <a:pt x="8574" y="7314"/>
                  <a:pt x="8691" y="7270"/>
                  <a:pt x="8780" y="7180"/>
                </a:cubicBezTo>
                <a:cubicBezTo>
                  <a:pt x="8959" y="7002"/>
                  <a:pt x="8959" y="6712"/>
                  <a:pt x="8780" y="6534"/>
                </a:cubicBezTo>
                <a:lnTo>
                  <a:pt x="6952" y="4705"/>
                </a:lnTo>
                <a:cubicBezTo>
                  <a:pt x="6931" y="4684"/>
                  <a:pt x="6907" y="4665"/>
                  <a:pt x="6882" y="4648"/>
                </a:cubicBezTo>
                <a:cubicBezTo>
                  <a:pt x="6871" y="4641"/>
                  <a:pt x="6858" y="4635"/>
                  <a:pt x="6846" y="4629"/>
                </a:cubicBezTo>
                <a:cubicBezTo>
                  <a:pt x="6832" y="4621"/>
                  <a:pt x="6818" y="4612"/>
                  <a:pt x="6803" y="4606"/>
                </a:cubicBezTo>
                <a:cubicBezTo>
                  <a:pt x="6788" y="4600"/>
                  <a:pt x="6772" y="4596"/>
                  <a:pt x="6756" y="4592"/>
                </a:cubicBezTo>
                <a:cubicBezTo>
                  <a:pt x="6744" y="4588"/>
                  <a:pt x="6731" y="4583"/>
                  <a:pt x="6718" y="4580"/>
                </a:cubicBezTo>
                <a:cubicBezTo>
                  <a:pt x="6659" y="4568"/>
                  <a:pt x="6598" y="4568"/>
                  <a:pt x="6539" y="4580"/>
                </a:cubicBezTo>
                <a:cubicBezTo>
                  <a:pt x="6525" y="4583"/>
                  <a:pt x="6513" y="4588"/>
                  <a:pt x="6500" y="4592"/>
                </a:cubicBezTo>
                <a:cubicBezTo>
                  <a:pt x="6485" y="4596"/>
                  <a:pt x="6469" y="4600"/>
                  <a:pt x="6453" y="4606"/>
                </a:cubicBezTo>
                <a:cubicBezTo>
                  <a:pt x="6438" y="4612"/>
                  <a:pt x="6425" y="4621"/>
                  <a:pt x="6411" y="4629"/>
                </a:cubicBezTo>
                <a:cubicBezTo>
                  <a:pt x="6399" y="4636"/>
                  <a:pt x="6386" y="4641"/>
                  <a:pt x="6375" y="4648"/>
                </a:cubicBezTo>
                <a:cubicBezTo>
                  <a:pt x="6350" y="4665"/>
                  <a:pt x="6326" y="4684"/>
                  <a:pt x="6305" y="4705"/>
                </a:cubicBezTo>
                <a:lnTo>
                  <a:pt x="4477" y="6534"/>
                </a:lnTo>
                <a:cubicBezTo>
                  <a:pt x="4298" y="6712"/>
                  <a:pt x="4298" y="7002"/>
                  <a:pt x="4477" y="7180"/>
                </a:cubicBezTo>
                <a:cubicBezTo>
                  <a:pt x="4655" y="7359"/>
                  <a:pt x="4945" y="7359"/>
                  <a:pt x="5123" y="7180"/>
                </a:cubicBezTo>
                <a:lnTo>
                  <a:pt x="6171" y="6132"/>
                </a:lnTo>
                <a:lnTo>
                  <a:pt x="6171" y="10553"/>
                </a:lnTo>
                <a:lnTo>
                  <a:pt x="5123" y="9505"/>
                </a:lnTo>
                <a:cubicBezTo>
                  <a:pt x="4946" y="9321"/>
                  <a:pt x="4652" y="9319"/>
                  <a:pt x="4471" y="9500"/>
                </a:cubicBezTo>
                <a:cubicBezTo>
                  <a:pt x="4290" y="9680"/>
                  <a:pt x="4293" y="9974"/>
                  <a:pt x="4477" y="10152"/>
                </a:cubicBezTo>
                <a:lnTo>
                  <a:pt x="6305" y="11980"/>
                </a:lnTo>
                <a:cubicBezTo>
                  <a:pt x="6395" y="12070"/>
                  <a:pt x="6512" y="12114"/>
                  <a:pt x="6629" y="12114"/>
                </a:cubicBezTo>
                <a:cubicBezTo>
                  <a:pt x="6746" y="12114"/>
                  <a:pt x="6863" y="12070"/>
                  <a:pt x="6952" y="11980"/>
                </a:cubicBezTo>
                <a:lnTo>
                  <a:pt x="8780" y="10152"/>
                </a:lnTo>
                <a:cubicBezTo>
                  <a:pt x="8964" y="9974"/>
                  <a:pt x="8967" y="9680"/>
                  <a:pt x="8786" y="9500"/>
                </a:cubicBezTo>
                <a:cubicBezTo>
                  <a:pt x="8605" y="9319"/>
                  <a:pt x="8311" y="9321"/>
                  <a:pt x="8134" y="9505"/>
                </a:cubicBezTo>
                <a:close/>
                <a:moveTo>
                  <a:pt x="10934" y="3654"/>
                </a:moveTo>
                <a:cubicBezTo>
                  <a:pt x="10902" y="3649"/>
                  <a:pt x="10372" y="3577"/>
                  <a:pt x="9863" y="3654"/>
                </a:cubicBezTo>
                <a:cubicBezTo>
                  <a:pt x="9738" y="3673"/>
                  <a:pt x="9622" y="3588"/>
                  <a:pt x="9603" y="3463"/>
                </a:cubicBezTo>
                <a:cubicBezTo>
                  <a:pt x="9584" y="3338"/>
                  <a:pt x="9670" y="3221"/>
                  <a:pt x="9794" y="3202"/>
                </a:cubicBezTo>
                <a:cubicBezTo>
                  <a:pt x="10144" y="3149"/>
                  <a:pt x="10494" y="3158"/>
                  <a:pt x="10728" y="3174"/>
                </a:cubicBezTo>
                <a:cubicBezTo>
                  <a:pt x="10574" y="1402"/>
                  <a:pt x="9104" y="0"/>
                  <a:pt x="7334" y="0"/>
                </a:cubicBezTo>
                <a:cubicBezTo>
                  <a:pt x="6260" y="0"/>
                  <a:pt x="5181" y="544"/>
                  <a:pt x="4526" y="1401"/>
                </a:cubicBezTo>
                <a:cubicBezTo>
                  <a:pt x="4989" y="1791"/>
                  <a:pt x="5257" y="2365"/>
                  <a:pt x="5257" y="2971"/>
                </a:cubicBezTo>
                <a:cubicBezTo>
                  <a:pt x="5257" y="3098"/>
                  <a:pt x="5155" y="3200"/>
                  <a:pt x="5029" y="3200"/>
                </a:cubicBezTo>
                <a:cubicBezTo>
                  <a:pt x="4902" y="3200"/>
                  <a:pt x="4800" y="3098"/>
                  <a:pt x="4800" y="2971"/>
                </a:cubicBezTo>
                <a:cubicBezTo>
                  <a:pt x="4799" y="2362"/>
                  <a:pt x="4453" y="1806"/>
                  <a:pt x="3906" y="1538"/>
                </a:cubicBezTo>
                <a:cubicBezTo>
                  <a:pt x="3890" y="1530"/>
                  <a:pt x="3874" y="1522"/>
                  <a:pt x="3858" y="1515"/>
                </a:cubicBezTo>
                <a:cubicBezTo>
                  <a:pt x="3796" y="1486"/>
                  <a:pt x="3732" y="1461"/>
                  <a:pt x="3667" y="1441"/>
                </a:cubicBezTo>
                <a:cubicBezTo>
                  <a:pt x="3659" y="1439"/>
                  <a:pt x="3651" y="1437"/>
                  <a:pt x="3643" y="1435"/>
                </a:cubicBezTo>
                <a:cubicBezTo>
                  <a:pt x="3566" y="1413"/>
                  <a:pt x="3488" y="1397"/>
                  <a:pt x="3409" y="1386"/>
                </a:cubicBezTo>
                <a:cubicBezTo>
                  <a:pt x="3340" y="1377"/>
                  <a:pt x="3270" y="1372"/>
                  <a:pt x="3200" y="1371"/>
                </a:cubicBezTo>
                <a:cubicBezTo>
                  <a:pt x="2318" y="1371"/>
                  <a:pt x="1600" y="2089"/>
                  <a:pt x="1600" y="2971"/>
                </a:cubicBezTo>
                <a:cubicBezTo>
                  <a:pt x="1600" y="2990"/>
                  <a:pt x="1601" y="3009"/>
                  <a:pt x="1603" y="3027"/>
                </a:cubicBezTo>
                <a:lnTo>
                  <a:pt x="1605" y="3075"/>
                </a:lnTo>
                <a:lnTo>
                  <a:pt x="1603" y="3112"/>
                </a:lnTo>
                <a:cubicBezTo>
                  <a:pt x="1602" y="3141"/>
                  <a:pt x="1600" y="3171"/>
                  <a:pt x="1600" y="3200"/>
                </a:cubicBezTo>
                <a:lnTo>
                  <a:pt x="1600" y="3344"/>
                </a:lnTo>
                <a:lnTo>
                  <a:pt x="1470" y="3406"/>
                </a:lnTo>
                <a:cubicBezTo>
                  <a:pt x="618" y="3814"/>
                  <a:pt x="0" y="4800"/>
                  <a:pt x="0" y="5749"/>
                </a:cubicBezTo>
                <a:cubicBezTo>
                  <a:pt x="0" y="7116"/>
                  <a:pt x="1112" y="8228"/>
                  <a:pt x="2479" y="8228"/>
                </a:cubicBezTo>
                <a:lnTo>
                  <a:pt x="5721" y="8228"/>
                </a:lnTo>
                <a:lnTo>
                  <a:pt x="5721" y="7236"/>
                </a:lnTo>
                <a:lnTo>
                  <a:pt x="5453" y="7503"/>
                </a:lnTo>
                <a:cubicBezTo>
                  <a:pt x="5275" y="7682"/>
                  <a:pt x="5041" y="7771"/>
                  <a:pt x="4807" y="7771"/>
                </a:cubicBezTo>
                <a:cubicBezTo>
                  <a:pt x="4573" y="7771"/>
                  <a:pt x="4339" y="7682"/>
                  <a:pt x="4160" y="7503"/>
                </a:cubicBezTo>
                <a:cubicBezTo>
                  <a:pt x="3803" y="7146"/>
                  <a:pt x="3803" y="6568"/>
                  <a:pt x="4160" y="6211"/>
                </a:cubicBezTo>
                <a:lnTo>
                  <a:pt x="5989" y="4382"/>
                </a:lnTo>
                <a:cubicBezTo>
                  <a:pt x="6031" y="4340"/>
                  <a:pt x="6078" y="4302"/>
                  <a:pt x="6128" y="4268"/>
                </a:cubicBezTo>
                <a:cubicBezTo>
                  <a:pt x="6150" y="4253"/>
                  <a:pt x="6175" y="4243"/>
                  <a:pt x="6198" y="4230"/>
                </a:cubicBezTo>
                <a:cubicBezTo>
                  <a:pt x="6227" y="4214"/>
                  <a:pt x="6255" y="4196"/>
                  <a:pt x="6285" y="4184"/>
                </a:cubicBezTo>
                <a:cubicBezTo>
                  <a:pt x="6316" y="4171"/>
                  <a:pt x="6347" y="4164"/>
                  <a:pt x="6378" y="4155"/>
                </a:cubicBezTo>
                <a:cubicBezTo>
                  <a:pt x="6404" y="4148"/>
                  <a:pt x="6429" y="4137"/>
                  <a:pt x="6456" y="4132"/>
                </a:cubicBezTo>
                <a:cubicBezTo>
                  <a:pt x="6574" y="4108"/>
                  <a:pt x="6696" y="4108"/>
                  <a:pt x="6814" y="4132"/>
                </a:cubicBezTo>
                <a:cubicBezTo>
                  <a:pt x="6841" y="4137"/>
                  <a:pt x="6866" y="4147"/>
                  <a:pt x="6892" y="4155"/>
                </a:cubicBezTo>
                <a:cubicBezTo>
                  <a:pt x="6923" y="4164"/>
                  <a:pt x="6955" y="4171"/>
                  <a:pt x="6985" y="4184"/>
                </a:cubicBezTo>
                <a:cubicBezTo>
                  <a:pt x="7015" y="4197"/>
                  <a:pt x="7043" y="4214"/>
                  <a:pt x="7072" y="4230"/>
                </a:cubicBezTo>
                <a:cubicBezTo>
                  <a:pt x="7095" y="4243"/>
                  <a:pt x="7120" y="4253"/>
                  <a:pt x="7142" y="4268"/>
                </a:cubicBezTo>
                <a:cubicBezTo>
                  <a:pt x="7192" y="4301"/>
                  <a:pt x="7239" y="4340"/>
                  <a:pt x="7282" y="4382"/>
                </a:cubicBezTo>
                <a:lnTo>
                  <a:pt x="9110" y="6211"/>
                </a:lnTo>
                <a:cubicBezTo>
                  <a:pt x="9467" y="6568"/>
                  <a:pt x="9467" y="7147"/>
                  <a:pt x="9110" y="7504"/>
                </a:cubicBezTo>
                <a:cubicBezTo>
                  <a:pt x="8753" y="7861"/>
                  <a:pt x="8174" y="7861"/>
                  <a:pt x="7817" y="7503"/>
                </a:cubicBezTo>
                <a:lnTo>
                  <a:pt x="7549" y="7236"/>
                </a:lnTo>
                <a:lnTo>
                  <a:pt x="7549" y="8228"/>
                </a:lnTo>
                <a:lnTo>
                  <a:pt x="8080" y="8228"/>
                </a:lnTo>
                <a:cubicBezTo>
                  <a:pt x="8094" y="8228"/>
                  <a:pt x="8107" y="8227"/>
                  <a:pt x="8120" y="8226"/>
                </a:cubicBezTo>
                <a:lnTo>
                  <a:pt x="8165" y="8224"/>
                </a:lnTo>
                <a:lnTo>
                  <a:pt x="8227" y="8226"/>
                </a:lnTo>
                <a:cubicBezTo>
                  <a:pt x="8241" y="8227"/>
                  <a:pt x="8254" y="8228"/>
                  <a:pt x="8267" y="8228"/>
                </a:cubicBezTo>
                <a:lnTo>
                  <a:pt x="10508" y="8228"/>
                </a:lnTo>
                <a:cubicBezTo>
                  <a:pt x="11772" y="8228"/>
                  <a:pt x="12800" y="7200"/>
                  <a:pt x="12800" y="5936"/>
                </a:cubicBezTo>
                <a:cubicBezTo>
                  <a:pt x="12800" y="4837"/>
                  <a:pt x="11998" y="3856"/>
                  <a:pt x="10934" y="3654"/>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23622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现状分析</a:t>
            </a:r>
            <a:r>
              <a:rPr lang="en-US" altLang="zh-CN" sz="2800"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20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服务治理</a:t>
            </a:r>
            <a:r>
              <a:rPr lang="en-US" altLang="zh-CN" sz="24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负载均衡方案特点</a:t>
            </a:r>
            <a:endParaRPr lang="en-US" altLang="zh-CN" sz="24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728982"/>
          </a:xfrm>
          <a:prstGeom prst="rect">
            <a:avLst/>
          </a:prstGeom>
          <a:noFill/>
        </p:spPr>
        <p:txBody>
          <a:bodyPr wrap="square">
            <a:spAutoFit/>
          </a:bodyPr>
          <a:lstStyle/>
          <a:p>
            <a:pPr>
              <a:lnSpc>
                <a:spcPct val="120000"/>
              </a:lnSpc>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微服务系统将应用程序拆分为一组</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服务，</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必须使用进程间通信进行交互，每次服务间的交互都需要负载均衡的参与。这种特殊的交互方式决定了微服务系统负载均衡的</a:t>
            </a:r>
            <a:r>
              <a:rPr lang="zh-CN" altLang="zh-CN" sz="18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特殊性</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b="1" kern="100"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rPr>
              <a:t>多样性</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grpSp>
        <p:nvGrpSpPr>
          <p:cNvPr id="45" name="组合 44">
            <a:extLst>
              <a:ext uri="{FF2B5EF4-FFF2-40B4-BE49-F238E27FC236}">
                <a16:creationId xmlns:a16="http://schemas.microsoft.com/office/drawing/2014/main" id="{2251F8B1-5B13-4363-B9AA-ABFFD632EA98}"/>
              </a:ext>
            </a:extLst>
          </p:cNvPr>
          <p:cNvGrpSpPr/>
          <p:nvPr/>
        </p:nvGrpSpPr>
        <p:grpSpPr>
          <a:xfrm>
            <a:off x="700497" y="2118334"/>
            <a:ext cx="9667747" cy="3192366"/>
            <a:chOff x="1005289" y="1340487"/>
            <a:chExt cx="9046761" cy="3449978"/>
          </a:xfrm>
        </p:grpSpPr>
        <p:grpSp>
          <p:nvGrpSpPr>
            <p:cNvPr id="46" name="组合 45">
              <a:extLst>
                <a:ext uri="{FF2B5EF4-FFF2-40B4-BE49-F238E27FC236}">
                  <a16:creationId xmlns:a16="http://schemas.microsoft.com/office/drawing/2014/main" id="{BF10AD41-4027-4B33-BE47-2B072377CC5E}"/>
                </a:ext>
              </a:extLst>
            </p:cNvPr>
            <p:cNvGrpSpPr/>
            <p:nvPr/>
          </p:nvGrpSpPr>
          <p:grpSpPr>
            <a:xfrm>
              <a:off x="1005289" y="1968898"/>
              <a:ext cx="7086644" cy="2821567"/>
              <a:chOff x="1005289" y="1968898"/>
              <a:chExt cx="7086644" cy="2821567"/>
            </a:xfrm>
          </p:grpSpPr>
          <p:sp>
            <p:nvSpPr>
              <p:cNvPr id="49" name="矩形 48">
                <a:extLst>
                  <a:ext uri="{FF2B5EF4-FFF2-40B4-BE49-F238E27FC236}">
                    <a16:creationId xmlns:a16="http://schemas.microsoft.com/office/drawing/2014/main" id="{ED5316C6-BC87-4CAE-B17A-DB1013A1E9A4}"/>
                  </a:ext>
                </a:extLst>
              </p:cNvPr>
              <p:cNvSpPr/>
              <p:nvPr/>
            </p:nvSpPr>
            <p:spPr>
              <a:xfrm>
                <a:off x="3362951" y="2558306"/>
                <a:ext cx="2366570" cy="1481926"/>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D2090FAC-070E-4C09-AF8F-880D42A74E98}"/>
                  </a:ext>
                </a:extLst>
              </p:cNvPr>
              <p:cNvGrpSpPr/>
              <p:nvPr/>
            </p:nvGrpSpPr>
            <p:grpSpPr>
              <a:xfrm>
                <a:off x="1005289" y="2489908"/>
                <a:ext cx="1800911" cy="1572704"/>
                <a:chOff x="2858747" y="2602567"/>
                <a:chExt cx="1800911" cy="1572704"/>
              </a:xfrm>
            </p:grpSpPr>
            <p:sp>
              <p:nvSpPr>
                <p:cNvPr id="64" name="矩形 63">
                  <a:extLst>
                    <a:ext uri="{FF2B5EF4-FFF2-40B4-BE49-F238E27FC236}">
                      <a16:creationId xmlns:a16="http://schemas.microsoft.com/office/drawing/2014/main" id="{832F1BB4-9538-4B15-8BF4-F62CC6E13A43}"/>
                    </a:ext>
                  </a:extLst>
                </p:cNvPr>
                <p:cNvSpPr/>
                <p:nvPr/>
              </p:nvSpPr>
              <p:spPr>
                <a:xfrm>
                  <a:off x="2858747" y="2602567"/>
                  <a:ext cx="1700553" cy="1572704"/>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FB61E9C9-8266-4679-B122-4D33DA983CF8}"/>
                    </a:ext>
                  </a:extLst>
                </p:cNvPr>
                <p:cNvSpPr txBox="1"/>
                <p:nvPr/>
              </p:nvSpPr>
              <p:spPr>
                <a:xfrm>
                  <a:off x="3117627" y="3183608"/>
                  <a:ext cx="1542031" cy="365874"/>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600" b="1" dirty="0">
                      <a:solidFill>
                        <a:schemeClr val="tx1"/>
                      </a:solidFill>
                      <a:latin typeface="微软雅黑" panose="020B0503020204020204" pitchFamily="34" charset="-122"/>
                      <a:ea typeface="微软雅黑" panose="020B0503020204020204" pitchFamily="34" charset="-122"/>
                    </a:rPr>
                    <a:t>负载均衡器</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grpSp>
          <p:sp>
            <p:nvSpPr>
              <p:cNvPr id="51" name="文本框 50">
                <a:extLst>
                  <a:ext uri="{FF2B5EF4-FFF2-40B4-BE49-F238E27FC236}">
                    <a16:creationId xmlns:a16="http://schemas.microsoft.com/office/drawing/2014/main" id="{127BF683-C1A3-400D-900A-E8A3377CF076}"/>
                  </a:ext>
                </a:extLst>
              </p:cNvPr>
              <p:cNvSpPr txBox="1"/>
              <p:nvPr/>
            </p:nvSpPr>
            <p:spPr>
              <a:xfrm>
                <a:off x="3503195" y="2675931"/>
                <a:ext cx="2090355" cy="129719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50000"/>
                  </a:lnSpc>
                  <a:spcBef>
                    <a:spcPts val="0"/>
                  </a:spcBef>
                  <a:spcAft>
                    <a:spcPts val="0"/>
                  </a:spcAft>
                  <a:buClrTx/>
                  <a:buSzPct val="30000"/>
                  <a:defRPr/>
                </a:pPr>
                <a:r>
                  <a:rPr kumimoji="0" lang="zh-CN" altLang="en-US" sz="16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将面向服务的</a:t>
                </a:r>
                <a:r>
                  <a:rPr kumimoji="0" lang="en-US" altLang="zh-CN" sz="16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REST</a:t>
                </a:r>
                <a:r>
                  <a:rPr kumimoji="0" lang="zh-CN" altLang="en-US" sz="16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模板请求自动转换成负载均衡器的</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服务调用</a:t>
                </a:r>
                <a:endPar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3" name="组合 52">
                <a:extLst>
                  <a:ext uri="{FF2B5EF4-FFF2-40B4-BE49-F238E27FC236}">
                    <a16:creationId xmlns:a16="http://schemas.microsoft.com/office/drawing/2014/main" id="{7F1C1607-3090-4284-91ED-181362082D11}"/>
                  </a:ext>
                </a:extLst>
              </p:cNvPr>
              <p:cNvGrpSpPr/>
              <p:nvPr/>
            </p:nvGrpSpPr>
            <p:grpSpPr>
              <a:xfrm>
                <a:off x="6323584" y="1968898"/>
                <a:ext cx="1700553" cy="1038789"/>
                <a:chOff x="2858746" y="2081557"/>
                <a:chExt cx="1700553" cy="1038789"/>
              </a:xfrm>
            </p:grpSpPr>
            <p:sp>
              <p:nvSpPr>
                <p:cNvPr id="62" name="矩形 61">
                  <a:extLst>
                    <a:ext uri="{FF2B5EF4-FFF2-40B4-BE49-F238E27FC236}">
                      <a16:creationId xmlns:a16="http://schemas.microsoft.com/office/drawing/2014/main" id="{1AFC8254-C6D2-4527-9132-3928A932FF6A}"/>
                    </a:ext>
                  </a:extLst>
                </p:cNvPr>
                <p:cNvSpPr/>
                <p:nvPr/>
              </p:nvSpPr>
              <p:spPr>
                <a:xfrm>
                  <a:off x="2858746" y="2081557"/>
                  <a:ext cx="1700553" cy="1038789"/>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C0102570-50BC-4E48-9EFC-3C3073C48253}"/>
                    </a:ext>
                  </a:extLst>
                </p:cNvPr>
                <p:cNvSpPr txBox="1"/>
                <p:nvPr/>
              </p:nvSpPr>
              <p:spPr>
                <a:xfrm>
                  <a:off x="2948338" y="2187472"/>
                  <a:ext cx="1542031" cy="898055"/>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765">
                    <a:lnSpc>
                      <a:spcPct val="150000"/>
                    </a:lnSpc>
                    <a:buSzPct val="25000"/>
                    <a:defRPr/>
                  </a:pPr>
                  <a:r>
                    <a:rPr lang="zh-CN" altLang="en-US" sz="1600" dirty="0">
                      <a:solidFill>
                        <a:schemeClr val="tx1"/>
                      </a:solidFill>
                      <a:latin typeface="微软雅黑" panose="020B0503020204020204" pitchFamily="34" charset="-122"/>
                      <a:ea typeface="微软雅黑" panose="020B0503020204020204" pitchFamily="34" charset="-122"/>
                    </a:rPr>
                    <a:t>面向微服务实例的负载均衡策略</a:t>
                  </a:r>
                  <a:endParaRPr lang="en-US" altLang="zh-CN" sz="1600" dirty="0">
                    <a:solidFill>
                      <a:schemeClr val="tx1"/>
                    </a:solidFill>
                    <a:latin typeface="微软雅黑" panose="020B0503020204020204" pitchFamily="34" charset="-122"/>
                    <a:ea typeface="微软雅黑" panose="020B0503020204020204" pitchFamily="34" charset="-122"/>
                  </a:endParaRPr>
                </a:p>
              </p:txBody>
            </p:sp>
          </p:grpSp>
          <p:sp>
            <p:nvSpPr>
              <p:cNvPr id="56" name="矩形 55">
                <a:extLst>
                  <a:ext uri="{FF2B5EF4-FFF2-40B4-BE49-F238E27FC236}">
                    <a16:creationId xmlns:a16="http://schemas.microsoft.com/office/drawing/2014/main" id="{2A072A58-B8D2-4946-94A8-AC3DE7A94C30}"/>
                  </a:ext>
                </a:extLst>
              </p:cNvPr>
              <p:cNvSpPr/>
              <p:nvPr/>
            </p:nvSpPr>
            <p:spPr>
              <a:xfrm>
                <a:off x="6391380" y="3751676"/>
                <a:ext cx="1700553" cy="1038789"/>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345CF7CC-B76C-4EF1-9BEC-CBDD68F9C3F0}"/>
                  </a:ext>
                </a:extLst>
              </p:cNvPr>
              <p:cNvSpPr txBox="1"/>
              <p:nvPr/>
            </p:nvSpPr>
            <p:spPr>
              <a:xfrm>
                <a:off x="6490620" y="3827997"/>
                <a:ext cx="1502072" cy="898055"/>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50000"/>
                  </a:lnSpc>
                  <a:spcBef>
                    <a:spcPts val="0"/>
                  </a:spcBef>
                  <a:spcAft>
                    <a:spcPts val="0"/>
                  </a:spcAft>
                  <a:buClrTx/>
                  <a:buSzPct val="30000"/>
                  <a:defRPr/>
                </a:pPr>
                <a:r>
                  <a:rPr kumimoji="0" lang="zh-CN" altLang="en-US" sz="16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面向微服务的负载均衡策略</a:t>
                </a:r>
                <a:endParaRPr kumimoji="0" lang="en-US" altLang="zh-CN" sz="16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cxnSp>
            <p:nvCxnSpPr>
              <p:cNvPr id="58" name="直接箭头连接符 57">
                <a:extLst>
                  <a:ext uri="{FF2B5EF4-FFF2-40B4-BE49-F238E27FC236}">
                    <a16:creationId xmlns:a16="http://schemas.microsoft.com/office/drawing/2014/main" id="{58CEB40D-7A52-49B6-9A78-71836BD72A84}"/>
                  </a:ext>
                </a:extLst>
              </p:cNvPr>
              <p:cNvCxnSpPr>
                <a:cxnSpLocks/>
                <a:stCxn id="49" idx="3"/>
                <a:endCxn id="62" idx="1"/>
              </p:cNvCxnSpPr>
              <p:nvPr/>
            </p:nvCxnSpPr>
            <p:spPr>
              <a:xfrm flipV="1">
                <a:off x="5729521" y="2488293"/>
                <a:ext cx="594063" cy="810976"/>
              </a:xfrm>
              <a:prstGeom prst="straightConnector1">
                <a:avLst/>
              </a:prstGeom>
              <a:ln w="9525">
                <a:solidFill>
                  <a:schemeClr val="tx1">
                    <a:alpha val="20000"/>
                  </a:schemeClr>
                </a:solidFill>
                <a:tailEnd type="none" w="lg" len="med"/>
              </a:ln>
            </p:spPr>
            <p:style>
              <a:lnRef idx="1">
                <a:schemeClr val="accent1"/>
              </a:lnRef>
              <a:fillRef idx="0">
                <a:schemeClr val="accent1"/>
              </a:fillRef>
              <a:effectRef idx="0">
                <a:schemeClr val="accent1"/>
              </a:effectRef>
              <a:fontRef idx="minor">
                <a:schemeClr val="tx1"/>
              </a:fontRef>
            </p:style>
          </p:cxnSp>
        </p:grpSp>
        <p:sp>
          <p:nvSpPr>
            <p:cNvPr id="47" name="文本框 46">
              <a:extLst>
                <a:ext uri="{FF2B5EF4-FFF2-40B4-BE49-F238E27FC236}">
                  <a16:creationId xmlns:a16="http://schemas.microsoft.com/office/drawing/2014/main" id="{EE0CA1BB-F7ED-450B-819B-1395992F1C5C}"/>
                </a:ext>
              </a:extLst>
            </p:cNvPr>
            <p:cNvSpPr txBox="1"/>
            <p:nvPr/>
          </p:nvSpPr>
          <p:spPr>
            <a:xfrm>
              <a:off x="2127250" y="1340487"/>
              <a:ext cx="7924800" cy="399136"/>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负载均衡方案特点</a:t>
              </a:r>
              <a:endParaRPr kumimoji="0" lang="en-US"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sp>
        <p:nvSpPr>
          <p:cNvPr id="66" name="iconfont-11253-5321771">
            <a:extLst>
              <a:ext uri="{FF2B5EF4-FFF2-40B4-BE49-F238E27FC236}">
                <a16:creationId xmlns:a16="http://schemas.microsoft.com/office/drawing/2014/main" id="{06A2F7A3-2248-48D6-80CB-A7E26ADE56DC}"/>
              </a:ext>
            </a:extLst>
          </p:cNvPr>
          <p:cNvSpPr/>
          <p:nvPr/>
        </p:nvSpPr>
        <p:spPr>
          <a:xfrm>
            <a:off x="9539584" y="2899306"/>
            <a:ext cx="441799"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cxnSp>
        <p:nvCxnSpPr>
          <p:cNvPr id="70" name="直接箭头连接符 69">
            <a:extLst>
              <a:ext uri="{FF2B5EF4-FFF2-40B4-BE49-F238E27FC236}">
                <a16:creationId xmlns:a16="http://schemas.microsoft.com/office/drawing/2014/main" id="{A0F6A067-B9A9-43C7-99D9-500C055E0E60}"/>
              </a:ext>
            </a:extLst>
          </p:cNvPr>
          <p:cNvCxnSpPr>
            <a:cxnSpLocks/>
            <a:stCxn id="49" idx="3"/>
            <a:endCxn id="56" idx="1"/>
          </p:cNvCxnSpPr>
          <p:nvPr/>
        </p:nvCxnSpPr>
        <p:spPr>
          <a:xfrm>
            <a:off x="5749009" y="3930853"/>
            <a:ext cx="707290" cy="899236"/>
          </a:xfrm>
          <a:prstGeom prst="straightConnector1">
            <a:avLst/>
          </a:prstGeom>
          <a:ln w="9525">
            <a:solidFill>
              <a:schemeClr val="tx1">
                <a:alpha val="20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75" name="connecting-rotated-left-and-right-arrows_21192">
            <a:extLst>
              <a:ext uri="{FF2B5EF4-FFF2-40B4-BE49-F238E27FC236}">
                <a16:creationId xmlns:a16="http://schemas.microsoft.com/office/drawing/2014/main" id="{C6EA640C-4E15-47EC-903E-9D0879CB4954}"/>
              </a:ext>
            </a:extLst>
          </p:cNvPr>
          <p:cNvSpPr/>
          <p:nvPr/>
        </p:nvSpPr>
        <p:spPr>
          <a:xfrm>
            <a:off x="8493387" y="2941299"/>
            <a:ext cx="609685" cy="478266"/>
          </a:xfrm>
          <a:custGeom>
            <a:avLst/>
            <a:gdLst>
              <a:gd name="connsiteX0" fmla="*/ 330562 w 588747"/>
              <a:gd name="connsiteY0" fmla="*/ 58944 h 461842"/>
              <a:gd name="connsiteX1" fmla="*/ 454491 w 588747"/>
              <a:gd name="connsiteY1" fmla="*/ 58944 h 461842"/>
              <a:gd name="connsiteX2" fmla="*/ 588747 w 588747"/>
              <a:gd name="connsiteY2" fmla="*/ 231707 h 461842"/>
              <a:gd name="connsiteX3" fmla="*/ 454491 w 588747"/>
              <a:gd name="connsiteY3" fmla="*/ 405114 h 461842"/>
              <a:gd name="connsiteX4" fmla="*/ 352508 w 588747"/>
              <a:gd name="connsiteY4" fmla="*/ 405114 h 461842"/>
              <a:gd name="connsiteX5" fmla="*/ 391881 w 588747"/>
              <a:gd name="connsiteY5" fmla="*/ 444437 h 461842"/>
              <a:gd name="connsiteX6" fmla="*/ 391881 w 588747"/>
              <a:gd name="connsiteY6" fmla="*/ 458619 h 461842"/>
              <a:gd name="connsiteX7" fmla="*/ 384781 w 588747"/>
              <a:gd name="connsiteY7" fmla="*/ 461842 h 461842"/>
              <a:gd name="connsiteX8" fmla="*/ 377681 w 588747"/>
              <a:gd name="connsiteY8" fmla="*/ 458619 h 461842"/>
              <a:gd name="connsiteX9" fmla="*/ 313135 w 588747"/>
              <a:gd name="connsiteY9" fmla="*/ 394155 h 461842"/>
              <a:gd name="connsiteX10" fmla="*/ 377681 w 588747"/>
              <a:gd name="connsiteY10" fmla="*/ 329691 h 461842"/>
              <a:gd name="connsiteX11" fmla="*/ 391881 w 588747"/>
              <a:gd name="connsiteY11" fmla="*/ 329691 h 461842"/>
              <a:gd name="connsiteX12" fmla="*/ 391881 w 588747"/>
              <a:gd name="connsiteY12" fmla="*/ 343873 h 461842"/>
              <a:gd name="connsiteX13" fmla="*/ 350572 w 588747"/>
              <a:gd name="connsiteY13" fmla="*/ 385130 h 461842"/>
              <a:gd name="connsiteX14" fmla="*/ 454491 w 588747"/>
              <a:gd name="connsiteY14" fmla="*/ 385130 h 461842"/>
              <a:gd name="connsiteX15" fmla="*/ 568092 w 588747"/>
              <a:gd name="connsiteY15" fmla="*/ 231707 h 461842"/>
              <a:gd name="connsiteX16" fmla="*/ 454491 w 588747"/>
              <a:gd name="connsiteY16" fmla="*/ 78928 h 461842"/>
              <a:gd name="connsiteX17" fmla="*/ 330562 w 588747"/>
              <a:gd name="connsiteY17" fmla="*/ 78928 h 461842"/>
              <a:gd name="connsiteX18" fmla="*/ 320235 w 588747"/>
              <a:gd name="connsiteY18" fmla="*/ 69258 h 461842"/>
              <a:gd name="connsiteX19" fmla="*/ 330562 w 588747"/>
              <a:gd name="connsiteY19" fmla="*/ 58944 h 461842"/>
              <a:gd name="connsiteX20" fmla="*/ 196866 w 588747"/>
              <a:gd name="connsiteY20" fmla="*/ 2900 h 461842"/>
              <a:gd name="connsiteX21" fmla="*/ 211066 w 588747"/>
              <a:gd name="connsiteY21" fmla="*/ 2900 h 461842"/>
              <a:gd name="connsiteX22" fmla="*/ 275612 w 588747"/>
              <a:gd name="connsiteY22" fmla="*/ 68001 h 461842"/>
              <a:gd name="connsiteX23" fmla="*/ 211066 w 588747"/>
              <a:gd name="connsiteY23" fmla="*/ 132458 h 461842"/>
              <a:gd name="connsiteX24" fmla="*/ 203966 w 588747"/>
              <a:gd name="connsiteY24" fmla="*/ 135036 h 461842"/>
              <a:gd name="connsiteX25" fmla="*/ 196866 w 588747"/>
              <a:gd name="connsiteY25" fmla="*/ 132458 h 461842"/>
              <a:gd name="connsiteX26" fmla="*/ 196866 w 588747"/>
              <a:gd name="connsiteY26" fmla="*/ 118277 h 461842"/>
              <a:gd name="connsiteX27" fmla="*/ 238175 w 588747"/>
              <a:gd name="connsiteY27" fmla="*/ 77025 h 461842"/>
              <a:gd name="connsiteX28" fmla="*/ 134256 w 588747"/>
              <a:gd name="connsiteY28" fmla="*/ 77025 h 461842"/>
              <a:gd name="connsiteX29" fmla="*/ 20009 w 588747"/>
              <a:gd name="connsiteY29" fmla="*/ 229787 h 461842"/>
              <a:gd name="connsiteX30" fmla="*/ 134256 w 588747"/>
              <a:gd name="connsiteY30" fmla="*/ 383193 h 461842"/>
              <a:gd name="connsiteX31" fmla="*/ 258185 w 588747"/>
              <a:gd name="connsiteY31" fmla="*/ 383193 h 461842"/>
              <a:gd name="connsiteX32" fmla="*/ 267866 w 588747"/>
              <a:gd name="connsiteY32" fmla="*/ 392862 h 461842"/>
              <a:gd name="connsiteX33" fmla="*/ 258185 w 588747"/>
              <a:gd name="connsiteY33" fmla="*/ 403175 h 461842"/>
              <a:gd name="connsiteX34" fmla="*/ 134256 w 588747"/>
              <a:gd name="connsiteY34" fmla="*/ 403175 h 461842"/>
              <a:gd name="connsiteX35" fmla="*/ 0 w 588747"/>
              <a:gd name="connsiteY35" fmla="*/ 229787 h 461842"/>
              <a:gd name="connsiteX36" fmla="*/ 134256 w 588747"/>
              <a:gd name="connsiteY36" fmla="*/ 57044 h 461842"/>
              <a:gd name="connsiteX37" fmla="*/ 236239 w 588747"/>
              <a:gd name="connsiteY37" fmla="*/ 57044 h 461842"/>
              <a:gd name="connsiteX38" fmla="*/ 196866 w 588747"/>
              <a:gd name="connsiteY38" fmla="*/ 17081 h 461842"/>
              <a:gd name="connsiteX39" fmla="*/ 196866 w 588747"/>
              <a:gd name="connsiteY39" fmla="*/ 2900 h 4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8747" h="461842">
                <a:moveTo>
                  <a:pt x="330562" y="58944"/>
                </a:moveTo>
                <a:lnTo>
                  <a:pt x="454491" y="58944"/>
                </a:lnTo>
                <a:cubicBezTo>
                  <a:pt x="528074" y="58944"/>
                  <a:pt x="588747" y="136300"/>
                  <a:pt x="588747" y="231707"/>
                </a:cubicBezTo>
                <a:cubicBezTo>
                  <a:pt x="588747" y="327758"/>
                  <a:pt x="528074" y="405114"/>
                  <a:pt x="454491" y="405114"/>
                </a:cubicBezTo>
                <a:lnTo>
                  <a:pt x="352508" y="405114"/>
                </a:lnTo>
                <a:lnTo>
                  <a:pt x="391881" y="444437"/>
                </a:lnTo>
                <a:cubicBezTo>
                  <a:pt x="395754" y="448305"/>
                  <a:pt x="395754" y="454751"/>
                  <a:pt x="391881" y="458619"/>
                </a:cubicBezTo>
                <a:cubicBezTo>
                  <a:pt x="389945" y="460553"/>
                  <a:pt x="387363" y="461842"/>
                  <a:pt x="384781" y="461842"/>
                </a:cubicBezTo>
                <a:cubicBezTo>
                  <a:pt x="382199" y="461842"/>
                  <a:pt x="379618" y="460553"/>
                  <a:pt x="377681" y="458619"/>
                </a:cubicBezTo>
                <a:lnTo>
                  <a:pt x="313135" y="394155"/>
                </a:lnTo>
                <a:lnTo>
                  <a:pt x="377681" y="329691"/>
                </a:lnTo>
                <a:cubicBezTo>
                  <a:pt x="381554" y="325824"/>
                  <a:pt x="388009" y="325824"/>
                  <a:pt x="391881" y="329691"/>
                </a:cubicBezTo>
                <a:cubicBezTo>
                  <a:pt x="395754" y="333559"/>
                  <a:pt x="395754" y="340006"/>
                  <a:pt x="391881" y="343873"/>
                </a:cubicBezTo>
                <a:lnTo>
                  <a:pt x="350572" y="385130"/>
                </a:lnTo>
                <a:lnTo>
                  <a:pt x="454491" y="385130"/>
                </a:lnTo>
                <a:cubicBezTo>
                  <a:pt x="517101" y="385130"/>
                  <a:pt x="568092" y="316154"/>
                  <a:pt x="568092" y="231707"/>
                </a:cubicBezTo>
                <a:cubicBezTo>
                  <a:pt x="568092" y="147904"/>
                  <a:pt x="517101" y="78928"/>
                  <a:pt x="454491" y="78928"/>
                </a:cubicBezTo>
                <a:lnTo>
                  <a:pt x="330562" y="78928"/>
                </a:lnTo>
                <a:cubicBezTo>
                  <a:pt x="324753" y="78928"/>
                  <a:pt x="320235" y="74415"/>
                  <a:pt x="320235" y="69258"/>
                </a:cubicBezTo>
                <a:cubicBezTo>
                  <a:pt x="320235" y="63456"/>
                  <a:pt x="324753" y="58944"/>
                  <a:pt x="330562" y="58944"/>
                </a:cubicBezTo>
                <a:close/>
                <a:moveTo>
                  <a:pt x="196866" y="2900"/>
                </a:moveTo>
                <a:cubicBezTo>
                  <a:pt x="200738" y="-967"/>
                  <a:pt x="207193" y="-967"/>
                  <a:pt x="211066" y="2900"/>
                </a:cubicBezTo>
                <a:lnTo>
                  <a:pt x="275612" y="68001"/>
                </a:lnTo>
                <a:lnTo>
                  <a:pt x="211066" y="132458"/>
                </a:lnTo>
                <a:cubicBezTo>
                  <a:pt x="209129" y="134392"/>
                  <a:pt x="206548" y="135036"/>
                  <a:pt x="203966" y="135036"/>
                </a:cubicBezTo>
                <a:cubicBezTo>
                  <a:pt x="201384" y="135036"/>
                  <a:pt x="198802" y="134392"/>
                  <a:pt x="196866" y="132458"/>
                </a:cubicBezTo>
                <a:cubicBezTo>
                  <a:pt x="192347" y="128590"/>
                  <a:pt x="192347" y="122145"/>
                  <a:pt x="196866" y="118277"/>
                </a:cubicBezTo>
                <a:lnTo>
                  <a:pt x="238175" y="77025"/>
                </a:lnTo>
                <a:lnTo>
                  <a:pt x="134256" y="77025"/>
                </a:lnTo>
                <a:cubicBezTo>
                  <a:pt x="71001" y="77025"/>
                  <a:pt x="20009" y="145349"/>
                  <a:pt x="20009" y="229787"/>
                </a:cubicBezTo>
                <a:cubicBezTo>
                  <a:pt x="20009" y="314225"/>
                  <a:pt x="71001" y="383193"/>
                  <a:pt x="134256" y="383193"/>
                </a:cubicBezTo>
                <a:lnTo>
                  <a:pt x="258185" y="383193"/>
                </a:lnTo>
                <a:cubicBezTo>
                  <a:pt x="263348" y="383193"/>
                  <a:pt x="267866" y="387061"/>
                  <a:pt x="267866" y="392862"/>
                </a:cubicBezTo>
                <a:cubicBezTo>
                  <a:pt x="267866" y="398663"/>
                  <a:pt x="263348" y="403175"/>
                  <a:pt x="258185" y="403175"/>
                </a:cubicBezTo>
                <a:lnTo>
                  <a:pt x="134256" y="403175"/>
                </a:lnTo>
                <a:cubicBezTo>
                  <a:pt x="60028" y="403175"/>
                  <a:pt x="0" y="325183"/>
                  <a:pt x="0" y="229787"/>
                </a:cubicBezTo>
                <a:cubicBezTo>
                  <a:pt x="0" y="134392"/>
                  <a:pt x="60028" y="57044"/>
                  <a:pt x="134256" y="57044"/>
                </a:cubicBezTo>
                <a:lnTo>
                  <a:pt x="236239" y="57044"/>
                </a:lnTo>
                <a:lnTo>
                  <a:pt x="196866" y="17081"/>
                </a:lnTo>
                <a:cubicBezTo>
                  <a:pt x="192347" y="13213"/>
                  <a:pt x="192347" y="6768"/>
                  <a:pt x="196866" y="29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7" name="interlinked-clouds_74880">
            <a:extLst>
              <a:ext uri="{FF2B5EF4-FFF2-40B4-BE49-F238E27FC236}">
                <a16:creationId xmlns:a16="http://schemas.microsoft.com/office/drawing/2014/main" id="{EDCEEAFC-5F09-4C9A-9343-A7986DF5A787}"/>
              </a:ext>
            </a:extLst>
          </p:cNvPr>
          <p:cNvSpPr/>
          <p:nvPr/>
        </p:nvSpPr>
        <p:spPr>
          <a:xfrm>
            <a:off x="9478606" y="4139129"/>
            <a:ext cx="609685" cy="439064"/>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169" h="435812">
                <a:moveTo>
                  <a:pt x="278394" y="393473"/>
                </a:moveTo>
                <a:cubicBezTo>
                  <a:pt x="286227" y="394968"/>
                  <a:pt x="294290" y="395659"/>
                  <a:pt x="302584" y="395659"/>
                </a:cubicBezTo>
                <a:cubicBezTo>
                  <a:pt x="310878" y="395659"/>
                  <a:pt x="318942" y="394968"/>
                  <a:pt x="326775" y="393473"/>
                </a:cubicBezTo>
                <a:cubicBezTo>
                  <a:pt x="329309" y="401180"/>
                  <a:pt x="332880" y="408312"/>
                  <a:pt x="337373" y="414869"/>
                </a:cubicBezTo>
                <a:cubicBezTo>
                  <a:pt x="326199" y="417400"/>
                  <a:pt x="314565" y="418665"/>
                  <a:pt x="302584" y="418665"/>
                </a:cubicBezTo>
                <a:cubicBezTo>
                  <a:pt x="290604" y="418665"/>
                  <a:pt x="279085" y="417400"/>
                  <a:pt x="267796" y="414869"/>
                </a:cubicBezTo>
                <a:cubicBezTo>
                  <a:pt x="272288" y="408312"/>
                  <a:pt x="275859" y="401180"/>
                  <a:pt x="278394" y="393473"/>
                </a:cubicBezTo>
                <a:close/>
                <a:moveTo>
                  <a:pt x="487053" y="246062"/>
                </a:moveTo>
                <a:cubicBezTo>
                  <a:pt x="520356" y="246062"/>
                  <a:pt x="548128" y="269997"/>
                  <a:pt x="554120" y="301526"/>
                </a:cubicBezTo>
                <a:cubicBezTo>
                  <a:pt x="583505" y="309120"/>
                  <a:pt x="605169" y="335816"/>
                  <a:pt x="605169" y="367576"/>
                </a:cubicBezTo>
                <a:cubicBezTo>
                  <a:pt x="605169" y="405203"/>
                  <a:pt x="574632" y="435812"/>
                  <a:pt x="536834" y="435812"/>
                </a:cubicBezTo>
                <a:lnTo>
                  <a:pt x="406273" y="435812"/>
                </a:lnTo>
                <a:cubicBezTo>
                  <a:pt x="368591" y="435812"/>
                  <a:pt x="337938" y="405203"/>
                  <a:pt x="337938" y="367576"/>
                </a:cubicBezTo>
                <a:cubicBezTo>
                  <a:pt x="337938" y="329833"/>
                  <a:pt x="368591" y="299339"/>
                  <a:pt x="406273" y="299339"/>
                </a:cubicBezTo>
                <a:cubicBezTo>
                  <a:pt x="410997" y="299339"/>
                  <a:pt x="415607" y="299800"/>
                  <a:pt x="420101" y="300720"/>
                </a:cubicBezTo>
                <a:cubicBezTo>
                  <a:pt x="426439" y="269536"/>
                  <a:pt x="453980" y="246062"/>
                  <a:pt x="487053" y="246062"/>
                </a:cubicBezTo>
                <a:close/>
                <a:moveTo>
                  <a:pt x="148999" y="246062"/>
                </a:moveTo>
                <a:cubicBezTo>
                  <a:pt x="182418" y="246062"/>
                  <a:pt x="210189" y="269997"/>
                  <a:pt x="216182" y="301526"/>
                </a:cubicBezTo>
                <a:cubicBezTo>
                  <a:pt x="245567" y="309120"/>
                  <a:pt x="267231" y="335816"/>
                  <a:pt x="267231" y="367576"/>
                </a:cubicBezTo>
                <a:cubicBezTo>
                  <a:pt x="267231" y="405203"/>
                  <a:pt x="236578" y="435812"/>
                  <a:pt x="198896" y="435812"/>
                </a:cubicBezTo>
                <a:lnTo>
                  <a:pt x="68335" y="435812"/>
                </a:lnTo>
                <a:cubicBezTo>
                  <a:pt x="30653" y="435812"/>
                  <a:pt x="0" y="405203"/>
                  <a:pt x="0" y="367576"/>
                </a:cubicBezTo>
                <a:cubicBezTo>
                  <a:pt x="0" y="329833"/>
                  <a:pt x="30653" y="299339"/>
                  <a:pt x="68335" y="299339"/>
                </a:cubicBezTo>
                <a:cubicBezTo>
                  <a:pt x="73059" y="299339"/>
                  <a:pt x="77669" y="299800"/>
                  <a:pt x="82048" y="300720"/>
                </a:cubicBezTo>
                <a:cubicBezTo>
                  <a:pt x="88386" y="269536"/>
                  <a:pt x="116042" y="246062"/>
                  <a:pt x="148999" y="246062"/>
                </a:cubicBezTo>
                <a:close/>
                <a:moveTo>
                  <a:pt x="433141" y="173591"/>
                </a:moveTo>
                <a:cubicBezTo>
                  <a:pt x="445590" y="191995"/>
                  <a:pt x="454236" y="213159"/>
                  <a:pt x="458040" y="235934"/>
                </a:cubicBezTo>
                <a:cubicBezTo>
                  <a:pt x="450201" y="238924"/>
                  <a:pt x="442939" y="242950"/>
                  <a:pt x="436368" y="247896"/>
                </a:cubicBezTo>
                <a:cubicBezTo>
                  <a:pt x="434178" y="226617"/>
                  <a:pt x="427031" y="206833"/>
                  <a:pt x="416195" y="189694"/>
                </a:cubicBezTo>
                <a:cubicBezTo>
                  <a:pt x="422535" y="185093"/>
                  <a:pt x="428299" y="179687"/>
                  <a:pt x="433141" y="173591"/>
                </a:cubicBezTo>
                <a:close/>
                <a:moveTo>
                  <a:pt x="172052" y="173591"/>
                </a:moveTo>
                <a:cubicBezTo>
                  <a:pt x="176894" y="179691"/>
                  <a:pt x="182659" y="185100"/>
                  <a:pt x="189115" y="189704"/>
                </a:cubicBezTo>
                <a:cubicBezTo>
                  <a:pt x="180583" y="202939"/>
                  <a:pt x="174473" y="217786"/>
                  <a:pt x="171130" y="233783"/>
                </a:cubicBezTo>
                <a:cubicBezTo>
                  <a:pt x="163982" y="231826"/>
                  <a:pt x="156603" y="230791"/>
                  <a:pt x="148994" y="230791"/>
                </a:cubicBezTo>
                <a:cubicBezTo>
                  <a:pt x="148763" y="230791"/>
                  <a:pt x="148418" y="230791"/>
                  <a:pt x="148187" y="230791"/>
                </a:cubicBezTo>
                <a:cubicBezTo>
                  <a:pt x="152337" y="209959"/>
                  <a:pt x="160523" y="190624"/>
                  <a:pt x="172052" y="173591"/>
                </a:cubicBezTo>
                <a:close/>
                <a:moveTo>
                  <a:pt x="318035" y="0"/>
                </a:moveTo>
                <a:cubicBezTo>
                  <a:pt x="351445" y="0"/>
                  <a:pt x="379094" y="23926"/>
                  <a:pt x="385200" y="55443"/>
                </a:cubicBezTo>
                <a:cubicBezTo>
                  <a:pt x="414462" y="63150"/>
                  <a:pt x="436236" y="89721"/>
                  <a:pt x="436236" y="121469"/>
                </a:cubicBezTo>
                <a:cubicBezTo>
                  <a:pt x="436236" y="159083"/>
                  <a:pt x="405591" y="189680"/>
                  <a:pt x="367804" y="189680"/>
                </a:cubicBezTo>
                <a:lnTo>
                  <a:pt x="237392" y="189680"/>
                </a:lnTo>
                <a:cubicBezTo>
                  <a:pt x="199604" y="189680"/>
                  <a:pt x="169075" y="159083"/>
                  <a:pt x="169075" y="121469"/>
                </a:cubicBezTo>
                <a:cubicBezTo>
                  <a:pt x="169075" y="83740"/>
                  <a:pt x="199604" y="53258"/>
                  <a:pt x="237392" y="53258"/>
                </a:cubicBezTo>
                <a:cubicBezTo>
                  <a:pt x="242115" y="53258"/>
                  <a:pt x="246608" y="53718"/>
                  <a:pt x="251101" y="54638"/>
                </a:cubicBezTo>
                <a:cubicBezTo>
                  <a:pt x="257437" y="23466"/>
                  <a:pt x="284971" y="0"/>
                  <a:pt x="3180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8" name="interlinked-clouds_74880">
            <a:extLst>
              <a:ext uri="{FF2B5EF4-FFF2-40B4-BE49-F238E27FC236}">
                <a16:creationId xmlns:a16="http://schemas.microsoft.com/office/drawing/2014/main" id="{2808970C-D10F-4D62-BD15-22D2B728ED7A}"/>
              </a:ext>
            </a:extLst>
          </p:cNvPr>
          <p:cNvSpPr/>
          <p:nvPr/>
        </p:nvSpPr>
        <p:spPr>
          <a:xfrm>
            <a:off x="9503349" y="4913401"/>
            <a:ext cx="609685" cy="439064"/>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169" h="435812">
                <a:moveTo>
                  <a:pt x="278394" y="393473"/>
                </a:moveTo>
                <a:cubicBezTo>
                  <a:pt x="286227" y="394968"/>
                  <a:pt x="294290" y="395659"/>
                  <a:pt x="302584" y="395659"/>
                </a:cubicBezTo>
                <a:cubicBezTo>
                  <a:pt x="310878" y="395659"/>
                  <a:pt x="318942" y="394968"/>
                  <a:pt x="326775" y="393473"/>
                </a:cubicBezTo>
                <a:cubicBezTo>
                  <a:pt x="329309" y="401180"/>
                  <a:pt x="332880" y="408312"/>
                  <a:pt x="337373" y="414869"/>
                </a:cubicBezTo>
                <a:cubicBezTo>
                  <a:pt x="326199" y="417400"/>
                  <a:pt x="314565" y="418665"/>
                  <a:pt x="302584" y="418665"/>
                </a:cubicBezTo>
                <a:cubicBezTo>
                  <a:pt x="290604" y="418665"/>
                  <a:pt x="279085" y="417400"/>
                  <a:pt x="267796" y="414869"/>
                </a:cubicBezTo>
                <a:cubicBezTo>
                  <a:pt x="272288" y="408312"/>
                  <a:pt x="275859" y="401180"/>
                  <a:pt x="278394" y="393473"/>
                </a:cubicBezTo>
                <a:close/>
                <a:moveTo>
                  <a:pt x="487053" y="246062"/>
                </a:moveTo>
                <a:cubicBezTo>
                  <a:pt x="520356" y="246062"/>
                  <a:pt x="548128" y="269997"/>
                  <a:pt x="554120" y="301526"/>
                </a:cubicBezTo>
                <a:cubicBezTo>
                  <a:pt x="583505" y="309120"/>
                  <a:pt x="605169" y="335816"/>
                  <a:pt x="605169" y="367576"/>
                </a:cubicBezTo>
                <a:cubicBezTo>
                  <a:pt x="605169" y="405203"/>
                  <a:pt x="574632" y="435812"/>
                  <a:pt x="536834" y="435812"/>
                </a:cubicBezTo>
                <a:lnTo>
                  <a:pt x="406273" y="435812"/>
                </a:lnTo>
                <a:cubicBezTo>
                  <a:pt x="368591" y="435812"/>
                  <a:pt x="337938" y="405203"/>
                  <a:pt x="337938" y="367576"/>
                </a:cubicBezTo>
                <a:cubicBezTo>
                  <a:pt x="337938" y="329833"/>
                  <a:pt x="368591" y="299339"/>
                  <a:pt x="406273" y="299339"/>
                </a:cubicBezTo>
                <a:cubicBezTo>
                  <a:pt x="410997" y="299339"/>
                  <a:pt x="415607" y="299800"/>
                  <a:pt x="420101" y="300720"/>
                </a:cubicBezTo>
                <a:cubicBezTo>
                  <a:pt x="426439" y="269536"/>
                  <a:pt x="453980" y="246062"/>
                  <a:pt x="487053" y="246062"/>
                </a:cubicBezTo>
                <a:close/>
                <a:moveTo>
                  <a:pt x="148999" y="246062"/>
                </a:moveTo>
                <a:cubicBezTo>
                  <a:pt x="182418" y="246062"/>
                  <a:pt x="210189" y="269997"/>
                  <a:pt x="216182" y="301526"/>
                </a:cubicBezTo>
                <a:cubicBezTo>
                  <a:pt x="245567" y="309120"/>
                  <a:pt x="267231" y="335816"/>
                  <a:pt x="267231" y="367576"/>
                </a:cubicBezTo>
                <a:cubicBezTo>
                  <a:pt x="267231" y="405203"/>
                  <a:pt x="236578" y="435812"/>
                  <a:pt x="198896" y="435812"/>
                </a:cubicBezTo>
                <a:lnTo>
                  <a:pt x="68335" y="435812"/>
                </a:lnTo>
                <a:cubicBezTo>
                  <a:pt x="30653" y="435812"/>
                  <a:pt x="0" y="405203"/>
                  <a:pt x="0" y="367576"/>
                </a:cubicBezTo>
                <a:cubicBezTo>
                  <a:pt x="0" y="329833"/>
                  <a:pt x="30653" y="299339"/>
                  <a:pt x="68335" y="299339"/>
                </a:cubicBezTo>
                <a:cubicBezTo>
                  <a:pt x="73059" y="299339"/>
                  <a:pt x="77669" y="299800"/>
                  <a:pt x="82048" y="300720"/>
                </a:cubicBezTo>
                <a:cubicBezTo>
                  <a:pt x="88386" y="269536"/>
                  <a:pt x="116042" y="246062"/>
                  <a:pt x="148999" y="246062"/>
                </a:cubicBezTo>
                <a:close/>
                <a:moveTo>
                  <a:pt x="433141" y="173591"/>
                </a:moveTo>
                <a:cubicBezTo>
                  <a:pt x="445590" y="191995"/>
                  <a:pt x="454236" y="213159"/>
                  <a:pt x="458040" y="235934"/>
                </a:cubicBezTo>
                <a:cubicBezTo>
                  <a:pt x="450201" y="238924"/>
                  <a:pt x="442939" y="242950"/>
                  <a:pt x="436368" y="247896"/>
                </a:cubicBezTo>
                <a:cubicBezTo>
                  <a:pt x="434178" y="226617"/>
                  <a:pt x="427031" y="206833"/>
                  <a:pt x="416195" y="189694"/>
                </a:cubicBezTo>
                <a:cubicBezTo>
                  <a:pt x="422535" y="185093"/>
                  <a:pt x="428299" y="179687"/>
                  <a:pt x="433141" y="173591"/>
                </a:cubicBezTo>
                <a:close/>
                <a:moveTo>
                  <a:pt x="172052" y="173591"/>
                </a:moveTo>
                <a:cubicBezTo>
                  <a:pt x="176894" y="179691"/>
                  <a:pt x="182659" y="185100"/>
                  <a:pt x="189115" y="189704"/>
                </a:cubicBezTo>
                <a:cubicBezTo>
                  <a:pt x="180583" y="202939"/>
                  <a:pt x="174473" y="217786"/>
                  <a:pt x="171130" y="233783"/>
                </a:cubicBezTo>
                <a:cubicBezTo>
                  <a:pt x="163982" y="231826"/>
                  <a:pt x="156603" y="230791"/>
                  <a:pt x="148994" y="230791"/>
                </a:cubicBezTo>
                <a:cubicBezTo>
                  <a:pt x="148763" y="230791"/>
                  <a:pt x="148418" y="230791"/>
                  <a:pt x="148187" y="230791"/>
                </a:cubicBezTo>
                <a:cubicBezTo>
                  <a:pt x="152337" y="209959"/>
                  <a:pt x="160523" y="190624"/>
                  <a:pt x="172052" y="173591"/>
                </a:cubicBezTo>
                <a:close/>
                <a:moveTo>
                  <a:pt x="318035" y="0"/>
                </a:moveTo>
                <a:cubicBezTo>
                  <a:pt x="351445" y="0"/>
                  <a:pt x="379094" y="23926"/>
                  <a:pt x="385200" y="55443"/>
                </a:cubicBezTo>
                <a:cubicBezTo>
                  <a:pt x="414462" y="63150"/>
                  <a:pt x="436236" y="89721"/>
                  <a:pt x="436236" y="121469"/>
                </a:cubicBezTo>
                <a:cubicBezTo>
                  <a:pt x="436236" y="159083"/>
                  <a:pt x="405591" y="189680"/>
                  <a:pt x="367804" y="189680"/>
                </a:cubicBezTo>
                <a:lnTo>
                  <a:pt x="237392" y="189680"/>
                </a:lnTo>
                <a:cubicBezTo>
                  <a:pt x="199604" y="189680"/>
                  <a:pt x="169075" y="159083"/>
                  <a:pt x="169075" y="121469"/>
                </a:cubicBezTo>
                <a:cubicBezTo>
                  <a:pt x="169075" y="83740"/>
                  <a:pt x="199604" y="53258"/>
                  <a:pt x="237392" y="53258"/>
                </a:cubicBezTo>
                <a:cubicBezTo>
                  <a:pt x="242115" y="53258"/>
                  <a:pt x="246608" y="53718"/>
                  <a:pt x="251101" y="54638"/>
                </a:cubicBezTo>
                <a:cubicBezTo>
                  <a:pt x="257437" y="23466"/>
                  <a:pt x="284971" y="0"/>
                  <a:pt x="3180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9" name="interlinked-clouds_74880">
            <a:extLst>
              <a:ext uri="{FF2B5EF4-FFF2-40B4-BE49-F238E27FC236}">
                <a16:creationId xmlns:a16="http://schemas.microsoft.com/office/drawing/2014/main" id="{D7F46FAF-8D9F-42B5-99AF-71F00BCC0DA7}"/>
              </a:ext>
            </a:extLst>
          </p:cNvPr>
          <p:cNvSpPr/>
          <p:nvPr/>
        </p:nvSpPr>
        <p:spPr>
          <a:xfrm>
            <a:off x="9503349" y="5726240"/>
            <a:ext cx="609685" cy="439064"/>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169" h="435812">
                <a:moveTo>
                  <a:pt x="278394" y="393473"/>
                </a:moveTo>
                <a:cubicBezTo>
                  <a:pt x="286227" y="394968"/>
                  <a:pt x="294290" y="395659"/>
                  <a:pt x="302584" y="395659"/>
                </a:cubicBezTo>
                <a:cubicBezTo>
                  <a:pt x="310878" y="395659"/>
                  <a:pt x="318942" y="394968"/>
                  <a:pt x="326775" y="393473"/>
                </a:cubicBezTo>
                <a:cubicBezTo>
                  <a:pt x="329309" y="401180"/>
                  <a:pt x="332880" y="408312"/>
                  <a:pt x="337373" y="414869"/>
                </a:cubicBezTo>
                <a:cubicBezTo>
                  <a:pt x="326199" y="417400"/>
                  <a:pt x="314565" y="418665"/>
                  <a:pt x="302584" y="418665"/>
                </a:cubicBezTo>
                <a:cubicBezTo>
                  <a:pt x="290604" y="418665"/>
                  <a:pt x="279085" y="417400"/>
                  <a:pt x="267796" y="414869"/>
                </a:cubicBezTo>
                <a:cubicBezTo>
                  <a:pt x="272288" y="408312"/>
                  <a:pt x="275859" y="401180"/>
                  <a:pt x="278394" y="393473"/>
                </a:cubicBezTo>
                <a:close/>
                <a:moveTo>
                  <a:pt x="487053" y="246062"/>
                </a:moveTo>
                <a:cubicBezTo>
                  <a:pt x="520356" y="246062"/>
                  <a:pt x="548128" y="269997"/>
                  <a:pt x="554120" y="301526"/>
                </a:cubicBezTo>
                <a:cubicBezTo>
                  <a:pt x="583505" y="309120"/>
                  <a:pt x="605169" y="335816"/>
                  <a:pt x="605169" y="367576"/>
                </a:cubicBezTo>
                <a:cubicBezTo>
                  <a:pt x="605169" y="405203"/>
                  <a:pt x="574632" y="435812"/>
                  <a:pt x="536834" y="435812"/>
                </a:cubicBezTo>
                <a:lnTo>
                  <a:pt x="406273" y="435812"/>
                </a:lnTo>
                <a:cubicBezTo>
                  <a:pt x="368591" y="435812"/>
                  <a:pt x="337938" y="405203"/>
                  <a:pt x="337938" y="367576"/>
                </a:cubicBezTo>
                <a:cubicBezTo>
                  <a:pt x="337938" y="329833"/>
                  <a:pt x="368591" y="299339"/>
                  <a:pt x="406273" y="299339"/>
                </a:cubicBezTo>
                <a:cubicBezTo>
                  <a:pt x="410997" y="299339"/>
                  <a:pt x="415607" y="299800"/>
                  <a:pt x="420101" y="300720"/>
                </a:cubicBezTo>
                <a:cubicBezTo>
                  <a:pt x="426439" y="269536"/>
                  <a:pt x="453980" y="246062"/>
                  <a:pt x="487053" y="246062"/>
                </a:cubicBezTo>
                <a:close/>
                <a:moveTo>
                  <a:pt x="148999" y="246062"/>
                </a:moveTo>
                <a:cubicBezTo>
                  <a:pt x="182418" y="246062"/>
                  <a:pt x="210189" y="269997"/>
                  <a:pt x="216182" y="301526"/>
                </a:cubicBezTo>
                <a:cubicBezTo>
                  <a:pt x="245567" y="309120"/>
                  <a:pt x="267231" y="335816"/>
                  <a:pt x="267231" y="367576"/>
                </a:cubicBezTo>
                <a:cubicBezTo>
                  <a:pt x="267231" y="405203"/>
                  <a:pt x="236578" y="435812"/>
                  <a:pt x="198896" y="435812"/>
                </a:cubicBezTo>
                <a:lnTo>
                  <a:pt x="68335" y="435812"/>
                </a:lnTo>
                <a:cubicBezTo>
                  <a:pt x="30653" y="435812"/>
                  <a:pt x="0" y="405203"/>
                  <a:pt x="0" y="367576"/>
                </a:cubicBezTo>
                <a:cubicBezTo>
                  <a:pt x="0" y="329833"/>
                  <a:pt x="30653" y="299339"/>
                  <a:pt x="68335" y="299339"/>
                </a:cubicBezTo>
                <a:cubicBezTo>
                  <a:pt x="73059" y="299339"/>
                  <a:pt x="77669" y="299800"/>
                  <a:pt x="82048" y="300720"/>
                </a:cubicBezTo>
                <a:cubicBezTo>
                  <a:pt x="88386" y="269536"/>
                  <a:pt x="116042" y="246062"/>
                  <a:pt x="148999" y="246062"/>
                </a:cubicBezTo>
                <a:close/>
                <a:moveTo>
                  <a:pt x="433141" y="173591"/>
                </a:moveTo>
                <a:cubicBezTo>
                  <a:pt x="445590" y="191995"/>
                  <a:pt x="454236" y="213159"/>
                  <a:pt x="458040" y="235934"/>
                </a:cubicBezTo>
                <a:cubicBezTo>
                  <a:pt x="450201" y="238924"/>
                  <a:pt x="442939" y="242950"/>
                  <a:pt x="436368" y="247896"/>
                </a:cubicBezTo>
                <a:cubicBezTo>
                  <a:pt x="434178" y="226617"/>
                  <a:pt x="427031" y="206833"/>
                  <a:pt x="416195" y="189694"/>
                </a:cubicBezTo>
                <a:cubicBezTo>
                  <a:pt x="422535" y="185093"/>
                  <a:pt x="428299" y="179687"/>
                  <a:pt x="433141" y="173591"/>
                </a:cubicBezTo>
                <a:close/>
                <a:moveTo>
                  <a:pt x="172052" y="173591"/>
                </a:moveTo>
                <a:cubicBezTo>
                  <a:pt x="176894" y="179691"/>
                  <a:pt x="182659" y="185100"/>
                  <a:pt x="189115" y="189704"/>
                </a:cubicBezTo>
                <a:cubicBezTo>
                  <a:pt x="180583" y="202939"/>
                  <a:pt x="174473" y="217786"/>
                  <a:pt x="171130" y="233783"/>
                </a:cubicBezTo>
                <a:cubicBezTo>
                  <a:pt x="163982" y="231826"/>
                  <a:pt x="156603" y="230791"/>
                  <a:pt x="148994" y="230791"/>
                </a:cubicBezTo>
                <a:cubicBezTo>
                  <a:pt x="148763" y="230791"/>
                  <a:pt x="148418" y="230791"/>
                  <a:pt x="148187" y="230791"/>
                </a:cubicBezTo>
                <a:cubicBezTo>
                  <a:pt x="152337" y="209959"/>
                  <a:pt x="160523" y="190624"/>
                  <a:pt x="172052" y="173591"/>
                </a:cubicBezTo>
                <a:close/>
                <a:moveTo>
                  <a:pt x="318035" y="0"/>
                </a:moveTo>
                <a:cubicBezTo>
                  <a:pt x="351445" y="0"/>
                  <a:pt x="379094" y="23926"/>
                  <a:pt x="385200" y="55443"/>
                </a:cubicBezTo>
                <a:cubicBezTo>
                  <a:pt x="414462" y="63150"/>
                  <a:pt x="436236" y="89721"/>
                  <a:pt x="436236" y="121469"/>
                </a:cubicBezTo>
                <a:cubicBezTo>
                  <a:pt x="436236" y="159083"/>
                  <a:pt x="405591" y="189680"/>
                  <a:pt x="367804" y="189680"/>
                </a:cubicBezTo>
                <a:lnTo>
                  <a:pt x="237392" y="189680"/>
                </a:lnTo>
                <a:cubicBezTo>
                  <a:pt x="199604" y="189680"/>
                  <a:pt x="169075" y="159083"/>
                  <a:pt x="169075" y="121469"/>
                </a:cubicBezTo>
                <a:cubicBezTo>
                  <a:pt x="169075" y="83740"/>
                  <a:pt x="199604" y="53258"/>
                  <a:pt x="237392" y="53258"/>
                </a:cubicBezTo>
                <a:cubicBezTo>
                  <a:pt x="242115" y="53258"/>
                  <a:pt x="246608" y="53718"/>
                  <a:pt x="251101" y="54638"/>
                </a:cubicBezTo>
                <a:cubicBezTo>
                  <a:pt x="257437" y="23466"/>
                  <a:pt x="284971" y="0"/>
                  <a:pt x="3180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1" name="triple-arrow-merging-to-one_33290">
            <a:extLst>
              <a:ext uri="{FF2B5EF4-FFF2-40B4-BE49-F238E27FC236}">
                <a16:creationId xmlns:a16="http://schemas.microsoft.com/office/drawing/2014/main" id="{3F73EA05-259A-41F6-89F0-4E2C8934EA20}"/>
              </a:ext>
            </a:extLst>
          </p:cNvPr>
          <p:cNvSpPr/>
          <p:nvPr/>
        </p:nvSpPr>
        <p:spPr>
          <a:xfrm rot="5400000">
            <a:off x="8534972" y="4582188"/>
            <a:ext cx="522693" cy="609685"/>
          </a:xfrm>
          <a:custGeom>
            <a:avLst/>
            <a:gdLst>
              <a:gd name="T0" fmla="*/ 898 w 898"/>
              <a:gd name="T1" fmla="*/ 411 h 1049"/>
              <a:gd name="T2" fmla="*/ 896 w 898"/>
              <a:gd name="T3" fmla="*/ 416 h 1049"/>
              <a:gd name="T4" fmla="*/ 887 w 898"/>
              <a:gd name="T5" fmla="*/ 419 h 1049"/>
              <a:gd name="T6" fmla="*/ 781 w 898"/>
              <a:gd name="T7" fmla="*/ 377 h 1049"/>
              <a:gd name="T8" fmla="*/ 779 w 898"/>
              <a:gd name="T9" fmla="*/ 377 h 1049"/>
              <a:gd name="T10" fmla="*/ 605 w 898"/>
              <a:gd name="T11" fmla="*/ 618 h 1049"/>
              <a:gd name="T12" fmla="*/ 499 w 898"/>
              <a:gd name="T13" fmla="*/ 744 h 1049"/>
              <a:gd name="T14" fmla="*/ 499 w 898"/>
              <a:gd name="T15" fmla="*/ 744 h 1049"/>
              <a:gd name="T16" fmla="*/ 499 w 898"/>
              <a:gd name="T17" fmla="*/ 938 h 1049"/>
              <a:gd name="T18" fmla="*/ 499 w 898"/>
              <a:gd name="T19" fmla="*/ 939 h 1049"/>
              <a:gd name="T20" fmla="*/ 499 w 898"/>
              <a:gd name="T21" fmla="*/ 939 h 1049"/>
              <a:gd name="T22" fmla="*/ 499 w 898"/>
              <a:gd name="T23" fmla="*/ 1049 h 1049"/>
              <a:gd name="T24" fmla="*/ 400 w 898"/>
              <a:gd name="T25" fmla="*/ 1049 h 1049"/>
              <a:gd name="T26" fmla="*/ 400 w 898"/>
              <a:gd name="T27" fmla="*/ 938 h 1049"/>
              <a:gd name="T28" fmla="*/ 265 w 898"/>
              <a:gd name="T29" fmla="*/ 754 h 1049"/>
              <a:gd name="T30" fmla="*/ 119 w 898"/>
              <a:gd name="T31" fmla="*/ 553 h 1049"/>
              <a:gd name="T32" fmla="*/ 118 w 898"/>
              <a:gd name="T33" fmla="*/ 553 h 1049"/>
              <a:gd name="T34" fmla="*/ 13 w 898"/>
              <a:gd name="T35" fmla="*/ 595 h 1049"/>
              <a:gd name="T36" fmla="*/ 3 w 898"/>
              <a:gd name="T37" fmla="*/ 592 h 1049"/>
              <a:gd name="T38" fmla="*/ 3 w 898"/>
              <a:gd name="T39" fmla="*/ 581 h 1049"/>
              <a:gd name="T40" fmla="*/ 162 w 898"/>
              <a:gd name="T41" fmla="*/ 374 h 1049"/>
              <a:gd name="T42" fmla="*/ 169 w 898"/>
              <a:gd name="T43" fmla="*/ 371 h 1049"/>
              <a:gd name="T44" fmla="*/ 176 w 898"/>
              <a:gd name="T45" fmla="*/ 374 h 1049"/>
              <a:gd name="T46" fmla="*/ 335 w 898"/>
              <a:gd name="T47" fmla="*/ 582 h 1049"/>
              <a:gd name="T48" fmla="*/ 337 w 898"/>
              <a:gd name="T49" fmla="*/ 587 h 1049"/>
              <a:gd name="T50" fmla="*/ 335 w 898"/>
              <a:gd name="T51" fmla="*/ 592 h 1049"/>
              <a:gd name="T52" fmla="*/ 325 w 898"/>
              <a:gd name="T53" fmla="*/ 595 h 1049"/>
              <a:gd name="T54" fmla="*/ 220 w 898"/>
              <a:gd name="T55" fmla="*/ 553 h 1049"/>
              <a:gd name="T56" fmla="*/ 219 w 898"/>
              <a:gd name="T57" fmla="*/ 553 h 1049"/>
              <a:gd name="T58" fmla="*/ 324 w 898"/>
              <a:gd name="T59" fmla="*/ 675 h 1049"/>
              <a:gd name="T60" fmla="*/ 400 w 898"/>
              <a:gd name="T61" fmla="*/ 735 h 1049"/>
              <a:gd name="T62" fmla="*/ 400 w 898"/>
              <a:gd name="T63" fmla="*/ 431 h 1049"/>
              <a:gd name="T64" fmla="*/ 399 w 898"/>
              <a:gd name="T65" fmla="*/ 427 h 1049"/>
              <a:gd name="T66" fmla="*/ 399 w 898"/>
              <a:gd name="T67" fmla="*/ 182 h 1049"/>
              <a:gd name="T68" fmla="*/ 293 w 898"/>
              <a:gd name="T69" fmla="*/ 224 h 1049"/>
              <a:gd name="T70" fmla="*/ 283 w 898"/>
              <a:gd name="T71" fmla="*/ 221 h 1049"/>
              <a:gd name="T72" fmla="*/ 283 w 898"/>
              <a:gd name="T73" fmla="*/ 211 h 1049"/>
              <a:gd name="T74" fmla="*/ 443 w 898"/>
              <a:gd name="T75" fmla="*/ 3 h 1049"/>
              <a:gd name="T76" fmla="*/ 450 w 898"/>
              <a:gd name="T77" fmla="*/ 0 h 1049"/>
              <a:gd name="T78" fmla="*/ 456 w 898"/>
              <a:gd name="T79" fmla="*/ 3 h 1049"/>
              <a:gd name="T80" fmla="*/ 616 w 898"/>
              <a:gd name="T81" fmla="*/ 211 h 1049"/>
              <a:gd name="T82" fmla="*/ 618 w 898"/>
              <a:gd name="T83" fmla="*/ 216 h 1049"/>
              <a:gd name="T84" fmla="*/ 616 w 898"/>
              <a:gd name="T85" fmla="*/ 221 h 1049"/>
              <a:gd name="T86" fmla="*/ 606 w 898"/>
              <a:gd name="T87" fmla="*/ 224 h 1049"/>
              <a:gd name="T88" fmla="*/ 500 w 898"/>
              <a:gd name="T89" fmla="*/ 182 h 1049"/>
              <a:gd name="T90" fmla="*/ 500 w 898"/>
              <a:gd name="T91" fmla="*/ 427 h 1049"/>
              <a:gd name="T92" fmla="*/ 499 w 898"/>
              <a:gd name="T93" fmla="*/ 431 h 1049"/>
              <a:gd name="T94" fmla="*/ 499 w 898"/>
              <a:gd name="T95" fmla="*/ 574 h 1049"/>
              <a:gd name="T96" fmla="*/ 545 w 898"/>
              <a:gd name="T97" fmla="*/ 539 h 1049"/>
              <a:gd name="T98" fmla="*/ 678 w 898"/>
              <a:gd name="T99" fmla="*/ 377 h 1049"/>
              <a:gd name="T100" fmla="*/ 574 w 898"/>
              <a:gd name="T101" fmla="*/ 419 h 1049"/>
              <a:gd name="T102" fmla="*/ 564 w 898"/>
              <a:gd name="T103" fmla="*/ 416 h 1049"/>
              <a:gd name="T104" fmla="*/ 564 w 898"/>
              <a:gd name="T105" fmla="*/ 405 h 1049"/>
              <a:gd name="T106" fmla="*/ 723 w 898"/>
              <a:gd name="T107" fmla="*/ 198 h 1049"/>
              <a:gd name="T108" fmla="*/ 730 w 898"/>
              <a:gd name="T109" fmla="*/ 195 h 1049"/>
              <a:gd name="T110" fmla="*/ 737 w 898"/>
              <a:gd name="T111" fmla="*/ 198 h 1049"/>
              <a:gd name="T112" fmla="*/ 896 w 898"/>
              <a:gd name="T113" fmla="*/ 405 h 1049"/>
              <a:gd name="T114" fmla="*/ 898 w 898"/>
              <a:gd name="T115" fmla="*/ 4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8" h="1049">
                <a:moveTo>
                  <a:pt x="898" y="411"/>
                </a:moveTo>
                <a:cubicBezTo>
                  <a:pt x="898" y="412"/>
                  <a:pt x="898" y="414"/>
                  <a:pt x="896" y="416"/>
                </a:cubicBezTo>
                <a:cubicBezTo>
                  <a:pt x="894" y="419"/>
                  <a:pt x="890" y="420"/>
                  <a:pt x="887" y="419"/>
                </a:cubicBezTo>
                <a:lnTo>
                  <a:pt x="781" y="377"/>
                </a:lnTo>
                <a:lnTo>
                  <a:pt x="779" y="377"/>
                </a:lnTo>
                <a:cubicBezTo>
                  <a:pt x="769" y="496"/>
                  <a:pt x="678" y="563"/>
                  <a:pt x="605" y="618"/>
                </a:cubicBezTo>
                <a:cubicBezTo>
                  <a:pt x="539" y="668"/>
                  <a:pt x="499" y="701"/>
                  <a:pt x="499" y="744"/>
                </a:cubicBezTo>
                <a:lnTo>
                  <a:pt x="499" y="744"/>
                </a:lnTo>
                <a:lnTo>
                  <a:pt x="499" y="938"/>
                </a:lnTo>
                <a:cubicBezTo>
                  <a:pt x="499" y="938"/>
                  <a:pt x="499" y="938"/>
                  <a:pt x="499" y="939"/>
                </a:cubicBezTo>
                <a:lnTo>
                  <a:pt x="499" y="939"/>
                </a:lnTo>
                <a:lnTo>
                  <a:pt x="499" y="1049"/>
                </a:lnTo>
                <a:lnTo>
                  <a:pt x="400" y="1049"/>
                </a:lnTo>
                <a:lnTo>
                  <a:pt x="400" y="938"/>
                </a:lnTo>
                <a:cubicBezTo>
                  <a:pt x="400" y="855"/>
                  <a:pt x="334" y="806"/>
                  <a:pt x="265" y="754"/>
                </a:cubicBezTo>
                <a:cubicBezTo>
                  <a:pt x="198" y="704"/>
                  <a:pt x="121" y="647"/>
                  <a:pt x="119" y="553"/>
                </a:cubicBezTo>
                <a:lnTo>
                  <a:pt x="118" y="553"/>
                </a:lnTo>
                <a:lnTo>
                  <a:pt x="13" y="595"/>
                </a:lnTo>
                <a:cubicBezTo>
                  <a:pt x="9" y="596"/>
                  <a:pt x="5" y="595"/>
                  <a:pt x="3" y="592"/>
                </a:cubicBezTo>
                <a:cubicBezTo>
                  <a:pt x="0" y="589"/>
                  <a:pt x="0" y="585"/>
                  <a:pt x="3" y="581"/>
                </a:cubicBezTo>
                <a:lnTo>
                  <a:pt x="162" y="374"/>
                </a:lnTo>
                <a:cubicBezTo>
                  <a:pt x="164" y="372"/>
                  <a:pt x="166" y="371"/>
                  <a:pt x="169" y="371"/>
                </a:cubicBezTo>
                <a:cubicBezTo>
                  <a:pt x="172" y="371"/>
                  <a:pt x="174" y="372"/>
                  <a:pt x="176" y="374"/>
                </a:cubicBezTo>
                <a:lnTo>
                  <a:pt x="335" y="582"/>
                </a:lnTo>
                <a:cubicBezTo>
                  <a:pt x="336" y="583"/>
                  <a:pt x="337" y="585"/>
                  <a:pt x="337" y="587"/>
                </a:cubicBezTo>
                <a:cubicBezTo>
                  <a:pt x="337" y="588"/>
                  <a:pt x="336" y="590"/>
                  <a:pt x="335" y="592"/>
                </a:cubicBezTo>
                <a:cubicBezTo>
                  <a:pt x="333" y="595"/>
                  <a:pt x="329" y="596"/>
                  <a:pt x="325" y="595"/>
                </a:cubicBezTo>
                <a:lnTo>
                  <a:pt x="220" y="553"/>
                </a:lnTo>
                <a:lnTo>
                  <a:pt x="219" y="553"/>
                </a:lnTo>
                <a:cubicBezTo>
                  <a:pt x="221" y="594"/>
                  <a:pt x="261" y="627"/>
                  <a:pt x="324" y="675"/>
                </a:cubicBezTo>
                <a:cubicBezTo>
                  <a:pt x="349" y="693"/>
                  <a:pt x="375" y="713"/>
                  <a:pt x="400" y="735"/>
                </a:cubicBezTo>
                <a:lnTo>
                  <a:pt x="400" y="431"/>
                </a:lnTo>
                <a:cubicBezTo>
                  <a:pt x="399" y="429"/>
                  <a:pt x="399" y="428"/>
                  <a:pt x="399" y="427"/>
                </a:cubicBezTo>
                <a:lnTo>
                  <a:pt x="399" y="182"/>
                </a:lnTo>
                <a:lnTo>
                  <a:pt x="293" y="224"/>
                </a:lnTo>
                <a:cubicBezTo>
                  <a:pt x="290" y="225"/>
                  <a:pt x="286" y="224"/>
                  <a:pt x="283" y="221"/>
                </a:cubicBezTo>
                <a:cubicBezTo>
                  <a:pt x="281" y="218"/>
                  <a:pt x="281" y="214"/>
                  <a:pt x="283" y="211"/>
                </a:cubicBezTo>
                <a:lnTo>
                  <a:pt x="443" y="3"/>
                </a:lnTo>
                <a:cubicBezTo>
                  <a:pt x="444" y="1"/>
                  <a:pt x="447" y="0"/>
                  <a:pt x="450" y="0"/>
                </a:cubicBezTo>
                <a:cubicBezTo>
                  <a:pt x="452" y="0"/>
                  <a:pt x="455" y="1"/>
                  <a:pt x="456" y="3"/>
                </a:cubicBezTo>
                <a:lnTo>
                  <a:pt x="616" y="211"/>
                </a:lnTo>
                <a:cubicBezTo>
                  <a:pt x="617" y="212"/>
                  <a:pt x="618" y="214"/>
                  <a:pt x="618" y="216"/>
                </a:cubicBezTo>
                <a:cubicBezTo>
                  <a:pt x="618" y="218"/>
                  <a:pt x="617" y="220"/>
                  <a:pt x="616" y="221"/>
                </a:cubicBezTo>
                <a:cubicBezTo>
                  <a:pt x="614" y="224"/>
                  <a:pt x="610" y="225"/>
                  <a:pt x="606" y="224"/>
                </a:cubicBezTo>
                <a:lnTo>
                  <a:pt x="500" y="182"/>
                </a:lnTo>
                <a:lnTo>
                  <a:pt x="500" y="427"/>
                </a:lnTo>
                <a:cubicBezTo>
                  <a:pt x="500" y="428"/>
                  <a:pt x="500" y="429"/>
                  <a:pt x="499" y="431"/>
                </a:cubicBezTo>
                <a:lnTo>
                  <a:pt x="499" y="574"/>
                </a:lnTo>
                <a:cubicBezTo>
                  <a:pt x="515" y="562"/>
                  <a:pt x="530" y="550"/>
                  <a:pt x="545" y="539"/>
                </a:cubicBezTo>
                <a:cubicBezTo>
                  <a:pt x="608" y="492"/>
                  <a:pt x="668" y="447"/>
                  <a:pt x="678" y="377"/>
                </a:cubicBezTo>
                <a:lnTo>
                  <a:pt x="574" y="419"/>
                </a:lnTo>
                <a:cubicBezTo>
                  <a:pt x="570" y="420"/>
                  <a:pt x="566" y="419"/>
                  <a:pt x="564" y="416"/>
                </a:cubicBezTo>
                <a:cubicBezTo>
                  <a:pt x="562" y="413"/>
                  <a:pt x="562" y="409"/>
                  <a:pt x="564" y="405"/>
                </a:cubicBezTo>
                <a:lnTo>
                  <a:pt x="723" y="198"/>
                </a:lnTo>
                <a:cubicBezTo>
                  <a:pt x="725" y="196"/>
                  <a:pt x="728" y="195"/>
                  <a:pt x="730" y="195"/>
                </a:cubicBezTo>
                <a:cubicBezTo>
                  <a:pt x="733" y="195"/>
                  <a:pt x="735" y="196"/>
                  <a:pt x="737" y="198"/>
                </a:cubicBezTo>
                <a:lnTo>
                  <a:pt x="896" y="405"/>
                </a:lnTo>
                <a:cubicBezTo>
                  <a:pt x="898" y="407"/>
                  <a:pt x="898" y="409"/>
                  <a:pt x="898" y="4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微软雅黑" panose="020B0503020204020204" pitchFamily="34" charset="-122"/>
              <a:ea typeface="微软雅黑" panose="020B0503020204020204" pitchFamily="34" charset="-122"/>
            </a:endParaRPr>
          </a:p>
        </p:txBody>
      </p:sp>
      <p:sp>
        <p:nvSpPr>
          <p:cNvPr id="84" name="right-arrow-circle_36812">
            <a:extLst>
              <a:ext uri="{FF2B5EF4-FFF2-40B4-BE49-F238E27FC236}">
                <a16:creationId xmlns:a16="http://schemas.microsoft.com/office/drawing/2014/main" id="{94047D36-E1AD-4877-A4EF-39E21A53CC9F}"/>
              </a:ext>
            </a:extLst>
          </p:cNvPr>
          <p:cNvSpPr/>
          <p:nvPr/>
        </p:nvSpPr>
        <p:spPr>
          <a:xfrm>
            <a:off x="2719303" y="3767119"/>
            <a:ext cx="271761" cy="271291"/>
          </a:xfrm>
          <a:custGeom>
            <a:avLst/>
            <a:gdLst>
              <a:gd name="T0" fmla="*/ 186 w 371"/>
              <a:gd name="T1" fmla="*/ 0 h 371"/>
              <a:gd name="T2" fmla="*/ 0 w 371"/>
              <a:gd name="T3" fmla="*/ 186 h 371"/>
              <a:gd name="T4" fmla="*/ 186 w 371"/>
              <a:gd name="T5" fmla="*/ 371 h 371"/>
              <a:gd name="T6" fmla="*/ 371 w 371"/>
              <a:gd name="T7" fmla="*/ 186 h 371"/>
              <a:gd name="T8" fmla="*/ 186 w 371"/>
              <a:gd name="T9" fmla="*/ 0 h 371"/>
              <a:gd name="T10" fmla="*/ 186 w 371"/>
              <a:gd name="T11" fmla="*/ 331 h 371"/>
              <a:gd name="T12" fmla="*/ 40 w 371"/>
              <a:gd name="T13" fmla="*/ 186 h 371"/>
              <a:gd name="T14" fmla="*/ 186 w 371"/>
              <a:gd name="T15" fmla="*/ 40 h 371"/>
              <a:gd name="T16" fmla="*/ 331 w 371"/>
              <a:gd name="T17" fmla="*/ 186 h 371"/>
              <a:gd name="T18" fmla="*/ 186 w 371"/>
              <a:gd name="T19" fmla="*/ 331 h 371"/>
              <a:gd name="T20" fmla="*/ 301 w 371"/>
              <a:gd name="T21" fmla="*/ 186 h 371"/>
              <a:gd name="T22" fmla="*/ 224 w 371"/>
              <a:gd name="T23" fmla="*/ 262 h 371"/>
              <a:gd name="T24" fmla="*/ 224 w 371"/>
              <a:gd name="T25" fmla="*/ 214 h 371"/>
              <a:gd name="T26" fmla="*/ 72 w 371"/>
              <a:gd name="T27" fmla="*/ 214 h 371"/>
              <a:gd name="T28" fmla="*/ 72 w 371"/>
              <a:gd name="T29" fmla="*/ 157 h 371"/>
              <a:gd name="T30" fmla="*/ 224 w 371"/>
              <a:gd name="T31" fmla="*/ 157 h 371"/>
              <a:gd name="T32" fmla="*/ 224 w 371"/>
              <a:gd name="T33" fmla="*/ 109 h 371"/>
              <a:gd name="T34" fmla="*/ 301 w 371"/>
              <a:gd name="T35" fmla="*/ 18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1" h="371">
                <a:moveTo>
                  <a:pt x="186" y="0"/>
                </a:moveTo>
                <a:cubicBezTo>
                  <a:pt x="83" y="0"/>
                  <a:pt x="0" y="83"/>
                  <a:pt x="0" y="186"/>
                </a:cubicBezTo>
                <a:cubicBezTo>
                  <a:pt x="0" y="288"/>
                  <a:pt x="83" y="371"/>
                  <a:pt x="186" y="371"/>
                </a:cubicBezTo>
                <a:cubicBezTo>
                  <a:pt x="288" y="371"/>
                  <a:pt x="371" y="288"/>
                  <a:pt x="371" y="186"/>
                </a:cubicBezTo>
                <a:cubicBezTo>
                  <a:pt x="371" y="83"/>
                  <a:pt x="288" y="0"/>
                  <a:pt x="186" y="0"/>
                </a:cubicBezTo>
                <a:close/>
                <a:moveTo>
                  <a:pt x="186" y="331"/>
                </a:moveTo>
                <a:cubicBezTo>
                  <a:pt x="105" y="331"/>
                  <a:pt x="40" y="266"/>
                  <a:pt x="40" y="186"/>
                </a:cubicBezTo>
                <a:cubicBezTo>
                  <a:pt x="40" y="105"/>
                  <a:pt x="105" y="40"/>
                  <a:pt x="186" y="40"/>
                </a:cubicBezTo>
                <a:cubicBezTo>
                  <a:pt x="266" y="40"/>
                  <a:pt x="331" y="105"/>
                  <a:pt x="331" y="186"/>
                </a:cubicBezTo>
                <a:cubicBezTo>
                  <a:pt x="331" y="266"/>
                  <a:pt x="266" y="331"/>
                  <a:pt x="186" y="331"/>
                </a:cubicBezTo>
                <a:close/>
                <a:moveTo>
                  <a:pt x="301" y="186"/>
                </a:moveTo>
                <a:lnTo>
                  <a:pt x="224" y="262"/>
                </a:lnTo>
                <a:lnTo>
                  <a:pt x="224" y="214"/>
                </a:lnTo>
                <a:lnTo>
                  <a:pt x="72" y="214"/>
                </a:lnTo>
                <a:lnTo>
                  <a:pt x="72" y="157"/>
                </a:lnTo>
                <a:lnTo>
                  <a:pt x="224" y="157"/>
                </a:lnTo>
                <a:lnTo>
                  <a:pt x="224" y="109"/>
                </a:lnTo>
                <a:lnTo>
                  <a:pt x="301" y="1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37384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现状分析</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负载均衡算法类型</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646331"/>
          </a:xfrm>
          <a:prstGeom prst="rect">
            <a:avLst/>
          </a:prstGeom>
          <a:noFill/>
        </p:spPr>
        <p:txBody>
          <a:bodyPr wrap="square">
            <a:spAutoFit/>
          </a:bodyPr>
          <a:lstStyle/>
          <a:p>
            <a:r>
              <a:rPr lang="en-US" altLang="zh-CN" sz="1800" kern="3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300" dirty="0">
                <a:effectLst/>
                <a:latin typeface="Times New Roman" panose="02020603050405020304" pitchFamily="18" charset="0"/>
                <a:ea typeface="微软雅黑" panose="020B0503020204020204" pitchFamily="34" charset="-122"/>
                <a:cs typeface="Times New Roman" panose="02020603050405020304" pitchFamily="18" charset="0"/>
              </a:rPr>
              <a:t>针对微服务松耦合、独立部署等系统特点，针对性地设计负载均衡算法也是一个重要的研究点。基于是否依赖当前系统运行状态和系统资源信息，可以将微服务系统中的负载均衡算法分为</a:t>
            </a:r>
            <a:r>
              <a:rPr lang="zh-CN" altLang="zh-CN" sz="1800" b="1" kern="3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动态</a:t>
            </a:r>
            <a:r>
              <a:rPr lang="zh-CN" altLang="zh-CN" sz="1800" kern="3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b="1" kern="3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静态</a:t>
            </a:r>
            <a:r>
              <a:rPr lang="zh-CN" altLang="zh-CN" sz="1800" kern="300" dirty="0">
                <a:effectLst/>
                <a:latin typeface="Times New Roman" panose="02020603050405020304" pitchFamily="18" charset="0"/>
                <a:ea typeface="微软雅黑" panose="020B0503020204020204" pitchFamily="34" charset="-122"/>
                <a:cs typeface="Times New Roman" panose="02020603050405020304" pitchFamily="18" charset="0"/>
              </a:rPr>
              <a:t>两种</a:t>
            </a:r>
            <a:r>
              <a:rPr lang="zh-CN" altLang="en-US" kern="300"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39" name="îṣļïdê">
            <a:extLst>
              <a:ext uri="{FF2B5EF4-FFF2-40B4-BE49-F238E27FC236}">
                <a16:creationId xmlns:a16="http://schemas.microsoft.com/office/drawing/2014/main" id="{CF60E819-A5E5-456D-9FA6-FBAE7E3B0618}"/>
              </a:ext>
            </a:extLst>
          </p:cNvPr>
          <p:cNvGrpSpPr/>
          <p:nvPr/>
        </p:nvGrpSpPr>
        <p:grpSpPr>
          <a:xfrm>
            <a:off x="4458295" y="2425997"/>
            <a:ext cx="3400914" cy="1619283"/>
            <a:chOff x="4434154" y="2619360"/>
            <a:chExt cx="3400914" cy="1619283"/>
          </a:xfrm>
        </p:grpSpPr>
        <p:sp>
          <p:nvSpPr>
            <p:cNvPr id="40" name="íṥļîďê">
              <a:extLst>
                <a:ext uri="{FF2B5EF4-FFF2-40B4-BE49-F238E27FC236}">
                  <a16:creationId xmlns:a16="http://schemas.microsoft.com/office/drawing/2014/main" id="{69FD306C-3E4B-4BCE-B0B8-1771AFBD4E0D}"/>
                </a:ext>
              </a:extLst>
            </p:cNvPr>
            <p:cNvSpPr/>
            <p:nvPr/>
          </p:nvSpPr>
          <p:spPr>
            <a:xfrm>
              <a:off x="6147753" y="2619360"/>
              <a:ext cx="1687315"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动态方法</a:t>
              </a:r>
            </a:p>
          </p:txBody>
        </p:sp>
        <p:sp>
          <p:nvSpPr>
            <p:cNvPr id="41" name="iŝḷïḓe">
              <a:extLst>
                <a:ext uri="{FF2B5EF4-FFF2-40B4-BE49-F238E27FC236}">
                  <a16:creationId xmlns:a16="http://schemas.microsoft.com/office/drawing/2014/main" id="{92BFF8D8-185A-4D95-8BEF-DFA4410303D8}"/>
                </a:ext>
              </a:extLst>
            </p:cNvPr>
            <p:cNvSpPr/>
            <p:nvPr/>
          </p:nvSpPr>
          <p:spPr>
            <a:xfrm flipH="1">
              <a:off x="4434154" y="2619360"/>
              <a:ext cx="1631843" cy="1619283"/>
            </a:xfrm>
            <a:prstGeom prst="homePlat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nchor="ctr" anchorCtr="0">
              <a:normAutofit/>
            </a:bodyPr>
            <a:lstStyle/>
            <a:p>
              <a:pPr lvl="0" algn="r" defTabSz="914378">
                <a:spcBef>
                  <a:spcPct val="0"/>
                </a:spcBef>
                <a:defRPr/>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静态方法</a:t>
              </a:r>
            </a:p>
          </p:txBody>
        </p:sp>
      </p:grpSp>
      <p:sp>
        <p:nvSpPr>
          <p:cNvPr id="44" name="iṣliḑè">
            <a:extLst>
              <a:ext uri="{FF2B5EF4-FFF2-40B4-BE49-F238E27FC236}">
                <a16:creationId xmlns:a16="http://schemas.microsoft.com/office/drawing/2014/main" id="{5329ABAE-717E-4174-93A0-E20D8A7BACB3}"/>
              </a:ext>
            </a:extLst>
          </p:cNvPr>
          <p:cNvSpPr/>
          <p:nvPr/>
        </p:nvSpPr>
        <p:spPr bwMode="auto">
          <a:xfrm>
            <a:off x="1148256" y="2579867"/>
            <a:ext cx="3220845" cy="55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20000"/>
              </a:lnSpc>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不依赖于当前系统运行状态和系统资源信息，静态负载均衡算法的选取主要依据专家经验和先验证知识</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îṣ1îḑê">
            <a:extLst>
              <a:ext uri="{FF2B5EF4-FFF2-40B4-BE49-F238E27FC236}">
                <a16:creationId xmlns:a16="http://schemas.microsoft.com/office/drawing/2014/main" id="{90B67DA4-3413-48F8-ACBC-1ED08A62EF55}"/>
              </a:ext>
            </a:extLst>
          </p:cNvPr>
          <p:cNvSpPr/>
          <p:nvPr/>
        </p:nvSpPr>
        <p:spPr bwMode="auto">
          <a:xfrm>
            <a:off x="7984039" y="2717499"/>
            <a:ext cx="3294472" cy="56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20000"/>
              </a:lnSpc>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根据系统实时运行状态和系统资源利用情况为请求选择最优负载对象</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0" name="#4546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B22064D-98AA-4606-8859-45F7D804AE65}"/>
              </a:ext>
            </a:extLst>
          </p:cNvPr>
          <p:cNvGrpSpPr>
            <a:grpSpLocks noChangeAspect="1"/>
          </p:cNvGrpSpPr>
          <p:nvPr>
            <p:custDataLst>
              <p:tags r:id="rId2"/>
            </p:custDataLst>
          </p:nvPr>
        </p:nvGrpSpPr>
        <p:grpSpPr>
          <a:xfrm>
            <a:off x="1040455" y="4051460"/>
            <a:ext cx="10480852" cy="1716035"/>
            <a:chOff x="1077464" y="2340222"/>
            <a:chExt cx="10480852" cy="1716035"/>
          </a:xfrm>
        </p:grpSpPr>
        <p:grpSp>
          <p:nvGrpSpPr>
            <p:cNvPr id="51" name="î$ļîḋê">
              <a:extLst>
                <a:ext uri="{FF2B5EF4-FFF2-40B4-BE49-F238E27FC236}">
                  <a16:creationId xmlns:a16="http://schemas.microsoft.com/office/drawing/2014/main" id="{B67D1F96-B39B-420E-BB24-47F574C7A757}"/>
                </a:ext>
              </a:extLst>
            </p:cNvPr>
            <p:cNvGrpSpPr/>
            <p:nvPr/>
          </p:nvGrpSpPr>
          <p:grpSpPr>
            <a:xfrm>
              <a:off x="1077464" y="2392750"/>
              <a:ext cx="3567017" cy="1663507"/>
              <a:chOff x="1313777" y="2978475"/>
              <a:chExt cx="3567017" cy="1663507"/>
            </a:xfrm>
          </p:grpSpPr>
          <p:sp>
            <p:nvSpPr>
              <p:cNvPr id="57" name="íṣḷiḓê">
                <a:extLst>
                  <a:ext uri="{FF2B5EF4-FFF2-40B4-BE49-F238E27FC236}">
                    <a16:creationId xmlns:a16="http://schemas.microsoft.com/office/drawing/2014/main" id="{59EA4CF7-9DF7-4124-A236-29B11225335B}"/>
                  </a:ext>
                </a:extLst>
              </p:cNvPr>
              <p:cNvSpPr/>
              <p:nvPr/>
            </p:nvSpPr>
            <p:spPr>
              <a:xfrm>
                <a:off x="1313777" y="2978475"/>
                <a:ext cx="3567017" cy="165944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ïşlidê">
                <a:extLst>
                  <a:ext uri="{FF2B5EF4-FFF2-40B4-BE49-F238E27FC236}">
                    <a16:creationId xmlns:a16="http://schemas.microsoft.com/office/drawing/2014/main" id="{431153F4-86A6-42AD-B8B3-CAF7C0577960}"/>
                  </a:ext>
                </a:extLst>
              </p:cNvPr>
              <p:cNvSpPr txBox="1"/>
              <p:nvPr/>
            </p:nvSpPr>
            <p:spPr>
              <a:xfrm>
                <a:off x="1370156" y="3072322"/>
                <a:ext cx="3510638" cy="1569660"/>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PollingRule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RandomRule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WeightedPollingRule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ConsistentHashRule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SourceAddressHashingRule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îSļîḍè">
                <a:extLst>
                  <a:ext uri="{FF2B5EF4-FFF2-40B4-BE49-F238E27FC236}">
                    <a16:creationId xmlns:a16="http://schemas.microsoft.com/office/drawing/2014/main" id="{06F00257-8C64-4910-BA10-66F26FA598ED}"/>
                  </a:ext>
                </a:extLst>
              </p:cNvPr>
              <p:cNvSpPr/>
              <p:nvPr/>
            </p:nvSpPr>
            <p:spPr bwMode="auto">
              <a:xfrm>
                <a:off x="4408879" y="4210189"/>
                <a:ext cx="241332" cy="321776"/>
              </a:xfrm>
              <a:custGeom>
                <a:avLst/>
                <a:gdLst>
                  <a:gd name="connsiteX0" fmla="*/ 296523 w 400050"/>
                  <a:gd name="connsiteY0" fmla="*/ 621 h 533400"/>
                  <a:gd name="connsiteX1" fmla="*/ 296523 w 400050"/>
                  <a:gd name="connsiteY1" fmla="*/ 38721 h 533400"/>
                  <a:gd name="connsiteX2" fmla="*/ 401298 w 400050"/>
                  <a:gd name="connsiteY2" fmla="*/ 38721 h 533400"/>
                  <a:gd name="connsiteX3" fmla="*/ 401298 w 400050"/>
                  <a:gd name="connsiteY3" fmla="*/ 534021 h 533400"/>
                  <a:gd name="connsiteX4" fmla="*/ 1248 w 400050"/>
                  <a:gd name="connsiteY4" fmla="*/ 534021 h 533400"/>
                  <a:gd name="connsiteX5" fmla="*/ 1248 w 400050"/>
                  <a:gd name="connsiteY5" fmla="*/ 38721 h 533400"/>
                  <a:gd name="connsiteX6" fmla="*/ 106023 w 400050"/>
                  <a:gd name="connsiteY6" fmla="*/ 38721 h 533400"/>
                  <a:gd name="connsiteX7" fmla="*/ 106023 w 400050"/>
                  <a:gd name="connsiteY7" fmla="*/ 621 h 533400"/>
                  <a:gd name="connsiteX8" fmla="*/ 296523 w 400050"/>
                  <a:gd name="connsiteY8" fmla="*/ 621 h 533400"/>
                  <a:gd name="connsiteX9" fmla="*/ 106023 w 400050"/>
                  <a:gd name="connsiteY9" fmla="*/ 57771 h 533400"/>
                  <a:gd name="connsiteX10" fmla="*/ 20298 w 400050"/>
                  <a:gd name="connsiteY10" fmla="*/ 57771 h 533400"/>
                  <a:gd name="connsiteX11" fmla="*/ 20298 w 400050"/>
                  <a:gd name="connsiteY11" fmla="*/ 514971 h 533400"/>
                  <a:gd name="connsiteX12" fmla="*/ 382248 w 400050"/>
                  <a:gd name="connsiteY12" fmla="*/ 514971 h 533400"/>
                  <a:gd name="connsiteX13" fmla="*/ 382248 w 400050"/>
                  <a:gd name="connsiteY13" fmla="*/ 57771 h 533400"/>
                  <a:gd name="connsiteX14" fmla="*/ 296523 w 400050"/>
                  <a:gd name="connsiteY14" fmla="*/ 57771 h 533400"/>
                  <a:gd name="connsiteX15" fmla="*/ 296523 w 400050"/>
                  <a:gd name="connsiteY15" fmla="*/ 95871 h 533400"/>
                  <a:gd name="connsiteX16" fmla="*/ 106023 w 400050"/>
                  <a:gd name="connsiteY16" fmla="*/ 95871 h 533400"/>
                  <a:gd name="connsiteX17" fmla="*/ 106023 w 400050"/>
                  <a:gd name="connsiteY17" fmla="*/ 57771 h 533400"/>
                  <a:gd name="connsiteX18" fmla="*/ 201273 w 400050"/>
                  <a:gd name="connsiteY18" fmla="*/ 343521 h 533400"/>
                  <a:gd name="connsiteX19" fmla="*/ 201273 w 400050"/>
                  <a:gd name="connsiteY19" fmla="*/ 362571 h 533400"/>
                  <a:gd name="connsiteX20" fmla="*/ 86973 w 400050"/>
                  <a:gd name="connsiteY20" fmla="*/ 362571 h 533400"/>
                  <a:gd name="connsiteX21" fmla="*/ 86973 w 400050"/>
                  <a:gd name="connsiteY21" fmla="*/ 343521 h 533400"/>
                  <a:gd name="connsiteX22" fmla="*/ 201273 w 400050"/>
                  <a:gd name="connsiteY22" fmla="*/ 343521 h 533400"/>
                  <a:gd name="connsiteX23" fmla="*/ 315573 w 400050"/>
                  <a:gd name="connsiteY23" fmla="*/ 267321 h 533400"/>
                  <a:gd name="connsiteX24" fmla="*/ 315573 w 400050"/>
                  <a:gd name="connsiteY24" fmla="*/ 286371 h 533400"/>
                  <a:gd name="connsiteX25" fmla="*/ 86973 w 400050"/>
                  <a:gd name="connsiteY25" fmla="*/ 286371 h 533400"/>
                  <a:gd name="connsiteX26" fmla="*/ 86973 w 400050"/>
                  <a:gd name="connsiteY26" fmla="*/ 267321 h 533400"/>
                  <a:gd name="connsiteX27" fmla="*/ 315573 w 400050"/>
                  <a:gd name="connsiteY27" fmla="*/ 267321 h 533400"/>
                  <a:gd name="connsiteX28" fmla="*/ 315573 w 400050"/>
                  <a:gd name="connsiteY28" fmla="*/ 191121 h 533400"/>
                  <a:gd name="connsiteX29" fmla="*/ 315573 w 400050"/>
                  <a:gd name="connsiteY29" fmla="*/ 210171 h 533400"/>
                  <a:gd name="connsiteX30" fmla="*/ 86973 w 400050"/>
                  <a:gd name="connsiteY30" fmla="*/ 210171 h 533400"/>
                  <a:gd name="connsiteX31" fmla="*/ 86973 w 400050"/>
                  <a:gd name="connsiteY31" fmla="*/ 191121 h 533400"/>
                  <a:gd name="connsiteX32" fmla="*/ 315573 w 400050"/>
                  <a:gd name="connsiteY32" fmla="*/ 191121 h 533400"/>
                  <a:gd name="connsiteX33" fmla="*/ 277473 w 400050"/>
                  <a:gd name="connsiteY33" fmla="*/ 19671 h 533400"/>
                  <a:gd name="connsiteX34" fmla="*/ 125073 w 400050"/>
                  <a:gd name="connsiteY34" fmla="*/ 19671 h 533400"/>
                  <a:gd name="connsiteX35" fmla="*/ 125073 w 400050"/>
                  <a:gd name="connsiteY35" fmla="*/ 76821 h 533400"/>
                  <a:gd name="connsiteX36" fmla="*/ 277473 w 400050"/>
                  <a:gd name="connsiteY36" fmla="*/ 76821 h 533400"/>
                  <a:gd name="connsiteX37" fmla="*/ 277473 w 400050"/>
                  <a:gd name="connsiteY37"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533400">
                    <a:moveTo>
                      <a:pt x="296523" y="621"/>
                    </a:moveTo>
                    <a:lnTo>
                      <a:pt x="296523" y="38721"/>
                    </a:lnTo>
                    <a:lnTo>
                      <a:pt x="401298" y="38721"/>
                    </a:lnTo>
                    <a:lnTo>
                      <a:pt x="401298" y="534021"/>
                    </a:lnTo>
                    <a:lnTo>
                      <a:pt x="1248" y="534021"/>
                    </a:lnTo>
                    <a:lnTo>
                      <a:pt x="1248" y="38721"/>
                    </a:lnTo>
                    <a:lnTo>
                      <a:pt x="106023" y="38721"/>
                    </a:lnTo>
                    <a:lnTo>
                      <a:pt x="106023" y="621"/>
                    </a:lnTo>
                    <a:lnTo>
                      <a:pt x="296523" y="621"/>
                    </a:lnTo>
                    <a:close/>
                    <a:moveTo>
                      <a:pt x="106023" y="57771"/>
                    </a:moveTo>
                    <a:lnTo>
                      <a:pt x="20298" y="57771"/>
                    </a:lnTo>
                    <a:lnTo>
                      <a:pt x="20298" y="514971"/>
                    </a:lnTo>
                    <a:lnTo>
                      <a:pt x="382248" y="514971"/>
                    </a:lnTo>
                    <a:lnTo>
                      <a:pt x="382248" y="57771"/>
                    </a:lnTo>
                    <a:lnTo>
                      <a:pt x="296523" y="57771"/>
                    </a:lnTo>
                    <a:lnTo>
                      <a:pt x="296523" y="95871"/>
                    </a:lnTo>
                    <a:lnTo>
                      <a:pt x="106023" y="95871"/>
                    </a:lnTo>
                    <a:lnTo>
                      <a:pt x="106023" y="57771"/>
                    </a:lnTo>
                    <a:close/>
                    <a:moveTo>
                      <a:pt x="201273" y="343521"/>
                    </a:moveTo>
                    <a:lnTo>
                      <a:pt x="201273" y="362571"/>
                    </a:lnTo>
                    <a:lnTo>
                      <a:pt x="86973" y="362571"/>
                    </a:lnTo>
                    <a:lnTo>
                      <a:pt x="86973" y="343521"/>
                    </a:lnTo>
                    <a:lnTo>
                      <a:pt x="201273" y="343521"/>
                    </a:lnTo>
                    <a:close/>
                    <a:moveTo>
                      <a:pt x="315573" y="267321"/>
                    </a:moveTo>
                    <a:lnTo>
                      <a:pt x="315573" y="286371"/>
                    </a:lnTo>
                    <a:lnTo>
                      <a:pt x="86973" y="286371"/>
                    </a:lnTo>
                    <a:lnTo>
                      <a:pt x="86973" y="267321"/>
                    </a:lnTo>
                    <a:lnTo>
                      <a:pt x="315573" y="267321"/>
                    </a:lnTo>
                    <a:close/>
                    <a:moveTo>
                      <a:pt x="315573" y="191121"/>
                    </a:moveTo>
                    <a:lnTo>
                      <a:pt x="315573" y="210171"/>
                    </a:lnTo>
                    <a:lnTo>
                      <a:pt x="86973" y="210171"/>
                    </a:lnTo>
                    <a:lnTo>
                      <a:pt x="86973" y="191121"/>
                    </a:lnTo>
                    <a:lnTo>
                      <a:pt x="315573" y="191121"/>
                    </a:lnTo>
                    <a:close/>
                    <a:moveTo>
                      <a:pt x="277473" y="19671"/>
                    </a:moveTo>
                    <a:lnTo>
                      <a:pt x="125073" y="19671"/>
                    </a:lnTo>
                    <a:lnTo>
                      <a:pt x="125073" y="76821"/>
                    </a:lnTo>
                    <a:lnTo>
                      <a:pt x="277473" y="76821"/>
                    </a:lnTo>
                    <a:lnTo>
                      <a:pt x="277473" y="19671"/>
                    </a:lnTo>
                    <a:close/>
                  </a:path>
                </a:pathLst>
              </a:custGeom>
              <a:solidFill>
                <a:schemeClr val="accent1"/>
              </a:solidFill>
              <a:ln w="3175">
                <a:solidFill>
                  <a:schemeClr val="accent1"/>
                </a:solidFill>
              </a:ln>
            </p:spPr>
          </p:sp>
        </p:grpSp>
        <p:grpSp>
          <p:nvGrpSpPr>
            <p:cNvPr id="52" name="íṥľiḍê">
              <a:extLst>
                <a:ext uri="{FF2B5EF4-FFF2-40B4-BE49-F238E27FC236}">
                  <a16:creationId xmlns:a16="http://schemas.microsoft.com/office/drawing/2014/main" id="{2ADF7831-7107-45AB-BA3E-E35566EA07D4}"/>
                </a:ext>
              </a:extLst>
            </p:cNvPr>
            <p:cNvGrpSpPr/>
            <p:nvPr/>
          </p:nvGrpSpPr>
          <p:grpSpPr>
            <a:xfrm>
              <a:off x="7847284" y="2340222"/>
              <a:ext cx="3711032" cy="1708397"/>
              <a:chOff x="1129044" y="2925947"/>
              <a:chExt cx="3711032" cy="1708397"/>
            </a:xfrm>
          </p:grpSpPr>
          <p:sp>
            <p:nvSpPr>
              <p:cNvPr id="54" name="íśḷíḓé">
                <a:extLst>
                  <a:ext uri="{FF2B5EF4-FFF2-40B4-BE49-F238E27FC236}">
                    <a16:creationId xmlns:a16="http://schemas.microsoft.com/office/drawing/2014/main" id="{225A5D60-F529-4643-9AE8-D985CC0B836B}"/>
                  </a:ext>
                </a:extLst>
              </p:cNvPr>
              <p:cNvSpPr/>
              <p:nvPr/>
            </p:nvSpPr>
            <p:spPr>
              <a:xfrm>
                <a:off x="1129044" y="2925947"/>
                <a:ext cx="3711032" cy="170839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íṡḻîḓé">
                <a:extLst>
                  <a:ext uri="{FF2B5EF4-FFF2-40B4-BE49-F238E27FC236}">
                    <a16:creationId xmlns:a16="http://schemas.microsoft.com/office/drawing/2014/main" id="{7401CDD4-9F6A-4718-838A-F9E1CB411C1D}"/>
                  </a:ext>
                </a:extLst>
              </p:cNvPr>
              <p:cNvSpPr txBox="1"/>
              <p:nvPr/>
            </p:nvSpPr>
            <p:spPr>
              <a:xfrm>
                <a:off x="1204030" y="2962529"/>
                <a:ext cx="3492029" cy="15446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BestAvailableRule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ZoneAvoidanceRule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AvailabilityFilteringRule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LeastActiveRule</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 name="íŝ1iḍê">
              <a:extLst>
                <a:ext uri="{FF2B5EF4-FFF2-40B4-BE49-F238E27FC236}">
                  <a16:creationId xmlns:a16="http://schemas.microsoft.com/office/drawing/2014/main" id="{98FC5170-C08E-40FE-8B19-FDC851D1BC84}"/>
                </a:ext>
              </a:extLst>
            </p:cNvPr>
            <p:cNvSpPr/>
            <p:nvPr/>
          </p:nvSpPr>
          <p:spPr bwMode="auto">
            <a:xfrm>
              <a:off x="11124452" y="3596498"/>
              <a:ext cx="321776" cy="321776"/>
            </a:xfrm>
            <a:custGeom>
              <a:avLst/>
              <a:gdLst>
                <a:gd name="connsiteX0" fmla="*/ 381864 w 533400"/>
                <a:gd name="connsiteY0" fmla="*/ 621 h 533400"/>
                <a:gd name="connsiteX1" fmla="*/ 381864 w 533400"/>
                <a:gd name="connsiteY1" fmla="*/ 114921 h 533400"/>
                <a:gd name="connsiteX2" fmla="*/ 534264 w 533400"/>
                <a:gd name="connsiteY2" fmla="*/ 114921 h 533400"/>
                <a:gd name="connsiteX3" fmla="*/ 534264 w 533400"/>
                <a:gd name="connsiteY3" fmla="*/ 419721 h 533400"/>
                <a:gd name="connsiteX4" fmla="*/ 381864 w 533400"/>
                <a:gd name="connsiteY4" fmla="*/ 419721 h 533400"/>
                <a:gd name="connsiteX5" fmla="*/ 381864 w 533400"/>
                <a:gd name="connsiteY5" fmla="*/ 534021 h 533400"/>
                <a:gd name="connsiteX6" fmla="*/ 153264 w 533400"/>
                <a:gd name="connsiteY6" fmla="*/ 534021 h 533400"/>
                <a:gd name="connsiteX7" fmla="*/ 153264 w 533400"/>
                <a:gd name="connsiteY7" fmla="*/ 419721 h 533400"/>
                <a:gd name="connsiteX8" fmla="*/ 864 w 533400"/>
                <a:gd name="connsiteY8" fmla="*/ 419721 h 533400"/>
                <a:gd name="connsiteX9" fmla="*/ 864 w 533400"/>
                <a:gd name="connsiteY9" fmla="*/ 182644 h 533400"/>
                <a:gd name="connsiteX10" fmla="*/ 63348 w 533400"/>
                <a:gd name="connsiteY10" fmla="*/ 114921 h 533400"/>
                <a:gd name="connsiteX11" fmla="*/ 153264 w 533400"/>
                <a:gd name="connsiteY11" fmla="*/ 114921 h 533400"/>
                <a:gd name="connsiteX12" fmla="*/ 153264 w 533400"/>
                <a:gd name="connsiteY12" fmla="*/ 621 h 533400"/>
                <a:gd name="connsiteX13" fmla="*/ 381864 w 533400"/>
                <a:gd name="connsiteY13" fmla="*/ 621 h 533400"/>
                <a:gd name="connsiteX14" fmla="*/ 362814 w 533400"/>
                <a:gd name="connsiteY14" fmla="*/ 286371 h 533400"/>
                <a:gd name="connsiteX15" fmla="*/ 172314 w 533400"/>
                <a:gd name="connsiteY15" fmla="*/ 286371 h 533400"/>
                <a:gd name="connsiteX16" fmla="*/ 172314 w 533400"/>
                <a:gd name="connsiteY16" fmla="*/ 514971 h 533400"/>
                <a:gd name="connsiteX17" fmla="*/ 362814 w 533400"/>
                <a:gd name="connsiteY17" fmla="*/ 514971 h 533400"/>
                <a:gd name="connsiteX18" fmla="*/ 362814 w 533400"/>
                <a:gd name="connsiteY18" fmla="*/ 286371 h 533400"/>
                <a:gd name="connsiteX19" fmla="*/ 515214 w 533400"/>
                <a:gd name="connsiteY19" fmla="*/ 133971 h 533400"/>
                <a:gd name="connsiteX20" fmla="*/ 71730 w 533400"/>
                <a:gd name="connsiteY20" fmla="*/ 133971 h 533400"/>
                <a:gd name="connsiteX21" fmla="*/ 19914 w 533400"/>
                <a:gd name="connsiteY21" fmla="*/ 190073 h 533400"/>
                <a:gd name="connsiteX22" fmla="*/ 19914 w 533400"/>
                <a:gd name="connsiteY22" fmla="*/ 400671 h 533400"/>
                <a:gd name="connsiteX23" fmla="*/ 153264 w 533400"/>
                <a:gd name="connsiteY23" fmla="*/ 400671 h 533400"/>
                <a:gd name="connsiteX24" fmla="*/ 153264 w 533400"/>
                <a:gd name="connsiteY24" fmla="*/ 267321 h 533400"/>
                <a:gd name="connsiteX25" fmla="*/ 381864 w 533400"/>
                <a:gd name="connsiteY25" fmla="*/ 267321 h 533400"/>
                <a:gd name="connsiteX26" fmla="*/ 381864 w 533400"/>
                <a:gd name="connsiteY26" fmla="*/ 400671 h 533400"/>
                <a:gd name="connsiteX27" fmla="*/ 515214 w 533400"/>
                <a:gd name="connsiteY27" fmla="*/ 400671 h 533400"/>
                <a:gd name="connsiteX28" fmla="*/ 515214 w 533400"/>
                <a:gd name="connsiteY28" fmla="*/ 133971 h 533400"/>
                <a:gd name="connsiteX29" fmla="*/ 462827 w 533400"/>
                <a:gd name="connsiteY29" fmla="*/ 172071 h 533400"/>
                <a:gd name="connsiteX30" fmla="*/ 477114 w 533400"/>
                <a:gd name="connsiteY30" fmla="*/ 186359 h 533400"/>
                <a:gd name="connsiteX31" fmla="*/ 462827 w 533400"/>
                <a:gd name="connsiteY31" fmla="*/ 200646 h 533400"/>
                <a:gd name="connsiteX32" fmla="*/ 448539 w 533400"/>
                <a:gd name="connsiteY32" fmla="*/ 186359 h 533400"/>
                <a:gd name="connsiteX33" fmla="*/ 462827 w 533400"/>
                <a:gd name="connsiteY33" fmla="*/ 172071 h 533400"/>
                <a:gd name="connsiteX34" fmla="*/ 362814 w 533400"/>
                <a:gd name="connsiteY34" fmla="*/ 19671 h 533400"/>
                <a:gd name="connsiteX35" fmla="*/ 172314 w 533400"/>
                <a:gd name="connsiteY35" fmla="*/ 19671 h 533400"/>
                <a:gd name="connsiteX36" fmla="*/ 172314 w 533400"/>
                <a:gd name="connsiteY36" fmla="*/ 114921 h 533400"/>
                <a:gd name="connsiteX37" fmla="*/ 362814 w 533400"/>
                <a:gd name="connsiteY37" fmla="*/ 114921 h 533400"/>
                <a:gd name="connsiteX38" fmla="*/ 362814 w 533400"/>
                <a:gd name="connsiteY3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533400">
                  <a:moveTo>
                    <a:pt x="381864" y="621"/>
                  </a:moveTo>
                  <a:lnTo>
                    <a:pt x="381864" y="114921"/>
                  </a:lnTo>
                  <a:lnTo>
                    <a:pt x="534264" y="114921"/>
                  </a:lnTo>
                  <a:lnTo>
                    <a:pt x="534264" y="419721"/>
                  </a:lnTo>
                  <a:lnTo>
                    <a:pt x="381864" y="419721"/>
                  </a:lnTo>
                  <a:lnTo>
                    <a:pt x="381864" y="534021"/>
                  </a:lnTo>
                  <a:lnTo>
                    <a:pt x="153264" y="534021"/>
                  </a:lnTo>
                  <a:lnTo>
                    <a:pt x="153264" y="419721"/>
                  </a:lnTo>
                  <a:lnTo>
                    <a:pt x="864" y="419721"/>
                  </a:lnTo>
                  <a:lnTo>
                    <a:pt x="864" y="182644"/>
                  </a:lnTo>
                  <a:lnTo>
                    <a:pt x="63348" y="114921"/>
                  </a:lnTo>
                  <a:lnTo>
                    <a:pt x="153264" y="114921"/>
                  </a:lnTo>
                  <a:lnTo>
                    <a:pt x="153264" y="621"/>
                  </a:lnTo>
                  <a:lnTo>
                    <a:pt x="381864" y="621"/>
                  </a:lnTo>
                  <a:close/>
                  <a:moveTo>
                    <a:pt x="362814" y="286371"/>
                  </a:moveTo>
                  <a:lnTo>
                    <a:pt x="172314" y="286371"/>
                  </a:lnTo>
                  <a:lnTo>
                    <a:pt x="172314" y="514971"/>
                  </a:lnTo>
                  <a:lnTo>
                    <a:pt x="362814" y="514971"/>
                  </a:lnTo>
                  <a:lnTo>
                    <a:pt x="362814" y="286371"/>
                  </a:lnTo>
                  <a:close/>
                  <a:moveTo>
                    <a:pt x="515214" y="133971"/>
                  </a:moveTo>
                  <a:lnTo>
                    <a:pt x="71730" y="133971"/>
                  </a:lnTo>
                  <a:lnTo>
                    <a:pt x="19914" y="190073"/>
                  </a:lnTo>
                  <a:lnTo>
                    <a:pt x="19914" y="400671"/>
                  </a:lnTo>
                  <a:lnTo>
                    <a:pt x="153264" y="400671"/>
                  </a:lnTo>
                  <a:lnTo>
                    <a:pt x="153264" y="267321"/>
                  </a:lnTo>
                  <a:lnTo>
                    <a:pt x="381864" y="267321"/>
                  </a:lnTo>
                  <a:lnTo>
                    <a:pt x="381864" y="400671"/>
                  </a:lnTo>
                  <a:lnTo>
                    <a:pt x="515214" y="400671"/>
                  </a:lnTo>
                  <a:lnTo>
                    <a:pt x="515214" y="133971"/>
                  </a:lnTo>
                  <a:close/>
                  <a:moveTo>
                    <a:pt x="462827" y="172071"/>
                  </a:moveTo>
                  <a:cubicBezTo>
                    <a:pt x="470732" y="172071"/>
                    <a:pt x="477114" y="178453"/>
                    <a:pt x="477114" y="186359"/>
                  </a:cubicBezTo>
                  <a:cubicBezTo>
                    <a:pt x="477114" y="194264"/>
                    <a:pt x="470732" y="200646"/>
                    <a:pt x="462827" y="200646"/>
                  </a:cubicBezTo>
                  <a:cubicBezTo>
                    <a:pt x="454921" y="200646"/>
                    <a:pt x="448539" y="194264"/>
                    <a:pt x="448539" y="186359"/>
                  </a:cubicBezTo>
                  <a:cubicBezTo>
                    <a:pt x="448539" y="178453"/>
                    <a:pt x="454921" y="172071"/>
                    <a:pt x="462827" y="172071"/>
                  </a:cubicBezTo>
                  <a:close/>
                  <a:moveTo>
                    <a:pt x="362814" y="19671"/>
                  </a:moveTo>
                  <a:lnTo>
                    <a:pt x="172314" y="19671"/>
                  </a:lnTo>
                  <a:lnTo>
                    <a:pt x="172314" y="114921"/>
                  </a:lnTo>
                  <a:lnTo>
                    <a:pt x="362814" y="114921"/>
                  </a:lnTo>
                  <a:lnTo>
                    <a:pt x="362814" y="19671"/>
                  </a:lnTo>
                  <a:close/>
                </a:path>
              </a:pathLst>
            </a:custGeom>
            <a:solidFill>
              <a:schemeClr val="accent1"/>
            </a:solidFill>
            <a:ln w="3175">
              <a:solidFill>
                <a:schemeClr val="accent1"/>
              </a:solid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1" name="cloud_346838">
            <a:extLst>
              <a:ext uri="{FF2B5EF4-FFF2-40B4-BE49-F238E27FC236}">
                <a16:creationId xmlns:a16="http://schemas.microsoft.com/office/drawing/2014/main" id="{9F9A96DC-8B1D-49FD-A5A7-9B5EB63A6B93}"/>
              </a:ext>
            </a:extLst>
          </p:cNvPr>
          <p:cNvSpPr/>
          <p:nvPr/>
        </p:nvSpPr>
        <p:spPr>
          <a:xfrm>
            <a:off x="9385415" y="1947861"/>
            <a:ext cx="609685" cy="608833"/>
          </a:xfrm>
          <a:custGeom>
            <a:avLst/>
            <a:gdLst>
              <a:gd name="connsiteX0" fmla="*/ 0 w 606933"/>
              <a:gd name="connsiteY0" fmla="*/ 366092 h 606085"/>
              <a:gd name="connsiteX1" fmla="*/ 25325 w 606933"/>
              <a:gd name="connsiteY1" fmla="*/ 366092 h 606085"/>
              <a:gd name="connsiteX2" fmla="*/ 25325 w 606933"/>
              <a:gd name="connsiteY2" fmla="*/ 467066 h 606085"/>
              <a:gd name="connsiteX3" fmla="*/ 88495 w 606933"/>
              <a:gd name="connsiteY3" fmla="*/ 530246 h 606085"/>
              <a:gd name="connsiteX4" fmla="*/ 146465 w 606933"/>
              <a:gd name="connsiteY4" fmla="*/ 530246 h 606085"/>
              <a:gd name="connsiteX5" fmla="*/ 117480 w 606933"/>
              <a:gd name="connsiteY5" fmla="*/ 501300 h 606085"/>
              <a:gd name="connsiteX6" fmla="*/ 135391 w 606933"/>
              <a:gd name="connsiteY6" fmla="*/ 483414 h 606085"/>
              <a:gd name="connsiteX7" fmla="*/ 194902 w 606933"/>
              <a:gd name="connsiteY7" fmla="*/ 542844 h 606085"/>
              <a:gd name="connsiteX8" fmla="*/ 135391 w 606933"/>
              <a:gd name="connsiteY8" fmla="*/ 602274 h 606085"/>
              <a:gd name="connsiteX9" fmla="*/ 117480 w 606933"/>
              <a:gd name="connsiteY9" fmla="*/ 584387 h 606085"/>
              <a:gd name="connsiteX10" fmla="*/ 146465 w 606933"/>
              <a:gd name="connsiteY10" fmla="*/ 555442 h 606085"/>
              <a:gd name="connsiteX11" fmla="*/ 88495 w 606933"/>
              <a:gd name="connsiteY11" fmla="*/ 555442 h 606085"/>
              <a:gd name="connsiteX12" fmla="*/ 0 w 606933"/>
              <a:gd name="connsiteY12" fmla="*/ 467066 h 606085"/>
              <a:gd name="connsiteX13" fmla="*/ 464878 w 606933"/>
              <a:gd name="connsiteY13" fmla="*/ 330161 h 606085"/>
              <a:gd name="connsiteX14" fmla="*/ 558490 w 606933"/>
              <a:gd name="connsiteY14" fmla="*/ 417776 h 606085"/>
              <a:gd name="connsiteX15" fmla="*/ 555793 w 606933"/>
              <a:gd name="connsiteY15" fmla="*/ 446051 h 606085"/>
              <a:gd name="connsiteX16" fmla="*/ 606933 w 606933"/>
              <a:gd name="connsiteY16" fmla="*/ 515393 h 606085"/>
              <a:gd name="connsiteX17" fmla="*/ 566773 w 606933"/>
              <a:gd name="connsiteY17" fmla="*/ 583580 h 606085"/>
              <a:gd name="connsiteX18" fmla="*/ 480191 w 606933"/>
              <a:gd name="connsiteY18" fmla="*/ 588004 h 606085"/>
              <a:gd name="connsiteX19" fmla="*/ 430399 w 606933"/>
              <a:gd name="connsiteY19" fmla="*/ 605893 h 606085"/>
              <a:gd name="connsiteX20" fmla="*/ 385423 w 606933"/>
              <a:gd name="connsiteY20" fmla="*/ 590120 h 606085"/>
              <a:gd name="connsiteX21" fmla="*/ 339099 w 606933"/>
              <a:gd name="connsiteY21" fmla="*/ 606085 h 606085"/>
              <a:gd name="connsiteX22" fmla="*/ 295760 w 606933"/>
              <a:gd name="connsiteY22" fmla="*/ 584927 h 606085"/>
              <a:gd name="connsiteX23" fmla="*/ 227573 w 606933"/>
              <a:gd name="connsiteY23" fmla="*/ 515393 h 606085"/>
              <a:gd name="connsiteX24" fmla="*/ 266000 w 606933"/>
              <a:gd name="connsiteY24" fmla="*/ 451629 h 606085"/>
              <a:gd name="connsiteX25" fmla="*/ 269660 w 606933"/>
              <a:gd name="connsiteY25" fmla="*/ 419603 h 606085"/>
              <a:gd name="connsiteX26" fmla="*/ 330720 w 606933"/>
              <a:gd name="connsiteY26" fmla="*/ 372189 h 606085"/>
              <a:gd name="connsiteX27" fmla="*/ 378393 w 606933"/>
              <a:gd name="connsiteY27" fmla="*/ 384115 h 606085"/>
              <a:gd name="connsiteX28" fmla="*/ 464878 w 606933"/>
              <a:gd name="connsiteY28" fmla="*/ 330161 h 606085"/>
              <a:gd name="connsiteX29" fmla="*/ 471542 w 606933"/>
              <a:gd name="connsiteY29" fmla="*/ 3668 h 606085"/>
              <a:gd name="connsiteX30" fmla="*/ 489453 w 606933"/>
              <a:gd name="connsiteY30" fmla="*/ 21555 h 606085"/>
              <a:gd name="connsiteX31" fmla="*/ 460468 w 606933"/>
              <a:gd name="connsiteY31" fmla="*/ 50501 h 606085"/>
              <a:gd name="connsiteX32" fmla="*/ 518438 w 606933"/>
              <a:gd name="connsiteY32" fmla="*/ 50501 h 606085"/>
              <a:gd name="connsiteX33" fmla="*/ 606933 w 606933"/>
              <a:gd name="connsiteY33" fmla="*/ 143108 h 606085"/>
              <a:gd name="connsiteX34" fmla="*/ 606933 w 606933"/>
              <a:gd name="connsiteY34" fmla="*/ 249659 h 606085"/>
              <a:gd name="connsiteX35" fmla="*/ 581608 w 606933"/>
              <a:gd name="connsiteY35" fmla="*/ 249659 h 606085"/>
              <a:gd name="connsiteX36" fmla="*/ 581608 w 606933"/>
              <a:gd name="connsiteY36" fmla="*/ 143108 h 606085"/>
              <a:gd name="connsiteX37" fmla="*/ 518438 w 606933"/>
              <a:gd name="connsiteY37" fmla="*/ 75696 h 606085"/>
              <a:gd name="connsiteX38" fmla="*/ 460468 w 606933"/>
              <a:gd name="connsiteY38" fmla="*/ 75696 h 606085"/>
              <a:gd name="connsiteX39" fmla="*/ 489453 w 606933"/>
              <a:gd name="connsiteY39" fmla="*/ 104642 h 606085"/>
              <a:gd name="connsiteX40" fmla="*/ 471542 w 606933"/>
              <a:gd name="connsiteY40" fmla="*/ 122528 h 606085"/>
              <a:gd name="connsiteX41" fmla="*/ 412031 w 606933"/>
              <a:gd name="connsiteY41" fmla="*/ 63098 h 606085"/>
              <a:gd name="connsiteX42" fmla="*/ 237305 w 606933"/>
              <a:gd name="connsiteY42" fmla="*/ 11 h 606085"/>
              <a:gd name="connsiteX43" fmla="*/ 330917 w 606933"/>
              <a:gd name="connsiteY43" fmla="*/ 87515 h 606085"/>
              <a:gd name="connsiteX44" fmla="*/ 328220 w 606933"/>
              <a:gd name="connsiteY44" fmla="*/ 115882 h 606085"/>
              <a:gd name="connsiteX45" fmla="*/ 379360 w 606933"/>
              <a:gd name="connsiteY45" fmla="*/ 185117 h 606085"/>
              <a:gd name="connsiteX46" fmla="*/ 339200 w 606933"/>
              <a:gd name="connsiteY46" fmla="*/ 253389 h 606085"/>
              <a:gd name="connsiteX47" fmla="*/ 252618 w 606933"/>
              <a:gd name="connsiteY47" fmla="*/ 257716 h 606085"/>
              <a:gd name="connsiteX48" fmla="*/ 202826 w 606933"/>
              <a:gd name="connsiteY48" fmla="*/ 275698 h 606085"/>
              <a:gd name="connsiteX49" fmla="*/ 157753 w 606933"/>
              <a:gd name="connsiteY49" fmla="*/ 259928 h 606085"/>
              <a:gd name="connsiteX50" fmla="*/ 111525 w 606933"/>
              <a:gd name="connsiteY50" fmla="*/ 275698 h 606085"/>
              <a:gd name="connsiteX51" fmla="*/ 68186 w 606933"/>
              <a:gd name="connsiteY51" fmla="*/ 254735 h 606085"/>
              <a:gd name="connsiteX52" fmla="*/ 0 w 606933"/>
              <a:gd name="connsiteY52" fmla="*/ 185117 h 606085"/>
              <a:gd name="connsiteX53" fmla="*/ 38427 w 606933"/>
              <a:gd name="connsiteY53" fmla="*/ 121363 h 606085"/>
              <a:gd name="connsiteX54" fmla="*/ 42087 w 606933"/>
              <a:gd name="connsiteY54" fmla="*/ 89439 h 606085"/>
              <a:gd name="connsiteX55" fmla="*/ 103146 w 606933"/>
              <a:gd name="connsiteY55" fmla="*/ 42032 h 606085"/>
              <a:gd name="connsiteX56" fmla="*/ 150819 w 606933"/>
              <a:gd name="connsiteY56" fmla="*/ 53956 h 606085"/>
              <a:gd name="connsiteX57" fmla="*/ 237305 w 606933"/>
              <a:gd name="connsiteY57" fmla="*/ 11 h 60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6933" h="606085">
                <a:moveTo>
                  <a:pt x="0" y="366092"/>
                </a:moveTo>
                <a:lnTo>
                  <a:pt x="25325" y="366092"/>
                </a:lnTo>
                <a:lnTo>
                  <a:pt x="25325" y="467066"/>
                </a:lnTo>
                <a:cubicBezTo>
                  <a:pt x="25325" y="501877"/>
                  <a:pt x="53636" y="530246"/>
                  <a:pt x="88495" y="530246"/>
                </a:cubicBezTo>
                <a:lnTo>
                  <a:pt x="146465" y="530246"/>
                </a:lnTo>
                <a:lnTo>
                  <a:pt x="117480" y="501300"/>
                </a:lnTo>
                <a:lnTo>
                  <a:pt x="135391" y="483414"/>
                </a:lnTo>
                <a:lnTo>
                  <a:pt x="194902" y="542844"/>
                </a:lnTo>
                <a:lnTo>
                  <a:pt x="135391" y="602274"/>
                </a:lnTo>
                <a:lnTo>
                  <a:pt x="117480" y="584387"/>
                </a:lnTo>
                <a:lnTo>
                  <a:pt x="146465" y="555442"/>
                </a:lnTo>
                <a:lnTo>
                  <a:pt x="88495" y="555442"/>
                </a:lnTo>
                <a:cubicBezTo>
                  <a:pt x="39673" y="555442"/>
                  <a:pt x="0" y="515821"/>
                  <a:pt x="0" y="467066"/>
                </a:cubicBezTo>
                <a:close/>
                <a:moveTo>
                  <a:pt x="464878" y="330161"/>
                </a:moveTo>
                <a:cubicBezTo>
                  <a:pt x="513610" y="330546"/>
                  <a:pt x="555601" y="369785"/>
                  <a:pt x="558490" y="417776"/>
                </a:cubicBezTo>
                <a:cubicBezTo>
                  <a:pt x="558971" y="427393"/>
                  <a:pt x="558105" y="436914"/>
                  <a:pt x="555793" y="446051"/>
                </a:cubicBezTo>
                <a:cubicBezTo>
                  <a:pt x="585745" y="455572"/>
                  <a:pt x="606933" y="483078"/>
                  <a:pt x="606933" y="515393"/>
                </a:cubicBezTo>
                <a:cubicBezTo>
                  <a:pt x="606933" y="535974"/>
                  <a:pt x="594413" y="566077"/>
                  <a:pt x="566773" y="583580"/>
                </a:cubicBezTo>
                <a:cubicBezTo>
                  <a:pt x="549341" y="594736"/>
                  <a:pt x="520544" y="604065"/>
                  <a:pt x="480191" y="588004"/>
                </a:cubicBezTo>
                <a:cubicBezTo>
                  <a:pt x="471523" y="595602"/>
                  <a:pt x="455151" y="605893"/>
                  <a:pt x="430399" y="605893"/>
                </a:cubicBezTo>
                <a:cubicBezTo>
                  <a:pt x="408730" y="605893"/>
                  <a:pt x="394091" y="597622"/>
                  <a:pt x="385423" y="590120"/>
                </a:cubicBezTo>
                <a:cubicBezTo>
                  <a:pt x="370688" y="602142"/>
                  <a:pt x="358457" y="606085"/>
                  <a:pt x="339099" y="606085"/>
                </a:cubicBezTo>
                <a:cubicBezTo>
                  <a:pt x="326868" y="606085"/>
                  <a:pt x="306835" y="600218"/>
                  <a:pt x="295760" y="584927"/>
                </a:cubicBezTo>
                <a:cubicBezTo>
                  <a:pt x="255888" y="582426"/>
                  <a:pt x="227573" y="553959"/>
                  <a:pt x="227573" y="515393"/>
                </a:cubicBezTo>
                <a:cubicBezTo>
                  <a:pt x="227573" y="488656"/>
                  <a:pt x="242597" y="464228"/>
                  <a:pt x="266000" y="451629"/>
                </a:cubicBezTo>
                <a:cubicBezTo>
                  <a:pt x="264652" y="440761"/>
                  <a:pt x="265904" y="430086"/>
                  <a:pt x="269660" y="419603"/>
                </a:cubicBezTo>
                <a:cubicBezTo>
                  <a:pt x="279291" y="393444"/>
                  <a:pt x="303368" y="374882"/>
                  <a:pt x="330720" y="372189"/>
                </a:cubicBezTo>
                <a:cubicBezTo>
                  <a:pt x="347863" y="370746"/>
                  <a:pt x="364621" y="374978"/>
                  <a:pt x="378393" y="384115"/>
                </a:cubicBezTo>
                <a:cubicBezTo>
                  <a:pt x="393706" y="351608"/>
                  <a:pt x="427510" y="329680"/>
                  <a:pt x="464878" y="330161"/>
                </a:cubicBezTo>
                <a:close/>
                <a:moveTo>
                  <a:pt x="471542" y="3668"/>
                </a:moveTo>
                <a:lnTo>
                  <a:pt x="489453" y="21555"/>
                </a:lnTo>
                <a:lnTo>
                  <a:pt x="460468" y="50501"/>
                </a:lnTo>
                <a:lnTo>
                  <a:pt x="518438" y="50501"/>
                </a:lnTo>
                <a:cubicBezTo>
                  <a:pt x="567163" y="50501"/>
                  <a:pt x="606933" y="92044"/>
                  <a:pt x="606933" y="143108"/>
                </a:cubicBezTo>
                <a:lnTo>
                  <a:pt x="606933" y="249659"/>
                </a:lnTo>
                <a:lnTo>
                  <a:pt x="581608" y="249659"/>
                </a:lnTo>
                <a:lnTo>
                  <a:pt x="581608" y="143108"/>
                </a:lnTo>
                <a:cubicBezTo>
                  <a:pt x="581608" y="105988"/>
                  <a:pt x="553297" y="75696"/>
                  <a:pt x="518438" y="75696"/>
                </a:cubicBezTo>
                <a:lnTo>
                  <a:pt x="460468" y="75696"/>
                </a:lnTo>
                <a:lnTo>
                  <a:pt x="489453" y="104642"/>
                </a:lnTo>
                <a:lnTo>
                  <a:pt x="471542" y="122528"/>
                </a:lnTo>
                <a:lnTo>
                  <a:pt x="412031" y="63098"/>
                </a:lnTo>
                <a:close/>
                <a:moveTo>
                  <a:pt x="237305" y="11"/>
                </a:moveTo>
                <a:cubicBezTo>
                  <a:pt x="286037" y="396"/>
                  <a:pt x="328028" y="39628"/>
                  <a:pt x="330917" y="87515"/>
                </a:cubicBezTo>
                <a:cubicBezTo>
                  <a:pt x="331398" y="97227"/>
                  <a:pt x="330532" y="106651"/>
                  <a:pt x="328220" y="115882"/>
                </a:cubicBezTo>
                <a:cubicBezTo>
                  <a:pt x="358172" y="125210"/>
                  <a:pt x="379360" y="152807"/>
                  <a:pt x="379360" y="185117"/>
                </a:cubicBezTo>
                <a:cubicBezTo>
                  <a:pt x="379360" y="205791"/>
                  <a:pt x="366840" y="235888"/>
                  <a:pt x="339200" y="253389"/>
                </a:cubicBezTo>
                <a:cubicBezTo>
                  <a:pt x="321768" y="264544"/>
                  <a:pt x="292971" y="273679"/>
                  <a:pt x="252618" y="257716"/>
                </a:cubicBezTo>
                <a:cubicBezTo>
                  <a:pt x="243854" y="265409"/>
                  <a:pt x="227578" y="275698"/>
                  <a:pt x="202826" y="275698"/>
                </a:cubicBezTo>
                <a:cubicBezTo>
                  <a:pt x="181156" y="275698"/>
                  <a:pt x="166518" y="267236"/>
                  <a:pt x="157753" y="259928"/>
                </a:cubicBezTo>
                <a:cubicBezTo>
                  <a:pt x="143114" y="271852"/>
                  <a:pt x="130883" y="275698"/>
                  <a:pt x="111525" y="275698"/>
                </a:cubicBezTo>
                <a:cubicBezTo>
                  <a:pt x="99294" y="275698"/>
                  <a:pt x="79262" y="270025"/>
                  <a:pt x="68186" y="254735"/>
                </a:cubicBezTo>
                <a:cubicBezTo>
                  <a:pt x="28315" y="252139"/>
                  <a:pt x="0" y="223676"/>
                  <a:pt x="0" y="185117"/>
                </a:cubicBezTo>
                <a:cubicBezTo>
                  <a:pt x="0" y="158481"/>
                  <a:pt x="15024" y="133960"/>
                  <a:pt x="38427" y="121363"/>
                </a:cubicBezTo>
                <a:cubicBezTo>
                  <a:pt x="37079" y="110593"/>
                  <a:pt x="38331" y="99920"/>
                  <a:pt x="42087" y="89439"/>
                </a:cubicBezTo>
                <a:cubicBezTo>
                  <a:pt x="51718" y="63283"/>
                  <a:pt x="75698" y="44629"/>
                  <a:pt x="103146" y="42032"/>
                </a:cubicBezTo>
                <a:cubicBezTo>
                  <a:pt x="120289" y="40301"/>
                  <a:pt x="137047" y="44725"/>
                  <a:pt x="150819" y="53956"/>
                </a:cubicBezTo>
                <a:cubicBezTo>
                  <a:pt x="166132" y="21454"/>
                  <a:pt x="199359" y="-566"/>
                  <a:pt x="237305" y="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cloud_346838">
            <a:extLst>
              <a:ext uri="{FF2B5EF4-FFF2-40B4-BE49-F238E27FC236}">
                <a16:creationId xmlns:a16="http://schemas.microsoft.com/office/drawing/2014/main" id="{7B01FA11-10AD-40BD-9774-3FCC752E2053}"/>
              </a:ext>
            </a:extLst>
          </p:cNvPr>
          <p:cNvSpPr/>
          <p:nvPr/>
        </p:nvSpPr>
        <p:spPr>
          <a:xfrm>
            <a:off x="2453835" y="2080195"/>
            <a:ext cx="609685" cy="414538"/>
          </a:xfrm>
          <a:custGeom>
            <a:avLst/>
            <a:gdLst>
              <a:gd name="T0" fmla="*/ 5405 w 6302"/>
              <a:gd name="T1" fmla="*/ 1985 h 4291"/>
              <a:gd name="T2" fmla="*/ 5477 w 6302"/>
              <a:gd name="T3" fmla="*/ 1525 h 4291"/>
              <a:gd name="T4" fmla="*/ 3951 w 6302"/>
              <a:gd name="T5" fmla="*/ 0 h 4291"/>
              <a:gd name="T6" fmla="*/ 2526 w 6302"/>
              <a:gd name="T7" fmla="*/ 987 h 4291"/>
              <a:gd name="T8" fmla="*/ 1795 w 6302"/>
              <a:gd name="T9" fmla="*/ 725 h 4291"/>
              <a:gd name="T10" fmla="*/ 648 w 6302"/>
              <a:gd name="T11" fmla="*/ 1872 h 4291"/>
              <a:gd name="T12" fmla="*/ 665 w 6302"/>
              <a:gd name="T13" fmla="*/ 2068 h 4291"/>
              <a:gd name="T14" fmla="*/ 0 w 6302"/>
              <a:gd name="T15" fmla="*/ 3122 h 4291"/>
              <a:gd name="T16" fmla="*/ 1168 w 6302"/>
              <a:gd name="T17" fmla="*/ 4291 h 4291"/>
              <a:gd name="T18" fmla="*/ 5133 w 6302"/>
              <a:gd name="T19" fmla="*/ 4291 h 4291"/>
              <a:gd name="T20" fmla="*/ 6302 w 6302"/>
              <a:gd name="T21" fmla="*/ 3122 h 4291"/>
              <a:gd name="T22" fmla="*/ 5405 w 6302"/>
              <a:gd name="T23" fmla="*/ 1985 h 4291"/>
              <a:gd name="T24" fmla="*/ 3906 w 6302"/>
              <a:gd name="T25" fmla="*/ 3310 h 4291"/>
              <a:gd name="T26" fmla="*/ 3728 w 6302"/>
              <a:gd name="T27" fmla="*/ 3489 h 4291"/>
              <a:gd name="T28" fmla="*/ 3151 w 6302"/>
              <a:gd name="T29" fmla="*/ 2912 h 4291"/>
              <a:gd name="T30" fmla="*/ 2574 w 6302"/>
              <a:gd name="T31" fmla="*/ 3489 h 4291"/>
              <a:gd name="T32" fmla="*/ 2396 w 6302"/>
              <a:gd name="T33" fmla="*/ 3310 h 4291"/>
              <a:gd name="T34" fmla="*/ 2973 w 6302"/>
              <a:gd name="T35" fmla="*/ 2734 h 4291"/>
              <a:gd name="T36" fmla="*/ 2396 w 6302"/>
              <a:gd name="T37" fmla="*/ 2157 h 4291"/>
              <a:gd name="T38" fmla="*/ 2574 w 6302"/>
              <a:gd name="T39" fmla="*/ 1978 h 4291"/>
              <a:gd name="T40" fmla="*/ 3151 w 6302"/>
              <a:gd name="T41" fmla="*/ 2555 h 4291"/>
              <a:gd name="T42" fmla="*/ 3728 w 6302"/>
              <a:gd name="T43" fmla="*/ 1978 h 4291"/>
              <a:gd name="T44" fmla="*/ 3906 w 6302"/>
              <a:gd name="T45" fmla="*/ 2157 h 4291"/>
              <a:gd name="T46" fmla="*/ 3329 w 6302"/>
              <a:gd name="T47" fmla="*/ 2734 h 4291"/>
              <a:gd name="T48" fmla="*/ 3906 w 6302"/>
              <a:gd name="T49" fmla="*/ 3310 h 4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2" h="4291">
                <a:moveTo>
                  <a:pt x="5405" y="1985"/>
                </a:moveTo>
                <a:cubicBezTo>
                  <a:pt x="5453" y="1836"/>
                  <a:pt x="5477" y="1683"/>
                  <a:pt x="5477" y="1525"/>
                </a:cubicBezTo>
                <a:cubicBezTo>
                  <a:pt x="5477" y="684"/>
                  <a:pt x="4793" y="0"/>
                  <a:pt x="3951" y="0"/>
                </a:cubicBezTo>
                <a:cubicBezTo>
                  <a:pt x="3315" y="0"/>
                  <a:pt x="2746" y="403"/>
                  <a:pt x="2526" y="987"/>
                </a:cubicBezTo>
                <a:cubicBezTo>
                  <a:pt x="2321" y="818"/>
                  <a:pt x="2064" y="725"/>
                  <a:pt x="1795" y="725"/>
                </a:cubicBezTo>
                <a:cubicBezTo>
                  <a:pt x="1162" y="725"/>
                  <a:pt x="648" y="1239"/>
                  <a:pt x="648" y="1872"/>
                </a:cubicBezTo>
                <a:cubicBezTo>
                  <a:pt x="648" y="1937"/>
                  <a:pt x="654" y="2003"/>
                  <a:pt x="665" y="2068"/>
                </a:cubicBezTo>
                <a:cubicBezTo>
                  <a:pt x="263" y="2261"/>
                  <a:pt x="0" y="2672"/>
                  <a:pt x="0" y="3122"/>
                </a:cubicBezTo>
                <a:cubicBezTo>
                  <a:pt x="0" y="3767"/>
                  <a:pt x="524" y="4291"/>
                  <a:pt x="1168" y="4291"/>
                </a:cubicBezTo>
                <a:lnTo>
                  <a:pt x="5133" y="4291"/>
                </a:lnTo>
                <a:cubicBezTo>
                  <a:pt x="5777" y="4291"/>
                  <a:pt x="6302" y="3767"/>
                  <a:pt x="6302" y="3122"/>
                </a:cubicBezTo>
                <a:cubicBezTo>
                  <a:pt x="6302" y="2572"/>
                  <a:pt x="5926" y="2109"/>
                  <a:pt x="5405" y="1985"/>
                </a:cubicBezTo>
                <a:close/>
                <a:moveTo>
                  <a:pt x="3906" y="3310"/>
                </a:moveTo>
                <a:lnTo>
                  <a:pt x="3728" y="3489"/>
                </a:lnTo>
                <a:lnTo>
                  <a:pt x="3151" y="2912"/>
                </a:lnTo>
                <a:lnTo>
                  <a:pt x="2574" y="3489"/>
                </a:lnTo>
                <a:lnTo>
                  <a:pt x="2396" y="3310"/>
                </a:lnTo>
                <a:lnTo>
                  <a:pt x="2973" y="2734"/>
                </a:lnTo>
                <a:lnTo>
                  <a:pt x="2396" y="2157"/>
                </a:lnTo>
                <a:lnTo>
                  <a:pt x="2574" y="1978"/>
                </a:lnTo>
                <a:lnTo>
                  <a:pt x="3151" y="2555"/>
                </a:lnTo>
                <a:lnTo>
                  <a:pt x="3728" y="1978"/>
                </a:lnTo>
                <a:lnTo>
                  <a:pt x="3906" y="2157"/>
                </a:lnTo>
                <a:lnTo>
                  <a:pt x="3329" y="2734"/>
                </a:lnTo>
                <a:lnTo>
                  <a:pt x="3906" y="33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797346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现状分析</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负载均衡性能评估指标</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本文搜集了微服务及云计算领域用于评价负载均衡效果的负载均衡指标，主要有</a:t>
            </a:r>
            <a:r>
              <a:rPr lang="zh-CN" altLang="zh-CN" sz="18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响应时间</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可伸缩性</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资源利用率</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通量</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迁移时间</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及</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不平衡度</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2" name="#2598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4A518D8-0D0E-4C06-B0E8-0852B3E0970E}"/>
              </a:ext>
            </a:extLst>
          </p:cNvPr>
          <p:cNvGrpSpPr>
            <a:grpSpLocks noChangeAspect="1"/>
          </p:cNvGrpSpPr>
          <p:nvPr>
            <p:custDataLst>
              <p:tags r:id="rId2"/>
            </p:custDataLst>
          </p:nvPr>
        </p:nvGrpSpPr>
        <p:grpSpPr>
          <a:xfrm>
            <a:off x="642967" y="1949251"/>
            <a:ext cx="7124414" cy="3732514"/>
            <a:chOff x="1595888" y="1202454"/>
            <a:chExt cx="9144068" cy="4790622"/>
          </a:xfrm>
        </p:grpSpPr>
        <p:grpSp>
          <p:nvGrpSpPr>
            <p:cNvPr id="63" name="íşļiďe">
              <a:extLst>
                <a:ext uri="{FF2B5EF4-FFF2-40B4-BE49-F238E27FC236}">
                  <a16:creationId xmlns:a16="http://schemas.microsoft.com/office/drawing/2014/main" id="{118D0069-6672-4BC4-9287-CC084EB2AE54}"/>
                </a:ext>
              </a:extLst>
            </p:cNvPr>
            <p:cNvGrpSpPr/>
            <p:nvPr/>
          </p:nvGrpSpPr>
          <p:grpSpPr>
            <a:xfrm>
              <a:off x="5433966" y="1202454"/>
              <a:ext cx="1323953" cy="4790622"/>
              <a:chOff x="5427672" y="1202454"/>
              <a:chExt cx="1323953" cy="4790622"/>
            </a:xfrm>
          </p:grpSpPr>
          <p:grpSp>
            <p:nvGrpSpPr>
              <p:cNvPr id="78" name="i$1îdè">
                <a:extLst>
                  <a:ext uri="{FF2B5EF4-FFF2-40B4-BE49-F238E27FC236}">
                    <a16:creationId xmlns:a16="http://schemas.microsoft.com/office/drawing/2014/main" id="{5C1EC97E-08B7-4466-BBB5-5B0B36E3F0AB}"/>
                  </a:ext>
                </a:extLst>
              </p:cNvPr>
              <p:cNvGrpSpPr/>
              <p:nvPr/>
            </p:nvGrpSpPr>
            <p:grpSpPr>
              <a:xfrm>
                <a:off x="5427672" y="1202454"/>
                <a:ext cx="1309833" cy="4790622"/>
                <a:chOff x="5427672" y="1343478"/>
                <a:chExt cx="1309833" cy="4790622"/>
              </a:xfrm>
            </p:grpSpPr>
            <p:grpSp>
              <p:nvGrpSpPr>
                <p:cNvPr id="91" name="îs1ïḍè">
                  <a:extLst>
                    <a:ext uri="{FF2B5EF4-FFF2-40B4-BE49-F238E27FC236}">
                      <a16:creationId xmlns:a16="http://schemas.microsoft.com/office/drawing/2014/main" id="{47AE7047-BB0E-4DC5-97AD-41484AABBBA5}"/>
                    </a:ext>
                  </a:extLst>
                </p:cNvPr>
                <p:cNvGrpSpPr/>
                <p:nvPr/>
              </p:nvGrpSpPr>
              <p:grpSpPr>
                <a:xfrm>
                  <a:off x="5427672" y="1343478"/>
                  <a:ext cx="1309833" cy="808436"/>
                  <a:chOff x="5364650" y="1071789"/>
                  <a:chExt cx="1403588" cy="866302"/>
                </a:xfrm>
                <a:solidFill>
                  <a:schemeClr val="accent1"/>
                </a:solidFill>
              </p:grpSpPr>
              <p:sp>
                <p:nvSpPr>
                  <p:cNvPr id="93" name="iṡ1îďé">
                    <a:extLst>
                      <a:ext uri="{FF2B5EF4-FFF2-40B4-BE49-F238E27FC236}">
                        <a16:creationId xmlns:a16="http://schemas.microsoft.com/office/drawing/2014/main" id="{5CFAFC9C-9FBD-43C6-8DE2-CCD2D21F9ECD}"/>
                      </a:ext>
                    </a:extLst>
                  </p:cNvPr>
                  <p:cNvSpPr/>
                  <p:nvPr/>
                </p:nvSpPr>
                <p:spPr bwMode="auto">
                  <a:xfrm rot="15791816">
                    <a:off x="6282603" y="1443657"/>
                    <a:ext cx="394457" cy="576812"/>
                  </a:xfrm>
                  <a:custGeom>
                    <a:avLst/>
                    <a:gdLst/>
                    <a:ahLst/>
                    <a:cxnLst>
                      <a:cxn ang="0">
                        <a:pos x="164" y="29"/>
                      </a:cxn>
                      <a:cxn ang="0">
                        <a:pos x="136" y="6"/>
                      </a:cxn>
                      <a:cxn ang="0">
                        <a:pos x="115" y="20"/>
                      </a:cxn>
                      <a:cxn ang="0">
                        <a:pos x="101" y="93"/>
                      </a:cxn>
                      <a:cxn ang="0">
                        <a:pos x="60" y="323"/>
                      </a:cxn>
                      <a:cxn ang="0">
                        <a:pos x="209" y="345"/>
                      </a:cxn>
                      <a:cxn ang="0">
                        <a:pos x="253" y="217"/>
                      </a:cxn>
                      <a:cxn ang="0">
                        <a:pos x="164" y="29"/>
                      </a:cxn>
                      <a:cxn ang="0">
                        <a:pos x="164" y="29"/>
                      </a:cxn>
                      <a:cxn ang="0">
                        <a:pos x="164" y="29"/>
                      </a:cxn>
                    </a:cxnLst>
                    <a:rect l="0" t="0" r="r" b="b"/>
                    <a:pathLst>
                      <a:path w="259" h="378">
                        <a:moveTo>
                          <a:pt x="164" y="29"/>
                        </a:moveTo>
                        <a:cubicBezTo>
                          <a:pt x="155" y="20"/>
                          <a:pt x="146" y="13"/>
                          <a:pt x="136" y="6"/>
                        </a:cubicBezTo>
                        <a:cubicBezTo>
                          <a:pt x="126" y="0"/>
                          <a:pt x="113" y="8"/>
                          <a:pt x="115" y="20"/>
                        </a:cubicBezTo>
                        <a:cubicBezTo>
                          <a:pt x="118" y="45"/>
                          <a:pt x="112" y="69"/>
                          <a:pt x="101" y="93"/>
                        </a:cubicBezTo>
                        <a:cubicBezTo>
                          <a:pt x="67" y="162"/>
                          <a:pt x="0" y="248"/>
                          <a:pt x="60" y="323"/>
                        </a:cubicBezTo>
                        <a:cubicBezTo>
                          <a:pt x="95" y="366"/>
                          <a:pt x="165" y="378"/>
                          <a:pt x="209" y="345"/>
                        </a:cubicBezTo>
                        <a:cubicBezTo>
                          <a:pt x="246" y="316"/>
                          <a:pt x="259" y="264"/>
                          <a:pt x="253" y="217"/>
                        </a:cubicBezTo>
                        <a:cubicBezTo>
                          <a:pt x="245" y="153"/>
                          <a:pt x="208" y="77"/>
                          <a:pt x="164" y="29"/>
                        </a:cubicBezTo>
                        <a:close/>
                        <a:moveTo>
                          <a:pt x="164" y="29"/>
                        </a:moveTo>
                        <a:cubicBezTo>
                          <a:pt x="164" y="29"/>
                          <a:pt x="164" y="29"/>
                          <a:pt x="164" y="29"/>
                        </a:cubicBezTo>
                      </a:path>
                    </a:pathLst>
                  </a:custGeom>
                  <a:solidFill>
                    <a:schemeClr val="accent1"/>
                  </a:solidFill>
                  <a:ln w="9525">
                    <a:noFill/>
                    <a:round/>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í$ḷîdé">
                    <a:extLst>
                      <a:ext uri="{FF2B5EF4-FFF2-40B4-BE49-F238E27FC236}">
                        <a16:creationId xmlns:a16="http://schemas.microsoft.com/office/drawing/2014/main" id="{6DA3A4B1-EAC9-475D-BC6F-F7C1EAABFC7F}"/>
                      </a:ext>
                    </a:extLst>
                  </p:cNvPr>
                  <p:cNvSpPr/>
                  <p:nvPr/>
                </p:nvSpPr>
                <p:spPr bwMode="auto">
                  <a:xfrm rot="5808184" flipH="1">
                    <a:off x="5455827" y="1452457"/>
                    <a:ext cx="394457" cy="576812"/>
                  </a:xfrm>
                  <a:custGeom>
                    <a:avLst/>
                    <a:gdLst/>
                    <a:ahLst/>
                    <a:cxnLst>
                      <a:cxn ang="0">
                        <a:pos x="164" y="29"/>
                      </a:cxn>
                      <a:cxn ang="0">
                        <a:pos x="136" y="6"/>
                      </a:cxn>
                      <a:cxn ang="0">
                        <a:pos x="115" y="20"/>
                      </a:cxn>
                      <a:cxn ang="0">
                        <a:pos x="101" y="93"/>
                      </a:cxn>
                      <a:cxn ang="0">
                        <a:pos x="60" y="323"/>
                      </a:cxn>
                      <a:cxn ang="0">
                        <a:pos x="209" y="345"/>
                      </a:cxn>
                      <a:cxn ang="0">
                        <a:pos x="253" y="217"/>
                      </a:cxn>
                      <a:cxn ang="0">
                        <a:pos x="164" y="29"/>
                      </a:cxn>
                      <a:cxn ang="0">
                        <a:pos x="164" y="29"/>
                      </a:cxn>
                      <a:cxn ang="0">
                        <a:pos x="164" y="29"/>
                      </a:cxn>
                    </a:cxnLst>
                    <a:rect l="0" t="0" r="r" b="b"/>
                    <a:pathLst>
                      <a:path w="259" h="378">
                        <a:moveTo>
                          <a:pt x="164" y="29"/>
                        </a:moveTo>
                        <a:cubicBezTo>
                          <a:pt x="155" y="20"/>
                          <a:pt x="146" y="13"/>
                          <a:pt x="136" y="6"/>
                        </a:cubicBezTo>
                        <a:cubicBezTo>
                          <a:pt x="126" y="0"/>
                          <a:pt x="113" y="8"/>
                          <a:pt x="115" y="20"/>
                        </a:cubicBezTo>
                        <a:cubicBezTo>
                          <a:pt x="118" y="45"/>
                          <a:pt x="112" y="69"/>
                          <a:pt x="101" y="93"/>
                        </a:cubicBezTo>
                        <a:cubicBezTo>
                          <a:pt x="67" y="162"/>
                          <a:pt x="0" y="248"/>
                          <a:pt x="60" y="323"/>
                        </a:cubicBezTo>
                        <a:cubicBezTo>
                          <a:pt x="95" y="366"/>
                          <a:pt x="165" y="378"/>
                          <a:pt x="209" y="345"/>
                        </a:cubicBezTo>
                        <a:cubicBezTo>
                          <a:pt x="246" y="316"/>
                          <a:pt x="259" y="264"/>
                          <a:pt x="253" y="217"/>
                        </a:cubicBezTo>
                        <a:cubicBezTo>
                          <a:pt x="245" y="153"/>
                          <a:pt x="208" y="77"/>
                          <a:pt x="164" y="29"/>
                        </a:cubicBezTo>
                        <a:close/>
                        <a:moveTo>
                          <a:pt x="164" y="29"/>
                        </a:moveTo>
                        <a:cubicBezTo>
                          <a:pt x="164" y="29"/>
                          <a:pt x="164" y="29"/>
                          <a:pt x="164" y="29"/>
                        </a:cubicBezTo>
                      </a:path>
                    </a:pathLst>
                  </a:custGeom>
                  <a:solidFill>
                    <a:schemeClr val="accent1"/>
                  </a:solidFill>
                  <a:ln w="9525">
                    <a:noFill/>
                    <a:round/>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ïṣḷiḓê">
                    <a:extLst>
                      <a:ext uri="{FF2B5EF4-FFF2-40B4-BE49-F238E27FC236}">
                        <a16:creationId xmlns:a16="http://schemas.microsoft.com/office/drawing/2014/main" id="{0321C2EA-A1F8-4275-BD06-CF1ABC29F7C2}"/>
                      </a:ext>
                    </a:extLst>
                  </p:cNvPr>
                  <p:cNvSpPr/>
                  <p:nvPr/>
                </p:nvSpPr>
                <p:spPr bwMode="auto">
                  <a:xfrm rot="10237099" flipH="1">
                    <a:off x="5823826" y="1071789"/>
                    <a:ext cx="396700" cy="573550"/>
                  </a:xfrm>
                  <a:custGeom>
                    <a:avLst/>
                    <a:gdLst/>
                    <a:ahLst/>
                    <a:cxnLst>
                      <a:cxn ang="0">
                        <a:pos x="164" y="29"/>
                      </a:cxn>
                      <a:cxn ang="0">
                        <a:pos x="136" y="6"/>
                      </a:cxn>
                      <a:cxn ang="0">
                        <a:pos x="115" y="20"/>
                      </a:cxn>
                      <a:cxn ang="0">
                        <a:pos x="101" y="93"/>
                      </a:cxn>
                      <a:cxn ang="0">
                        <a:pos x="60" y="323"/>
                      </a:cxn>
                      <a:cxn ang="0">
                        <a:pos x="209" y="345"/>
                      </a:cxn>
                      <a:cxn ang="0">
                        <a:pos x="253" y="217"/>
                      </a:cxn>
                      <a:cxn ang="0">
                        <a:pos x="164" y="29"/>
                      </a:cxn>
                      <a:cxn ang="0">
                        <a:pos x="164" y="29"/>
                      </a:cxn>
                      <a:cxn ang="0">
                        <a:pos x="164" y="29"/>
                      </a:cxn>
                    </a:cxnLst>
                    <a:rect l="0" t="0" r="r" b="b"/>
                    <a:pathLst>
                      <a:path w="259" h="378">
                        <a:moveTo>
                          <a:pt x="164" y="29"/>
                        </a:moveTo>
                        <a:cubicBezTo>
                          <a:pt x="155" y="20"/>
                          <a:pt x="146" y="13"/>
                          <a:pt x="136" y="6"/>
                        </a:cubicBezTo>
                        <a:cubicBezTo>
                          <a:pt x="126" y="0"/>
                          <a:pt x="113" y="8"/>
                          <a:pt x="115" y="20"/>
                        </a:cubicBezTo>
                        <a:cubicBezTo>
                          <a:pt x="118" y="45"/>
                          <a:pt x="112" y="69"/>
                          <a:pt x="101" y="93"/>
                        </a:cubicBezTo>
                        <a:cubicBezTo>
                          <a:pt x="67" y="162"/>
                          <a:pt x="0" y="248"/>
                          <a:pt x="60" y="323"/>
                        </a:cubicBezTo>
                        <a:cubicBezTo>
                          <a:pt x="95" y="366"/>
                          <a:pt x="165" y="378"/>
                          <a:pt x="209" y="345"/>
                        </a:cubicBezTo>
                        <a:cubicBezTo>
                          <a:pt x="246" y="316"/>
                          <a:pt x="259" y="264"/>
                          <a:pt x="253" y="217"/>
                        </a:cubicBezTo>
                        <a:cubicBezTo>
                          <a:pt x="245" y="153"/>
                          <a:pt x="208" y="77"/>
                          <a:pt x="164" y="29"/>
                        </a:cubicBezTo>
                        <a:close/>
                        <a:moveTo>
                          <a:pt x="164" y="29"/>
                        </a:moveTo>
                        <a:cubicBezTo>
                          <a:pt x="164" y="29"/>
                          <a:pt x="164" y="29"/>
                          <a:pt x="164" y="29"/>
                        </a:cubicBezTo>
                      </a:path>
                    </a:pathLst>
                  </a:custGeom>
                  <a:solidFill>
                    <a:schemeClr val="accent1"/>
                  </a:solidFill>
                  <a:ln w="9525">
                    <a:noFill/>
                    <a:round/>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2" name="îṧļîḑè">
                  <a:extLst>
                    <a:ext uri="{FF2B5EF4-FFF2-40B4-BE49-F238E27FC236}">
                      <a16:creationId xmlns:a16="http://schemas.microsoft.com/office/drawing/2014/main" id="{F34922DF-878F-474D-BB7F-8790768E46B1}"/>
                    </a:ext>
                  </a:extLst>
                </p:cNvPr>
                <p:cNvSpPr/>
                <p:nvPr/>
              </p:nvSpPr>
              <p:spPr bwMode="auto">
                <a:xfrm>
                  <a:off x="5485480" y="2080236"/>
                  <a:ext cx="1194225" cy="4053864"/>
                </a:xfrm>
                <a:custGeom>
                  <a:avLst/>
                  <a:gdLst/>
                  <a:ahLst/>
                  <a:cxnLst>
                    <a:cxn ang="0">
                      <a:pos x="256" y="150"/>
                    </a:cxn>
                    <a:cxn ang="0">
                      <a:pos x="194" y="60"/>
                    </a:cxn>
                    <a:cxn ang="0">
                      <a:pos x="168" y="0"/>
                    </a:cxn>
                    <a:cxn ang="0">
                      <a:pos x="125" y="26"/>
                    </a:cxn>
                    <a:cxn ang="0">
                      <a:pos x="69" y="150"/>
                    </a:cxn>
                    <a:cxn ang="0">
                      <a:pos x="80" y="311"/>
                    </a:cxn>
                    <a:cxn ang="0">
                      <a:pos x="0" y="972"/>
                    </a:cxn>
                    <a:cxn ang="0">
                      <a:pos x="294" y="972"/>
                    </a:cxn>
                    <a:cxn ang="0">
                      <a:pos x="168" y="377"/>
                    </a:cxn>
                    <a:cxn ang="0">
                      <a:pos x="168" y="308"/>
                    </a:cxn>
                    <a:cxn ang="0">
                      <a:pos x="168" y="308"/>
                    </a:cxn>
                    <a:cxn ang="0">
                      <a:pos x="239" y="687"/>
                    </a:cxn>
                    <a:cxn ang="0">
                      <a:pos x="168" y="792"/>
                    </a:cxn>
                    <a:cxn ang="0">
                      <a:pos x="168" y="491"/>
                    </a:cxn>
                    <a:cxn ang="0">
                      <a:pos x="168" y="491"/>
                    </a:cxn>
                    <a:cxn ang="0">
                      <a:pos x="168" y="505"/>
                    </a:cxn>
                    <a:cxn ang="0">
                      <a:pos x="99" y="323"/>
                    </a:cxn>
                    <a:cxn ang="0">
                      <a:pos x="154" y="491"/>
                    </a:cxn>
                    <a:cxn ang="0">
                      <a:pos x="154" y="491"/>
                    </a:cxn>
                    <a:cxn ang="0">
                      <a:pos x="88" y="505"/>
                    </a:cxn>
                    <a:cxn ang="0">
                      <a:pos x="71" y="687"/>
                    </a:cxn>
                    <a:cxn ang="0">
                      <a:pos x="154" y="702"/>
                    </a:cxn>
                    <a:cxn ang="0">
                      <a:pos x="69" y="702"/>
                    </a:cxn>
                    <a:cxn ang="0">
                      <a:pos x="246" y="709"/>
                    </a:cxn>
                    <a:cxn ang="0">
                      <a:pos x="168" y="815"/>
                    </a:cxn>
                    <a:cxn ang="0">
                      <a:pos x="237" y="515"/>
                    </a:cxn>
                    <a:cxn ang="0">
                      <a:pos x="168" y="401"/>
                    </a:cxn>
                    <a:cxn ang="0">
                      <a:pos x="234" y="479"/>
                    </a:cxn>
                    <a:cxn ang="0">
                      <a:pos x="168" y="218"/>
                    </a:cxn>
                    <a:cxn ang="0">
                      <a:pos x="168" y="221"/>
                    </a:cxn>
                    <a:cxn ang="0">
                      <a:pos x="206" y="150"/>
                    </a:cxn>
                    <a:cxn ang="0">
                      <a:pos x="154" y="202"/>
                    </a:cxn>
                    <a:cxn ang="0">
                      <a:pos x="154" y="308"/>
                    </a:cxn>
                    <a:cxn ang="0">
                      <a:pos x="154" y="308"/>
                    </a:cxn>
                    <a:cxn ang="0">
                      <a:pos x="92" y="334"/>
                    </a:cxn>
                    <a:cxn ang="0">
                      <a:pos x="147" y="588"/>
                    </a:cxn>
                    <a:cxn ang="0">
                      <a:pos x="144" y="827"/>
                    </a:cxn>
                    <a:cxn ang="0">
                      <a:pos x="144" y="827"/>
                    </a:cxn>
                    <a:cxn ang="0">
                      <a:pos x="154" y="972"/>
                    </a:cxn>
                    <a:cxn ang="0">
                      <a:pos x="168" y="860"/>
                    </a:cxn>
                    <a:cxn ang="0">
                      <a:pos x="168" y="860"/>
                    </a:cxn>
                    <a:cxn ang="0">
                      <a:pos x="232" y="135"/>
                    </a:cxn>
                    <a:cxn ang="0">
                      <a:pos x="168" y="74"/>
                    </a:cxn>
                    <a:cxn ang="0">
                      <a:pos x="80" y="74"/>
                    </a:cxn>
                    <a:cxn ang="0">
                      <a:pos x="80" y="135"/>
                    </a:cxn>
                    <a:cxn ang="0">
                      <a:pos x="149" y="221"/>
                    </a:cxn>
                  </a:cxnLst>
                  <a:rect l="0" t="0" r="r" b="b"/>
                  <a:pathLst>
                    <a:path w="294" h="998">
                      <a:moveTo>
                        <a:pt x="275" y="972"/>
                      </a:moveTo>
                      <a:lnTo>
                        <a:pt x="232" y="150"/>
                      </a:lnTo>
                      <a:lnTo>
                        <a:pt x="256" y="150"/>
                      </a:lnTo>
                      <a:lnTo>
                        <a:pt x="256" y="143"/>
                      </a:lnTo>
                      <a:lnTo>
                        <a:pt x="256" y="60"/>
                      </a:lnTo>
                      <a:lnTo>
                        <a:pt x="194" y="60"/>
                      </a:lnTo>
                      <a:lnTo>
                        <a:pt x="194" y="26"/>
                      </a:lnTo>
                      <a:lnTo>
                        <a:pt x="168" y="26"/>
                      </a:lnTo>
                      <a:lnTo>
                        <a:pt x="168" y="0"/>
                      </a:lnTo>
                      <a:lnTo>
                        <a:pt x="154" y="0"/>
                      </a:lnTo>
                      <a:lnTo>
                        <a:pt x="154" y="26"/>
                      </a:lnTo>
                      <a:lnTo>
                        <a:pt x="125" y="26"/>
                      </a:lnTo>
                      <a:lnTo>
                        <a:pt x="125" y="60"/>
                      </a:lnTo>
                      <a:lnTo>
                        <a:pt x="69" y="60"/>
                      </a:lnTo>
                      <a:lnTo>
                        <a:pt x="69" y="150"/>
                      </a:lnTo>
                      <a:lnTo>
                        <a:pt x="92" y="150"/>
                      </a:lnTo>
                      <a:lnTo>
                        <a:pt x="80" y="311"/>
                      </a:lnTo>
                      <a:lnTo>
                        <a:pt x="80" y="311"/>
                      </a:lnTo>
                      <a:lnTo>
                        <a:pt x="80" y="315"/>
                      </a:lnTo>
                      <a:lnTo>
                        <a:pt x="26" y="972"/>
                      </a:lnTo>
                      <a:lnTo>
                        <a:pt x="0" y="972"/>
                      </a:lnTo>
                      <a:lnTo>
                        <a:pt x="0" y="998"/>
                      </a:lnTo>
                      <a:lnTo>
                        <a:pt x="294" y="998"/>
                      </a:lnTo>
                      <a:lnTo>
                        <a:pt x="294" y="972"/>
                      </a:lnTo>
                      <a:lnTo>
                        <a:pt x="275" y="972"/>
                      </a:lnTo>
                      <a:close/>
                      <a:moveTo>
                        <a:pt x="218" y="323"/>
                      </a:moveTo>
                      <a:lnTo>
                        <a:pt x="168" y="377"/>
                      </a:lnTo>
                      <a:lnTo>
                        <a:pt x="168" y="323"/>
                      </a:lnTo>
                      <a:lnTo>
                        <a:pt x="218" y="323"/>
                      </a:lnTo>
                      <a:close/>
                      <a:moveTo>
                        <a:pt x="168" y="308"/>
                      </a:moveTo>
                      <a:lnTo>
                        <a:pt x="168" y="244"/>
                      </a:lnTo>
                      <a:lnTo>
                        <a:pt x="220" y="308"/>
                      </a:lnTo>
                      <a:lnTo>
                        <a:pt x="168" y="308"/>
                      </a:lnTo>
                      <a:close/>
                      <a:moveTo>
                        <a:pt x="168" y="687"/>
                      </a:moveTo>
                      <a:lnTo>
                        <a:pt x="168" y="612"/>
                      </a:lnTo>
                      <a:lnTo>
                        <a:pt x="239" y="687"/>
                      </a:lnTo>
                      <a:lnTo>
                        <a:pt x="168" y="687"/>
                      </a:lnTo>
                      <a:close/>
                      <a:moveTo>
                        <a:pt x="237" y="702"/>
                      </a:moveTo>
                      <a:lnTo>
                        <a:pt x="168" y="792"/>
                      </a:lnTo>
                      <a:lnTo>
                        <a:pt x="168" y="702"/>
                      </a:lnTo>
                      <a:lnTo>
                        <a:pt x="237" y="702"/>
                      </a:lnTo>
                      <a:close/>
                      <a:moveTo>
                        <a:pt x="168" y="491"/>
                      </a:moveTo>
                      <a:lnTo>
                        <a:pt x="168" y="424"/>
                      </a:lnTo>
                      <a:lnTo>
                        <a:pt x="227" y="491"/>
                      </a:lnTo>
                      <a:lnTo>
                        <a:pt x="168" y="491"/>
                      </a:lnTo>
                      <a:close/>
                      <a:moveTo>
                        <a:pt x="227" y="505"/>
                      </a:moveTo>
                      <a:lnTo>
                        <a:pt x="168" y="567"/>
                      </a:lnTo>
                      <a:lnTo>
                        <a:pt x="168" y="505"/>
                      </a:lnTo>
                      <a:lnTo>
                        <a:pt x="227" y="505"/>
                      </a:lnTo>
                      <a:close/>
                      <a:moveTo>
                        <a:pt x="154" y="387"/>
                      </a:moveTo>
                      <a:lnTo>
                        <a:pt x="99" y="323"/>
                      </a:lnTo>
                      <a:lnTo>
                        <a:pt x="154" y="323"/>
                      </a:lnTo>
                      <a:lnTo>
                        <a:pt x="154" y="387"/>
                      </a:lnTo>
                      <a:close/>
                      <a:moveTo>
                        <a:pt x="154" y="491"/>
                      </a:moveTo>
                      <a:lnTo>
                        <a:pt x="88" y="491"/>
                      </a:lnTo>
                      <a:lnTo>
                        <a:pt x="154" y="415"/>
                      </a:lnTo>
                      <a:lnTo>
                        <a:pt x="154" y="491"/>
                      </a:lnTo>
                      <a:close/>
                      <a:moveTo>
                        <a:pt x="154" y="505"/>
                      </a:moveTo>
                      <a:lnTo>
                        <a:pt x="154" y="576"/>
                      </a:lnTo>
                      <a:lnTo>
                        <a:pt x="88" y="505"/>
                      </a:lnTo>
                      <a:lnTo>
                        <a:pt x="154" y="505"/>
                      </a:lnTo>
                      <a:close/>
                      <a:moveTo>
                        <a:pt x="154" y="687"/>
                      </a:moveTo>
                      <a:lnTo>
                        <a:pt x="71" y="687"/>
                      </a:lnTo>
                      <a:lnTo>
                        <a:pt x="154" y="600"/>
                      </a:lnTo>
                      <a:lnTo>
                        <a:pt x="154" y="687"/>
                      </a:lnTo>
                      <a:close/>
                      <a:moveTo>
                        <a:pt x="154" y="702"/>
                      </a:moveTo>
                      <a:lnTo>
                        <a:pt x="154" y="811"/>
                      </a:lnTo>
                      <a:lnTo>
                        <a:pt x="152" y="815"/>
                      </a:lnTo>
                      <a:lnTo>
                        <a:pt x="69" y="702"/>
                      </a:lnTo>
                      <a:lnTo>
                        <a:pt x="154" y="702"/>
                      </a:lnTo>
                      <a:close/>
                      <a:moveTo>
                        <a:pt x="168" y="815"/>
                      </a:moveTo>
                      <a:lnTo>
                        <a:pt x="246" y="709"/>
                      </a:lnTo>
                      <a:lnTo>
                        <a:pt x="260" y="962"/>
                      </a:lnTo>
                      <a:lnTo>
                        <a:pt x="168" y="837"/>
                      </a:lnTo>
                      <a:lnTo>
                        <a:pt x="168" y="815"/>
                      </a:lnTo>
                      <a:close/>
                      <a:moveTo>
                        <a:pt x="168" y="590"/>
                      </a:moveTo>
                      <a:lnTo>
                        <a:pt x="168" y="586"/>
                      </a:lnTo>
                      <a:lnTo>
                        <a:pt x="237" y="515"/>
                      </a:lnTo>
                      <a:lnTo>
                        <a:pt x="246" y="673"/>
                      </a:lnTo>
                      <a:lnTo>
                        <a:pt x="168" y="590"/>
                      </a:lnTo>
                      <a:close/>
                      <a:moveTo>
                        <a:pt x="168" y="401"/>
                      </a:moveTo>
                      <a:lnTo>
                        <a:pt x="168" y="398"/>
                      </a:lnTo>
                      <a:lnTo>
                        <a:pt x="227" y="332"/>
                      </a:lnTo>
                      <a:lnTo>
                        <a:pt x="234" y="479"/>
                      </a:lnTo>
                      <a:lnTo>
                        <a:pt x="168" y="401"/>
                      </a:lnTo>
                      <a:close/>
                      <a:moveTo>
                        <a:pt x="168" y="221"/>
                      </a:moveTo>
                      <a:lnTo>
                        <a:pt x="168" y="218"/>
                      </a:lnTo>
                      <a:lnTo>
                        <a:pt x="218" y="154"/>
                      </a:lnTo>
                      <a:lnTo>
                        <a:pt x="225" y="294"/>
                      </a:lnTo>
                      <a:lnTo>
                        <a:pt x="168" y="221"/>
                      </a:lnTo>
                      <a:close/>
                      <a:moveTo>
                        <a:pt x="168" y="197"/>
                      </a:moveTo>
                      <a:lnTo>
                        <a:pt x="168" y="150"/>
                      </a:lnTo>
                      <a:lnTo>
                        <a:pt x="206" y="150"/>
                      </a:lnTo>
                      <a:lnTo>
                        <a:pt x="168" y="197"/>
                      </a:lnTo>
                      <a:close/>
                      <a:moveTo>
                        <a:pt x="154" y="150"/>
                      </a:moveTo>
                      <a:lnTo>
                        <a:pt x="154" y="202"/>
                      </a:lnTo>
                      <a:lnTo>
                        <a:pt x="114" y="150"/>
                      </a:lnTo>
                      <a:lnTo>
                        <a:pt x="154" y="150"/>
                      </a:lnTo>
                      <a:close/>
                      <a:moveTo>
                        <a:pt x="154" y="308"/>
                      </a:moveTo>
                      <a:lnTo>
                        <a:pt x="99" y="308"/>
                      </a:lnTo>
                      <a:lnTo>
                        <a:pt x="154" y="237"/>
                      </a:lnTo>
                      <a:lnTo>
                        <a:pt x="154" y="308"/>
                      </a:lnTo>
                      <a:close/>
                      <a:moveTo>
                        <a:pt x="149" y="401"/>
                      </a:moveTo>
                      <a:lnTo>
                        <a:pt x="80" y="479"/>
                      </a:lnTo>
                      <a:lnTo>
                        <a:pt x="92" y="334"/>
                      </a:lnTo>
                      <a:lnTo>
                        <a:pt x="149" y="401"/>
                      </a:lnTo>
                      <a:close/>
                      <a:moveTo>
                        <a:pt x="78" y="515"/>
                      </a:moveTo>
                      <a:lnTo>
                        <a:pt x="147" y="588"/>
                      </a:lnTo>
                      <a:lnTo>
                        <a:pt x="64" y="673"/>
                      </a:lnTo>
                      <a:lnTo>
                        <a:pt x="78" y="515"/>
                      </a:lnTo>
                      <a:close/>
                      <a:moveTo>
                        <a:pt x="144" y="827"/>
                      </a:moveTo>
                      <a:lnTo>
                        <a:pt x="40" y="965"/>
                      </a:lnTo>
                      <a:lnTo>
                        <a:pt x="62" y="714"/>
                      </a:lnTo>
                      <a:lnTo>
                        <a:pt x="144" y="827"/>
                      </a:lnTo>
                      <a:close/>
                      <a:moveTo>
                        <a:pt x="152" y="839"/>
                      </a:moveTo>
                      <a:lnTo>
                        <a:pt x="154" y="842"/>
                      </a:lnTo>
                      <a:lnTo>
                        <a:pt x="154" y="972"/>
                      </a:lnTo>
                      <a:lnTo>
                        <a:pt x="54" y="972"/>
                      </a:lnTo>
                      <a:lnTo>
                        <a:pt x="152" y="839"/>
                      </a:lnTo>
                      <a:close/>
                      <a:moveTo>
                        <a:pt x="168" y="860"/>
                      </a:moveTo>
                      <a:lnTo>
                        <a:pt x="251" y="972"/>
                      </a:lnTo>
                      <a:lnTo>
                        <a:pt x="168" y="972"/>
                      </a:lnTo>
                      <a:lnTo>
                        <a:pt x="168" y="860"/>
                      </a:lnTo>
                      <a:close/>
                      <a:moveTo>
                        <a:pt x="241" y="135"/>
                      </a:moveTo>
                      <a:lnTo>
                        <a:pt x="232" y="135"/>
                      </a:lnTo>
                      <a:lnTo>
                        <a:pt x="232" y="135"/>
                      </a:lnTo>
                      <a:lnTo>
                        <a:pt x="225" y="135"/>
                      </a:lnTo>
                      <a:lnTo>
                        <a:pt x="168" y="135"/>
                      </a:lnTo>
                      <a:lnTo>
                        <a:pt x="168" y="74"/>
                      </a:lnTo>
                      <a:lnTo>
                        <a:pt x="241" y="74"/>
                      </a:lnTo>
                      <a:lnTo>
                        <a:pt x="241" y="135"/>
                      </a:lnTo>
                      <a:close/>
                      <a:moveTo>
                        <a:pt x="80" y="74"/>
                      </a:moveTo>
                      <a:lnTo>
                        <a:pt x="154" y="74"/>
                      </a:lnTo>
                      <a:lnTo>
                        <a:pt x="154" y="135"/>
                      </a:lnTo>
                      <a:lnTo>
                        <a:pt x="80" y="135"/>
                      </a:lnTo>
                      <a:lnTo>
                        <a:pt x="80" y="74"/>
                      </a:lnTo>
                      <a:close/>
                      <a:moveTo>
                        <a:pt x="107" y="164"/>
                      </a:moveTo>
                      <a:lnTo>
                        <a:pt x="149" y="221"/>
                      </a:lnTo>
                      <a:lnTo>
                        <a:pt x="95" y="289"/>
                      </a:lnTo>
                      <a:lnTo>
                        <a:pt x="107" y="164"/>
                      </a:lnTo>
                      <a:close/>
                    </a:path>
                  </a:pathLst>
                </a:custGeom>
                <a:solidFill>
                  <a:schemeClr val="bg1">
                    <a:lumMod val="95000"/>
                  </a:schemeClr>
                </a:solidFill>
                <a:ln w="9525">
                  <a:solidFill>
                    <a:schemeClr val="accent5">
                      <a:lumMod val="75000"/>
                    </a:schemeClr>
                  </a:solidFill>
                  <a:round/>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 name="iSľîḍe">
                <a:extLst>
                  <a:ext uri="{FF2B5EF4-FFF2-40B4-BE49-F238E27FC236}">
                    <a16:creationId xmlns:a16="http://schemas.microsoft.com/office/drawing/2014/main" id="{C877BC72-A5CD-432B-B79F-F7A1B35DB78B}"/>
                  </a:ext>
                </a:extLst>
              </p:cNvPr>
              <p:cNvGrpSpPr/>
              <p:nvPr/>
            </p:nvGrpSpPr>
            <p:grpSpPr>
              <a:xfrm>
                <a:off x="5673575" y="3029480"/>
                <a:ext cx="367706" cy="367706"/>
                <a:chOff x="3472822" y="3060404"/>
                <a:chExt cx="432428" cy="432428"/>
              </a:xfrm>
            </p:grpSpPr>
            <p:sp>
              <p:nvSpPr>
                <p:cNvPr id="89" name="îṥḷíḍe">
                  <a:extLst>
                    <a:ext uri="{FF2B5EF4-FFF2-40B4-BE49-F238E27FC236}">
                      <a16:creationId xmlns:a16="http://schemas.microsoft.com/office/drawing/2014/main" id="{2E94FF87-9955-41DB-92CF-B146FD5E71C3}"/>
                    </a:ext>
                  </a:extLst>
                </p:cNvPr>
                <p:cNvSpPr/>
                <p:nvPr/>
              </p:nvSpPr>
              <p:spPr>
                <a:xfrm>
                  <a:off x="3472822" y="3060404"/>
                  <a:ext cx="432428" cy="432428"/>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íśļîďê">
                  <a:extLst>
                    <a:ext uri="{FF2B5EF4-FFF2-40B4-BE49-F238E27FC236}">
                      <a16:creationId xmlns:a16="http://schemas.microsoft.com/office/drawing/2014/main" id="{0F2631D3-BF38-44AC-A0CE-D1643D54DDEB}"/>
                    </a:ext>
                  </a:extLst>
                </p:cNvPr>
                <p:cNvSpPr/>
                <p:nvPr/>
              </p:nvSpPr>
              <p:spPr bwMode="auto">
                <a:xfrm>
                  <a:off x="3580275" y="3171861"/>
                  <a:ext cx="217524" cy="209514"/>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0" name="ïṥļíḋè">
                <a:extLst>
                  <a:ext uri="{FF2B5EF4-FFF2-40B4-BE49-F238E27FC236}">
                    <a16:creationId xmlns:a16="http://schemas.microsoft.com/office/drawing/2014/main" id="{ACDB2D2D-910B-4DBA-807F-3BAD3847103A}"/>
                  </a:ext>
                </a:extLst>
              </p:cNvPr>
              <p:cNvGrpSpPr/>
              <p:nvPr/>
            </p:nvGrpSpPr>
            <p:grpSpPr>
              <a:xfrm>
                <a:off x="6364402" y="4356537"/>
                <a:ext cx="367705" cy="367707"/>
                <a:chOff x="3566781" y="3735724"/>
                <a:chExt cx="432428" cy="432429"/>
              </a:xfrm>
            </p:grpSpPr>
            <p:sp>
              <p:nvSpPr>
                <p:cNvPr id="87" name="í$1îdé">
                  <a:extLst>
                    <a:ext uri="{FF2B5EF4-FFF2-40B4-BE49-F238E27FC236}">
                      <a16:creationId xmlns:a16="http://schemas.microsoft.com/office/drawing/2014/main" id="{D377E9B7-DFF4-4AC4-883B-12346F1C36F8}"/>
                    </a:ext>
                  </a:extLst>
                </p:cNvPr>
                <p:cNvSpPr/>
                <p:nvPr/>
              </p:nvSpPr>
              <p:spPr>
                <a:xfrm>
                  <a:off x="3566781" y="3735724"/>
                  <a:ext cx="432428" cy="432429"/>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i$ļïḑé">
                  <a:extLst>
                    <a:ext uri="{FF2B5EF4-FFF2-40B4-BE49-F238E27FC236}">
                      <a16:creationId xmlns:a16="http://schemas.microsoft.com/office/drawing/2014/main" id="{11A4A724-FED6-4350-9E7A-CF5B8DECFAE5}"/>
                    </a:ext>
                  </a:extLst>
                </p:cNvPr>
                <p:cNvSpPr/>
                <p:nvPr/>
              </p:nvSpPr>
              <p:spPr bwMode="auto">
                <a:xfrm>
                  <a:off x="3653591" y="3826095"/>
                  <a:ext cx="217523" cy="209515"/>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1" name="îṡḻíḋê">
                <a:extLst>
                  <a:ext uri="{FF2B5EF4-FFF2-40B4-BE49-F238E27FC236}">
                    <a16:creationId xmlns:a16="http://schemas.microsoft.com/office/drawing/2014/main" id="{454B32FC-1D34-4E53-8B72-23F5D97A4C3A}"/>
                  </a:ext>
                </a:extLst>
              </p:cNvPr>
              <p:cNvGrpSpPr/>
              <p:nvPr/>
            </p:nvGrpSpPr>
            <p:grpSpPr>
              <a:xfrm>
                <a:off x="5455337" y="5061813"/>
                <a:ext cx="367706" cy="367706"/>
                <a:chOff x="3347878" y="3660811"/>
                <a:chExt cx="432428" cy="432428"/>
              </a:xfrm>
            </p:grpSpPr>
            <p:sp>
              <p:nvSpPr>
                <p:cNvPr id="85" name="ïşḷíḓè">
                  <a:extLst>
                    <a:ext uri="{FF2B5EF4-FFF2-40B4-BE49-F238E27FC236}">
                      <a16:creationId xmlns:a16="http://schemas.microsoft.com/office/drawing/2014/main" id="{EFE2E193-45F2-495A-96BA-E17AF4D6B9F4}"/>
                    </a:ext>
                  </a:extLst>
                </p:cNvPr>
                <p:cNvSpPr/>
                <p:nvPr/>
              </p:nvSpPr>
              <p:spPr>
                <a:xfrm>
                  <a:off x="3347878" y="3660811"/>
                  <a:ext cx="432428" cy="432428"/>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îśḷïďè">
                  <a:extLst>
                    <a:ext uri="{FF2B5EF4-FFF2-40B4-BE49-F238E27FC236}">
                      <a16:creationId xmlns:a16="http://schemas.microsoft.com/office/drawing/2014/main" id="{708EEA60-C5DF-482B-934B-06A5A98C6FE9}"/>
                    </a:ext>
                  </a:extLst>
                </p:cNvPr>
                <p:cNvSpPr/>
                <p:nvPr/>
              </p:nvSpPr>
              <p:spPr bwMode="auto">
                <a:xfrm>
                  <a:off x="3468747" y="3766141"/>
                  <a:ext cx="217524" cy="209514"/>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2" name="îṣ1idè">
                <a:extLst>
                  <a:ext uri="{FF2B5EF4-FFF2-40B4-BE49-F238E27FC236}">
                    <a16:creationId xmlns:a16="http://schemas.microsoft.com/office/drawing/2014/main" id="{ED8E48CD-C1A1-4D52-B144-1DAA76787DAE}"/>
                  </a:ext>
                </a:extLst>
              </p:cNvPr>
              <p:cNvGrpSpPr/>
              <p:nvPr/>
            </p:nvGrpSpPr>
            <p:grpSpPr>
              <a:xfrm>
                <a:off x="6383919" y="5531318"/>
                <a:ext cx="367706" cy="367706"/>
                <a:chOff x="3472822" y="3060404"/>
                <a:chExt cx="432428" cy="432428"/>
              </a:xfrm>
            </p:grpSpPr>
            <p:sp>
              <p:nvSpPr>
                <p:cNvPr id="83" name="ïşḻîḍê">
                  <a:extLst>
                    <a:ext uri="{FF2B5EF4-FFF2-40B4-BE49-F238E27FC236}">
                      <a16:creationId xmlns:a16="http://schemas.microsoft.com/office/drawing/2014/main" id="{9218372E-5C76-4129-82AC-A97D68EFB825}"/>
                    </a:ext>
                  </a:extLst>
                </p:cNvPr>
                <p:cNvSpPr/>
                <p:nvPr/>
              </p:nvSpPr>
              <p:spPr>
                <a:xfrm>
                  <a:off x="3472822" y="3060404"/>
                  <a:ext cx="432428" cy="432428"/>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iṩḷïḓè">
                  <a:extLst>
                    <a:ext uri="{FF2B5EF4-FFF2-40B4-BE49-F238E27FC236}">
                      <a16:creationId xmlns:a16="http://schemas.microsoft.com/office/drawing/2014/main" id="{BB7FC503-20EA-4104-B84A-7532AF75967B}"/>
                    </a:ext>
                  </a:extLst>
                </p:cNvPr>
                <p:cNvSpPr/>
                <p:nvPr/>
              </p:nvSpPr>
              <p:spPr bwMode="auto">
                <a:xfrm>
                  <a:off x="3580275" y="3171861"/>
                  <a:ext cx="217524" cy="209514"/>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76" name="ïşḷïḓè">
              <a:extLst>
                <a:ext uri="{FF2B5EF4-FFF2-40B4-BE49-F238E27FC236}">
                  <a16:creationId xmlns:a16="http://schemas.microsoft.com/office/drawing/2014/main" id="{C2B172C9-3343-494E-9335-9D1EB5549303}"/>
                </a:ext>
              </a:extLst>
            </p:cNvPr>
            <p:cNvSpPr txBox="1"/>
            <p:nvPr/>
          </p:nvSpPr>
          <p:spPr>
            <a:xfrm>
              <a:off x="1595888" y="3856806"/>
              <a:ext cx="3914519" cy="39109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Throughput</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íšľiďé">
              <a:extLst>
                <a:ext uri="{FF2B5EF4-FFF2-40B4-BE49-F238E27FC236}">
                  <a16:creationId xmlns:a16="http://schemas.microsoft.com/office/drawing/2014/main" id="{1AFFD379-6B34-45C1-86FF-6EFBAE901C94}"/>
                </a:ext>
              </a:extLst>
            </p:cNvPr>
            <p:cNvSpPr txBox="1"/>
            <p:nvPr/>
          </p:nvSpPr>
          <p:spPr>
            <a:xfrm>
              <a:off x="1617226" y="5021986"/>
              <a:ext cx="3914519" cy="391098"/>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Scalability</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ïṡḷîḓe">
              <a:extLst>
                <a:ext uri="{FF2B5EF4-FFF2-40B4-BE49-F238E27FC236}">
                  <a16:creationId xmlns:a16="http://schemas.microsoft.com/office/drawing/2014/main" id="{9AB8795F-87B5-4561-A1DE-86A58AC87891}"/>
                </a:ext>
              </a:extLst>
            </p:cNvPr>
            <p:cNvSpPr txBox="1"/>
            <p:nvPr/>
          </p:nvSpPr>
          <p:spPr>
            <a:xfrm>
              <a:off x="6790802" y="4205265"/>
              <a:ext cx="3914519" cy="39109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Resource utilization</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îŝļíďe">
              <a:extLst>
                <a:ext uri="{FF2B5EF4-FFF2-40B4-BE49-F238E27FC236}">
                  <a16:creationId xmlns:a16="http://schemas.microsoft.com/office/drawing/2014/main" id="{722F9FF2-5157-435F-BC91-0A8B6EE7D69B}"/>
                </a:ext>
              </a:extLst>
            </p:cNvPr>
            <p:cNvSpPr txBox="1"/>
            <p:nvPr/>
          </p:nvSpPr>
          <p:spPr>
            <a:xfrm>
              <a:off x="6825435" y="5484993"/>
              <a:ext cx="3914521" cy="39109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Response time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1" name="îṥḷíḍe">
            <a:extLst>
              <a:ext uri="{FF2B5EF4-FFF2-40B4-BE49-F238E27FC236}">
                <a16:creationId xmlns:a16="http://schemas.microsoft.com/office/drawing/2014/main" id="{60F218CE-A38A-4DF0-97BE-CE1AC1C55168}"/>
              </a:ext>
            </a:extLst>
          </p:cNvPr>
          <p:cNvSpPr/>
          <p:nvPr/>
        </p:nvSpPr>
        <p:spPr>
          <a:xfrm>
            <a:off x="3749112" y="4015498"/>
            <a:ext cx="286491" cy="286491"/>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íśļîďê">
            <a:extLst>
              <a:ext uri="{FF2B5EF4-FFF2-40B4-BE49-F238E27FC236}">
                <a16:creationId xmlns:a16="http://schemas.microsoft.com/office/drawing/2014/main" id="{9EC2B768-996A-44AA-B8C9-1798328E1ECD}"/>
              </a:ext>
            </a:extLst>
          </p:cNvPr>
          <p:cNvSpPr/>
          <p:nvPr/>
        </p:nvSpPr>
        <p:spPr bwMode="auto">
          <a:xfrm>
            <a:off x="3807016" y="4093978"/>
            <a:ext cx="144113" cy="138807"/>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ïşḷïḓè">
            <a:extLst>
              <a:ext uri="{FF2B5EF4-FFF2-40B4-BE49-F238E27FC236}">
                <a16:creationId xmlns:a16="http://schemas.microsoft.com/office/drawing/2014/main" id="{DA449B07-C3F6-4815-92E2-53C28DBEDA12}"/>
              </a:ext>
            </a:extLst>
          </p:cNvPr>
          <p:cNvSpPr txBox="1"/>
          <p:nvPr/>
        </p:nvSpPr>
        <p:spPr>
          <a:xfrm>
            <a:off x="645382" y="3159554"/>
            <a:ext cx="3049918"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Migration time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îṥḷíḍe">
            <a:extLst>
              <a:ext uri="{FF2B5EF4-FFF2-40B4-BE49-F238E27FC236}">
                <a16:creationId xmlns:a16="http://schemas.microsoft.com/office/drawing/2014/main" id="{3DAFAC7D-6C76-4194-A7C5-1C3E2F6B63DB}"/>
              </a:ext>
            </a:extLst>
          </p:cNvPr>
          <p:cNvSpPr/>
          <p:nvPr/>
        </p:nvSpPr>
        <p:spPr>
          <a:xfrm>
            <a:off x="4287684" y="3433486"/>
            <a:ext cx="286491" cy="286491"/>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íśļîďê">
            <a:extLst>
              <a:ext uri="{FF2B5EF4-FFF2-40B4-BE49-F238E27FC236}">
                <a16:creationId xmlns:a16="http://schemas.microsoft.com/office/drawing/2014/main" id="{D70263DB-3D93-442C-93E9-983FCE08C626}"/>
              </a:ext>
            </a:extLst>
          </p:cNvPr>
          <p:cNvSpPr/>
          <p:nvPr/>
        </p:nvSpPr>
        <p:spPr bwMode="auto">
          <a:xfrm>
            <a:off x="4369839" y="3500275"/>
            <a:ext cx="144113" cy="138807"/>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ïṡḷîḓe">
            <a:extLst>
              <a:ext uri="{FF2B5EF4-FFF2-40B4-BE49-F238E27FC236}">
                <a16:creationId xmlns:a16="http://schemas.microsoft.com/office/drawing/2014/main" id="{122C902E-5815-45E4-8D8F-60EB44A94A3F}"/>
              </a:ext>
            </a:extLst>
          </p:cNvPr>
          <p:cNvSpPr txBox="1"/>
          <p:nvPr/>
        </p:nvSpPr>
        <p:spPr>
          <a:xfrm>
            <a:off x="4691770" y="3367800"/>
            <a:ext cx="3049918"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The degree of imbalance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ïṡḷîḓe">
            <a:extLst>
              <a:ext uri="{FF2B5EF4-FFF2-40B4-BE49-F238E27FC236}">
                <a16:creationId xmlns:a16="http://schemas.microsoft.com/office/drawing/2014/main" id="{7966C987-94B2-49EE-B2CB-CFD93663A096}"/>
              </a:ext>
            </a:extLst>
          </p:cNvPr>
          <p:cNvSpPr txBox="1"/>
          <p:nvPr/>
        </p:nvSpPr>
        <p:spPr>
          <a:xfrm>
            <a:off x="4732497" y="2635247"/>
            <a:ext cx="3049918"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Performance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îṥḷíḍe">
            <a:extLst>
              <a:ext uri="{FF2B5EF4-FFF2-40B4-BE49-F238E27FC236}">
                <a16:creationId xmlns:a16="http://schemas.microsoft.com/office/drawing/2014/main" id="{5992EBA5-9F68-4392-AFC0-7A3602D61EB4}"/>
              </a:ext>
            </a:extLst>
          </p:cNvPr>
          <p:cNvSpPr/>
          <p:nvPr/>
        </p:nvSpPr>
        <p:spPr>
          <a:xfrm>
            <a:off x="4349481" y="2689342"/>
            <a:ext cx="286491" cy="286491"/>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íśļîďê">
            <a:extLst>
              <a:ext uri="{FF2B5EF4-FFF2-40B4-BE49-F238E27FC236}">
                <a16:creationId xmlns:a16="http://schemas.microsoft.com/office/drawing/2014/main" id="{506884E7-6E8C-45F4-AD40-9F8B31E4F774}"/>
              </a:ext>
            </a:extLst>
          </p:cNvPr>
          <p:cNvSpPr/>
          <p:nvPr/>
        </p:nvSpPr>
        <p:spPr bwMode="auto">
          <a:xfrm>
            <a:off x="4420671" y="2763623"/>
            <a:ext cx="144113" cy="138807"/>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wrap="square" lIns="91440" tIns="45720" rIns="91440" bIns="45720" anchor="ctr">
            <a:normAutofit fontScale="25000" lnSpcReduction="20000"/>
          </a:bodyP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01" name="a2167e12-1c70-40e5-8585-f088ab0e6b70" descr="PBUAAB+LCAAAAAAABADVlk1v4jAQhv+L1b2xKHYCJNxasdrtoSsEq71UHLzEBa/ygRxTQav+93Xc0IxZEsU0acWNGXuSeV+Pn/CMrniIxgijHrqS+w1Tv+cxFXLC6UrQ+C4NWaTWpiLdMCE5y9D4/rkoIqDoN422rNi1V/k7nvB4G+s0Gjt9R6XoDqSwo5MTtuQxjSZ8xaV6tsrcZlMmliyRxUYptqyHzKrvIt1udNsvvUM3LpQgBU9WoJ2iHDn9L+h0uQfKb9I0YjT5v/61l1Plg0/wwu9jv+yGgG6G9l7A8pG9F7Dc/3gvgr4TlM24oJnA3gpYjh17L4x6/NlmeLAbYu+GUe/au6HqFz10w5NQvQ3iA8MrN00zLnmaFPtK5OzRWBUI9lAMGZpSxSUmmcj0ylE9WO2hH6ngT2kiaXQd8VUSK7/U1hlfrWXebQ60pbmmPGFyuUa5w8XpzPkTm7GMiUemun6gUXZwer6mG/ZTve5wtDqhT3zGIir5o7HFyGEt5YiqpcozggU4JoNGPON/eMTlvtZbr9pb3XBmOPumK+/8VfwvtpMYLSplebDf5gGUBbGWv64UdDTLpSwX+NxwlNqR28IpQgxfh3+3mcyn9NwbUj7BkHabhGyHxiT3UH33iyv8NdDg+ZaEbx8bnThhRDHOnTrh25JicAmkIKQJKUg1KQbQsuYBdDawJ8WojatDagZmBPttHgBZxLEnxbCCFDWj1I7c958iwfakqJHVKSk6doLYksK/BFK4bhNSuNWk8KFlzQPorGtPCvXnuYW749ZMjH7DmREU59nzIqjgRc1AtaO5hbMc2POiRlanvOjYiaEtLzC+BGB4XhNgeNXAwNi4LlYR9Hd0BjXcNm6QV0cN12jZKoLifHtqYFKBjbq5akl1S0ca2MOjTlyn9OjOj8XLPxejBGo8FQAA">
            <a:extLst>
              <a:ext uri="{FF2B5EF4-FFF2-40B4-BE49-F238E27FC236}">
                <a16:creationId xmlns:a16="http://schemas.microsoft.com/office/drawing/2014/main" id="{2D9239C4-99F9-437B-8AA3-E0C493F6C1DC}"/>
              </a:ext>
            </a:extLst>
          </p:cNvPr>
          <p:cNvGrpSpPr>
            <a:grpSpLocks noChangeAspect="1"/>
          </p:cNvGrpSpPr>
          <p:nvPr/>
        </p:nvGrpSpPr>
        <p:grpSpPr>
          <a:xfrm>
            <a:off x="8760296" y="2013767"/>
            <a:ext cx="2624477" cy="2624477"/>
            <a:chOff x="4300016" y="1605356"/>
            <a:chExt cx="3445660" cy="3445660"/>
          </a:xfrm>
        </p:grpSpPr>
        <p:sp>
          <p:nvSpPr>
            <p:cNvPr id="203" name="文本框 202">
              <a:extLst>
                <a:ext uri="{FF2B5EF4-FFF2-40B4-BE49-F238E27FC236}">
                  <a16:creationId xmlns:a16="http://schemas.microsoft.com/office/drawing/2014/main" id="{DED9AE0D-D18C-48BC-9748-4D46FCB839CB}"/>
                </a:ext>
              </a:extLst>
            </p:cNvPr>
            <p:cNvSpPr txBox="1"/>
            <p:nvPr/>
          </p:nvSpPr>
          <p:spPr>
            <a:xfrm>
              <a:off x="4300016" y="1605356"/>
              <a:ext cx="1317699" cy="761560"/>
            </a:xfrm>
            <a:prstGeom prst="rect">
              <a:avLst/>
            </a:prstGeom>
            <a:noFill/>
            <a:ln>
              <a:noFill/>
            </a:ln>
          </p:spPr>
          <p:txBody>
            <a:bodyPr wrap="none">
              <a:spAutoFit/>
            </a:bodyPr>
            <a:lstStyle/>
            <a:p>
              <a:pPr marL="0" marR="0" lvl="0" indent="0" algn="l"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论文指标</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引用比例</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4" name="ValueShape1">
              <a:extLst>
                <a:ext uri="{FF2B5EF4-FFF2-40B4-BE49-F238E27FC236}">
                  <a16:creationId xmlns:a16="http://schemas.microsoft.com/office/drawing/2014/main" id="{D2ACB0B8-37DD-4F3F-92D2-1C7CE345BF8B}"/>
                </a:ext>
              </a:extLst>
            </p:cNvPr>
            <p:cNvSpPr/>
            <p:nvPr/>
          </p:nvSpPr>
          <p:spPr>
            <a:xfrm>
              <a:off x="4300016" y="1605356"/>
              <a:ext cx="3445660" cy="3445660"/>
            </a:xfrm>
            <a:prstGeom prst="blockArc">
              <a:avLst>
                <a:gd name="adj1" fmla="val 16200000"/>
                <a:gd name="adj2" fmla="val 10800000"/>
                <a:gd name="adj3" fmla="val 5067"/>
              </a:avLst>
            </a:prstGeom>
            <a:solidFill>
              <a:schemeClr val="accent4">
                <a:alpha val="80000"/>
              </a:schemeClr>
            </a:solidFill>
            <a:ln w="25400">
              <a:solidFill>
                <a:schemeClr val="bg1"/>
              </a:solidFill>
            </a:ln>
          </p:spPr>
          <p:txBody>
            <a:bodyPr anchor="ct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5" name="ValueShape2">
              <a:extLst>
                <a:ext uri="{FF2B5EF4-FFF2-40B4-BE49-F238E27FC236}">
                  <a16:creationId xmlns:a16="http://schemas.microsoft.com/office/drawing/2014/main" id="{91171889-52E5-4255-8B53-68556DCA0078}"/>
                </a:ext>
              </a:extLst>
            </p:cNvPr>
            <p:cNvSpPr/>
            <p:nvPr/>
          </p:nvSpPr>
          <p:spPr>
            <a:xfrm>
              <a:off x="4478215" y="1783555"/>
              <a:ext cx="3089263" cy="3089263"/>
            </a:xfrm>
            <a:prstGeom prst="blockArc">
              <a:avLst>
                <a:gd name="adj1" fmla="val 16200000"/>
                <a:gd name="adj2" fmla="val 19145160"/>
                <a:gd name="adj3" fmla="val 5772"/>
              </a:avLst>
            </a:prstGeom>
            <a:solidFill>
              <a:schemeClr val="accent3"/>
            </a:solidFill>
            <a:ln w="25400">
              <a:solidFill>
                <a:schemeClr val="bg1"/>
              </a:solid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6" name="ValueShape3">
              <a:extLst>
                <a:ext uri="{FF2B5EF4-FFF2-40B4-BE49-F238E27FC236}">
                  <a16:creationId xmlns:a16="http://schemas.microsoft.com/office/drawing/2014/main" id="{7BF96C9B-C465-4058-9130-1E3027F6F413}"/>
                </a:ext>
              </a:extLst>
            </p:cNvPr>
            <p:cNvSpPr/>
            <p:nvPr/>
          </p:nvSpPr>
          <p:spPr>
            <a:xfrm>
              <a:off x="4654164" y="1959504"/>
              <a:ext cx="2737365" cy="2737365"/>
            </a:xfrm>
            <a:prstGeom prst="blockArc">
              <a:avLst>
                <a:gd name="adj1" fmla="val 16200000"/>
                <a:gd name="adj2" fmla="val 17672580"/>
                <a:gd name="adj3" fmla="val 7146"/>
              </a:avLst>
            </a:prstGeom>
            <a:solidFill>
              <a:schemeClr val="accent2"/>
            </a:solidFill>
            <a:ln w="25400">
              <a:solidFill>
                <a:schemeClr val="bg1"/>
              </a:solid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7" name="ValueShape4">
              <a:extLst>
                <a:ext uri="{FF2B5EF4-FFF2-40B4-BE49-F238E27FC236}">
                  <a16:creationId xmlns:a16="http://schemas.microsoft.com/office/drawing/2014/main" id="{D100324F-520C-42DB-B1F7-82A18CCF6408}"/>
                </a:ext>
              </a:extLst>
            </p:cNvPr>
            <p:cNvSpPr/>
            <p:nvPr/>
          </p:nvSpPr>
          <p:spPr>
            <a:xfrm>
              <a:off x="4844774" y="2150114"/>
              <a:ext cx="2356143" cy="2356143"/>
            </a:xfrm>
            <a:prstGeom prst="blockArc">
              <a:avLst>
                <a:gd name="adj1" fmla="val 16200000"/>
                <a:gd name="adj2" fmla="val 17672580"/>
                <a:gd name="adj3" fmla="val 8265"/>
              </a:avLst>
            </a:prstGeom>
            <a:solidFill>
              <a:schemeClr val="accent1"/>
            </a:solidFill>
            <a:ln w="25400">
              <a:solidFill>
                <a:schemeClr val="bg1"/>
              </a:solid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9" name="ïslíḑê">
            <a:extLst>
              <a:ext uri="{FF2B5EF4-FFF2-40B4-BE49-F238E27FC236}">
                <a16:creationId xmlns:a16="http://schemas.microsoft.com/office/drawing/2014/main" id="{36ECEDEA-B143-4084-AF50-C6B392D5F0A6}"/>
              </a:ext>
            </a:extLst>
          </p:cNvPr>
          <p:cNvSpPr/>
          <p:nvPr/>
        </p:nvSpPr>
        <p:spPr bwMode="auto">
          <a:xfrm>
            <a:off x="8547575" y="4823560"/>
            <a:ext cx="3049918" cy="76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8A86E09F-69D9-4AE3-BA01-2F8373E399C6}"/>
              </a:ext>
            </a:extLst>
          </p:cNvPr>
          <p:cNvCxnSpPr>
            <a:cxnSpLocks/>
          </p:cNvCxnSpPr>
          <p:nvPr/>
        </p:nvCxnSpPr>
        <p:spPr>
          <a:xfrm>
            <a:off x="8846467" y="5113019"/>
            <a:ext cx="648072" cy="0"/>
          </a:xfrm>
          <a:prstGeom prst="line">
            <a:avLst/>
          </a:prstGeom>
          <a:ln w="63500">
            <a:solidFill>
              <a:srgbClr val="7283B4"/>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D6371A7C-B685-4552-81DA-9FA65C1EF1B5}"/>
              </a:ext>
            </a:extLst>
          </p:cNvPr>
          <p:cNvCxnSpPr>
            <a:cxnSpLocks/>
          </p:cNvCxnSpPr>
          <p:nvPr/>
        </p:nvCxnSpPr>
        <p:spPr>
          <a:xfrm>
            <a:off x="8846467" y="5420197"/>
            <a:ext cx="648072" cy="0"/>
          </a:xfrm>
          <a:prstGeom prst="line">
            <a:avLst/>
          </a:prstGeom>
          <a:ln w="63500">
            <a:solidFill>
              <a:srgbClr val="4276AA"/>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0E34735A-A56A-49FE-9FB1-CE59B85CBB1C}"/>
              </a:ext>
            </a:extLst>
          </p:cNvPr>
          <p:cNvCxnSpPr>
            <a:cxnSpLocks/>
          </p:cNvCxnSpPr>
          <p:nvPr/>
        </p:nvCxnSpPr>
        <p:spPr>
          <a:xfrm>
            <a:off x="8846467" y="5805264"/>
            <a:ext cx="648072" cy="0"/>
          </a:xfrm>
          <a:prstGeom prst="line">
            <a:avLst/>
          </a:prstGeom>
          <a:ln w="63500">
            <a:solidFill>
              <a:srgbClr val="40A693"/>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C65B9C53-F95C-46BF-9F72-2D03D23544D4}"/>
              </a:ext>
            </a:extLst>
          </p:cNvPr>
          <p:cNvCxnSpPr>
            <a:cxnSpLocks/>
          </p:cNvCxnSpPr>
          <p:nvPr/>
        </p:nvCxnSpPr>
        <p:spPr>
          <a:xfrm>
            <a:off x="8846467" y="6168676"/>
            <a:ext cx="648072" cy="0"/>
          </a:xfrm>
          <a:prstGeom prst="line">
            <a:avLst/>
          </a:prstGeom>
          <a:ln w="63500">
            <a:solidFill>
              <a:srgbClr val="178AA1"/>
            </a:solidFill>
          </a:ln>
        </p:spPr>
        <p:style>
          <a:lnRef idx="1">
            <a:schemeClr val="accent1"/>
          </a:lnRef>
          <a:fillRef idx="0">
            <a:schemeClr val="accent1"/>
          </a:fillRef>
          <a:effectRef idx="0">
            <a:schemeClr val="accent1"/>
          </a:effectRef>
          <a:fontRef idx="minor">
            <a:schemeClr val="tx1"/>
          </a:fontRef>
        </p:style>
      </p:cxnSp>
      <p:sp>
        <p:nvSpPr>
          <p:cNvPr id="213" name="îŝļíďe">
            <a:extLst>
              <a:ext uri="{FF2B5EF4-FFF2-40B4-BE49-F238E27FC236}">
                <a16:creationId xmlns:a16="http://schemas.microsoft.com/office/drawing/2014/main" id="{7E04C05B-6F32-4464-AC86-8341AB391AFA}"/>
              </a:ext>
            </a:extLst>
          </p:cNvPr>
          <p:cNvSpPr txBox="1"/>
          <p:nvPr/>
        </p:nvSpPr>
        <p:spPr>
          <a:xfrm>
            <a:off x="9688596" y="4943018"/>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Response</a:t>
            </a:r>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 time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4" name="îŝļíďe">
            <a:extLst>
              <a:ext uri="{FF2B5EF4-FFF2-40B4-BE49-F238E27FC236}">
                <a16:creationId xmlns:a16="http://schemas.microsoft.com/office/drawing/2014/main" id="{64C7C0D3-C07E-482F-B96E-AED334C29917}"/>
              </a:ext>
            </a:extLst>
          </p:cNvPr>
          <p:cNvSpPr txBox="1"/>
          <p:nvPr/>
        </p:nvSpPr>
        <p:spPr>
          <a:xfrm>
            <a:off x="9688596" y="5282160"/>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Performance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 name="îŝļíďe">
            <a:extLst>
              <a:ext uri="{FF2B5EF4-FFF2-40B4-BE49-F238E27FC236}">
                <a16:creationId xmlns:a16="http://schemas.microsoft.com/office/drawing/2014/main" id="{AD47AFF3-DDC4-435C-9FEC-CDBA3EC5387C}"/>
              </a:ext>
            </a:extLst>
          </p:cNvPr>
          <p:cNvSpPr txBox="1"/>
          <p:nvPr/>
        </p:nvSpPr>
        <p:spPr>
          <a:xfrm>
            <a:off x="9688596" y="5619834"/>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dirty="0">
                <a:latin typeface="Times New Roman" panose="02020603050405020304" pitchFamily="18" charset="0"/>
                <a:ea typeface="微软雅黑" panose="020B0503020204020204" pitchFamily="34" charset="-122"/>
                <a:cs typeface="Times New Roman" panose="02020603050405020304" pitchFamily="18" charset="0"/>
              </a:rPr>
              <a:t>Scalability</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6" name="îŝļíďe">
            <a:extLst>
              <a:ext uri="{FF2B5EF4-FFF2-40B4-BE49-F238E27FC236}">
                <a16:creationId xmlns:a16="http://schemas.microsoft.com/office/drawing/2014/main" id="{972FDE30-E672-450A-9F65-43C448ECABF4}"/>
              </a:ext>
            </a:extLst>
          </p:cNvPr>
          <p:cNvSpPr txBox="1"/>
          <p:nvPr/>
        </p:nvSpPr>
        <p:spPr>
          <a:xfrm>
            <a:off x="9688596" y="5959654"/>
            <a:ext cx="2240052"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Resource</a:t>
            </a:r>
            <a:r>
              <a:rPr lang="en-US"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 utilization</a:t>
            </a:r>
            <a:endParaRPr lang="id-ID"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7525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现状分析</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故障检测监控体系</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软件监控作为软件运维治理的重要手段之一，在故障检测的过程中，需要动态地监控软件系统运行状态，获取相关的</a:t>
            </a:r>
            <a:r>
              <a:rPr lang="zh-CN" altLang="zh-CN" sz="18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监控数据</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作为故障检测的数据支撑，同时保证在故障发生后，能及时发现系统故障。</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îŝ1iď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3ABAC97-E679-4BDD-9CF1-11667AF17868}"/>
              </a:ext>
            </a:extLst>
          </p:cNvPr>
          <p:cNvGrpSpPr>
            <a:grpSpLocks noChangeAspect="1"/>
          </p:cNvGrpSpPr>
          <p:nvPr/>
        </p:nvGrpSpPr>
        <p:grpSpPr>
          <a:xfrm>
            <a:off x="700497" y="2008352"/>
            <a:ext cx="5814058" cy="2467522"/>
            <a:chOff x="1398689" y="1655989"/>
            <a:chExt cx="9373119" cy="3978011"/>
          </a:xfrm>
        </p:grpSpPr>
        <p:sp>
          <p:nvSpPr>
            <p:cNvPr id="31" name="íṧlïḓé">
              <a:extLst>
                <a:ext uri="{FF2B5EF4-FFF2-40B4-BE49-F238E27FC236}">
                  <a16:creationId xmlns:a16="http://schemas.microsoft.com/office/drawing/2014/main" id="{5D6544ED-F476-4137-A380-61971DA6C514}"/>
                </a:ext>
              </a:extLst>
            </p:cNvPr>
            <p:cNvSpPr/>
            <p:nvPr/>
          </p:nvSpPr>
          <p:spPr>
            <a:xfrm>
              <a:off x="1398689" y="4281182"/>
              <a:ext cx="4044797" cy="1339381"/>
            </a:xfrm>
            <a:custGeom>
              <a:avLst/>
              <a:gdLst>
                <a:gd name="connsiteX0" fmla="*/ 914400 w 2760453"/>
                <a:gd name="connsiteY0" fmla="*/ 0 h 931653"/>
                <a:gd name="connsiteX1" fmla="*/ 2760453 w 2760453"/>
                <a:gd name="connsiteY1" fmla="*/ 17253 h 931653"/>
                <a:gd name="connsiteX2" fmla="*/ 1837427 w 2760453"/>
                <a:gd name="connsiteY2" fmla="*/ 914400 h 931653"/>
                <a:gd name="connsiteX3" fmla="*/ 0 w 2760453"/>
                <a:gd name="connsiteY3" fmla="*/ 931653 h 931653"/>
                <a:gd name="connsiteX4" fmla="*/ 914400 w 2760453"/>
                <a:gd name="connsiteY4" fmla="*/ 0 h 931653"/>
                <a:gd name="connsiteX0" fmla="*/ 914400 w 2760453"/>
                <a:gd name="connsiteY0" fmla="*/ 0 h 931653"/>
                <a:gd name="connsiteX1" fmla="*/ 2760453 w 2760453"/>
                <a:gd name="connsiteY1" fmla="*/ 17253 h 931653"/>
                <a:gd name="connsiteX2" fmla="*/ 1829333 w 2760453"/>
                <a:gd name="connsiteY2" fmla="*/ 914400 h 931653"/>
                <a:gd name="connsiteX3" fmla="*/ 0 w 2760453"/>
                <a:gd name="connsiteY3" fmla="*/ 931653 h 931653"/>
                <a:gd name="connsiteX4" fmla="*/ 914400 w 2760453"/>
                <a:gd name="connsiteY4" fmla="*/ 0 h 931653"/>
                <a:gd name="connsiteX0" fmla="*/ 914400 w 2760453"/>
                <a:gd name="connsiteY0" fmla="*/ 0 h 939112"/>
                <a:gd name="connsiteX1" fmla="*/ 2760453 w 2760453"/>
                <a:gd name="connsiteY1" fmla="*/ 17253 h 939112"/>
                <a:gd name="connsiteX2" fmla="*/ 1837427 w 2760453"/>
                <a:gd name="connsiteY2" fmla="*/ 939112 h 939112"/>
                <a:gd name="connsiteX3" fmla="*/ 0 w 2760453"/>
                <a:gd name="connsiteY3" fmla="*/ 931653 h 939112"/>
                <a:gd name="connsiteX4" fmla="*/ 914400 w 2760453"/>
                <a:gd name="connsiteY4" fmla="*/ 0 h 939112"/>
                <a:gd name="connsiteX0" fmla="*/ 914400 w 2760453"/>
                <a:gd name="connsiteY0" fmla="*/ 0 h 956195"/>
                <a:gd name="connsiteX1" fmla="*/ 2760453 w 2760453"/>
                <a:gd name="connsiteY1" fmla="*/ 17253 h 956195"/>
                <a:gd name="connsiteX2" fmla="*/ 1861923 w 2760453"/>
                <a:gd name="connsiteY2" fmla="*/ 956195 h 956195"/>
                <a:gd name="connsiteX3" fmla="*/ 0 w 2760453"/>
                <a:gd name="connsiteY3" fmla="*/ 931653 h 956195"/>
                <a:gd name="connsiteX4" fmla="*/ 914400 w 2760453"/>
                <a:gd name="connsiteY4" fmla="*/ 0 h 95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453" h="956195">
                  <a:moveTo>
                    <a:pt x="914400" y="0"/>
                  </a:moveTo>
                  <a:lnTo>
                    <a:pt x="2760453" y="17253"/>
                  </a:lnTo>
                  <a:lnTo>
                    <a:pt x="1861923" y="956195"/>
                  </a:lnTo>
                  <a:lnTo>
                    <a:pt x="0" y="931653"/>
                  </a:lnTo>
                  <a:lnTo>
                    <a:pt x="9144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传统监控</a:t>
              </a:r>
            </a:p>
          </p:txBody>
        </p:sp>
        <p:sp>
          <p:nvSpPr>
            <p:cNvPr id="32" name="isḷîḍê">
              <a:extLst>
                <a:ext uri="{FF2B5EF4-FFF2-40B4-BE49-F238E27FC236}">
                  <a16:creationId xmlns:a16="http://schemas.microsoft.com/office/drawing/2014/main" id="{D9089012-5165-487C-A98E-C4CD6F8A701F}"/>
                </a:ext>
              </a:extLst>
            </p:cNvPr>
            <p:cNvSpPr/>
            <p:nvPr/>
          </p:nvSpPr>
          <p:spPr>
            <a:xfrm>
              <a:off x="4116405" y="1684283"/>
              <a:ext cx="1356150" cy="3924876"/>
            </a:xfrm>
            <a:custGeom>
              <a:avLst/>
              <a:gdLst>
                <a:gd name="connsiteX0" fmla="*/ 0 w 905774"/>
                <a:gd name="connsiteY0" fmla="*/ 2725947 h 2725947"/>
                <a:gd name="connsiteX1" fmla="*/ 0 w 905774"/>
                <a:gd name="connsiteY1" fmla="*/ 879894 h 2725947"/>
                <a:gd name="connsiteX2" fmla="*/ 905774 w 905774"/>
                <a:gd name="connsiteY2" fmla="*/ 0 h 2725947"/>
                <a:gd name="connsiteX3" fmla="*/ 905774 w 905774"/>
                <a:gd name="connsiteY3" fmla="*/ 1828800 h 2725947"/>
                <a:gd name="connsiteX4" fmla="*/ 0 w 905774"/>
                <a:gd name="connsiteY4" fmla="*/ 2725947 h 2725947"/>
                <a:gd name="connsiteX0" fmla="*/ 19758 w 925532"/>
                <a:gd name="connsiteY0" fmla="*/ 2725947 h 2725947"/>
                <a:gd name="connsiteX1" fmla="*/ 0 w 925532"/>
                <a:gd name="connsiteY1" fmla="*/ 879894 h 2725947"/>
                <a:gd name="connsiteX2" fmla="*/ 925532 w 925532"/>
                <a:gd name="connsiteY2" fmla="*/ 0 h 2725947"/>
                <a:gd name="connsiteX3" fmla="*/ 925532 w 925532"/>
                <a:gd name="connsiteY3" fmla="*/ 1828800 h 2725947"/>
                <a:gd name="connsiteX4" fmla="*/ 19758 w 925532"/>
                <a:gd name="connsiteY4" fmla="*/ 2725947 h 2725947"/>
                <a:gd name="connsiteX0" fmla="*/ 19758 w 925532"/>
                <a:gd name="connsiteY0" fmla="*/ 2725947 h 2725947"/>
                <a:gd name="connsiteX1" fmla="*/ 0 w 925532"/>
                <a:gd name="connsiteY1" fmla="*/ 879894 h 2725947"/>
                <a:gd name="connsiteX2" fmla="*/ 925532 w 925532"/>
                <a:gd name="connsiteY2" fmla="*/ 0 h 2725947"/>
                <a:gd name="connsiteX3" fmla="*/ 859671 w 925532"/>
                <a:gd name="connsiteY3" fmla="*/ 1795288 h 2725947"/>
                <a:gd name="connsiteX4" fmla="*/ 19758 w 925532"/>
                <a:gd name="connsiteY4" fmla="*/ 2725947 h 2725947"/>
                <a:gd name="connsiteX0" fmla="*/ 19758 w 925532"/>
                <a:gd name="connsiteY0" fmla="*/ 2725947 h 2725947"/>
                <a:gd name="connsiteX1" fmla="*/ 0 w 925532"/>
                <a:gd name="connsiteY1" fmla="*/ 879894 h 2725947"/>
                <a:gd name="connsiteX2" fmla="*/ 925532 w 925532"/>
                <a:gd name="connsiteY2" fmla="*/ 0 h 2725947"/>
                <a:gd name="connsiteX3" fmla="*/ 918946 w 925532"/>
                <a:gd name="connsiteY3" fmla="*/ 1822098 h 2725947"/>
                <a:gd name="connsiteX4" fmla="*/ 19758 w 925532"/>
                <a:gd name="connsiteY4" fmla="*/ 2725947 h 272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32" h="2725947">
                  <a:moveTo>
                    <a:pt x="19758" y="2725947"/>
                  </a:moveTo>
                  <a:lnTo>
                    <a:pt x="0" y="879894"/>
                  </a:lnTo>
                  <a:lnTo>
                    <a:pt x="925532" y="0"/>
                  </a:lnTo>
                  <a:cubicBezTo>
                    <a:pt x="923337" y="607366"/>
                    <a:pt x="921141" y="1214732"/>
                    <a:pt x="918946" y="1822098"/>
                  </a:cubicBezTo>
                  <a:lnTo>
                    <a:pt x="19758" y="272594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ïSlïďè">
              <a:extLst>
                <a:ext uri="{FF2B5EF4-FFF2-40B4-BE49-F238E27FC236}">
                  <a16:creationId xmlns:a16="http://schemas.microsoft.com/office/drawing/2014/main" id="{65102F61-3F83-4FB4-8A5A-8F14A3FB874E}"/>
                </a:ext>
              </a:extLst>
            </p:cNvPr>
            <p:cNvSpPr/>
            <p:nvPr/>
          </p:nvSpPr>
          <p:spPr>
            <a:xfrm>
              <a:off x="4122616" y="1655992"/>
              <a:ext cx="4072479" cy="1299855"/>
            </a:xfrm>
            <a:custGeom>
              <a:avLst/>
              <a:gdLst>
                <a:gd name="connsiteX0" fmla="*/ 905774 w 2751827"/>
                <a:gd name="connsiteY0" fmla="*/ 0 h 923027"/>
                <a:gd name="connsiteX1" fmla="*/ 2751827 w 2751827"/>
                <a:gd name="connsiteY1" fmla="*/ 0 h 923027"/>
                <a:gd name="connsiteX2" fmla="*/ 1811547 w 2751827"/>
                <a:gd name="connsiteY2" fmla="*/ 914400 h 923027"/>
                <a:gd name="connsiteX3" fmla="*/ 0 w 2751827"/>
                <a:gd name="connsiteY3" fmla="*/ 923027 h 923027"/>
                <a:gd name="connsiteX4" fmla="*/ 905774 w 2751827"/>
                <a:gd name="connsiteY4" fmla="*/ 0 h 923027"/>
                <a:gd name="connsiteX0" fmla="*/ 905774 w 2751827"/>
                <a:gd name="connsiteY0" fmla="*/ 0 h 914400"/>
                <a:gd name="connsiteX1" fmla="*/ 2751827 w 2751827"/>
                <a:gd name="connsiteY1" fmla="*/ 0 h 914400"/>
                <a:gd name="connsiteX2" fmla="*/ 1811547 w 2751827"/>
                <a:gd name="connsiteY2" fmla="*/ 914400 h 914400"/>
                <a:gd name="connsiteX3" fmla="*/ 0 w 2751827"/>
                <a:gd name="connsiteY3" fmla="*/ 909622 h 914400"/>
                <a:gd name="connsiteX4" fmla="*/ 905774 w 2751827"/>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827" h="914400">
                  <a:moveTo>
                    <a:pt x="905774" y="0"/>
                  </a:moveTo>
                  <a:lnTo>
                    <a:pt x="2751827" y="0"/>
                  </a:lnTo>
                  <a:lnTo>
                    <a:pt x="1811547" y="914400"/>
                  </a:lnTo>
                  <a:lnTo>
                    <a:pt x="0" y="909622"/>
                  </a:lnTo>
                  <a:lnTo>
                    <a:pt x="9057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îṥ1ïďê">
              <a:extLst>
                <a:ext uri="{FF2B5EF4-FFF2-40B4-BE49-F238E27FC236}">
                  <a16:creationId xmlns:a16="http://schemas.microsoft.com/office/drawing/2014/main" id="{B3690958-3A35-4687-BA34-7B03D364E82E}"/>
                </a:ext>
              </a:extLst>
            </p:cNvPr>
            <p:cNvSpPr/>
            <p:nvPr/>
          </p:nvSpPr>
          <p:spPr>
            <a:xfrm>
              <a:off x="4134495" y="4267747"/>
              <a:ext cx="4006876" cy="1366253"/>
            </a:xfrm>
            <a:custGeom>
              <a:avLst/>
              <a:gdLst>
                <a:gd name="connsiteX0" fmla="*/ 905773 w 2734573"/>
                <a:gd name="connsiteY0" fmla="*/ 25879 h 948905"/>
                <a:gd name="connsiteX1" fmla="*/ 2734573 w 2734573"/>
                <a:gd name="connsiteY1" fmla="*/ 0 h 948905"/>
                <a:gd name="connsiteX2" fmla="*/ 1820173 w 2734573"/>
                <a:gd name="connsiteY2" fmla="*/ 948905 h 948905"/>
                <a:gd name="connsiteX3" fmla="*/ 0 w 2734573"/>
                <a:gd name="connsiteY3" fmla="*/ 940279 h 948905"/>
                <a:gd name="connsiteX4" fmla="*/ 905773 w 2734573"/>
                <a:gd name="connsiteY4" fmla="*/ 25879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73" h="948905">
                  <a:moveTo>
                    <a:pt x="905773" y="25879"/>
                  </a:moveTo>
                  <a:lnTo>
                    <a:pt x="2734573" y="0"/>
                  </a:lnTo>
                  <a:lnTo>
                    <a:pt x="1820173" y="948905"/>
                  </a:lnTo>
                  <a:lnTo>
                    <a:pt x="0" y="940279"/>
                  </a:lnTo>
                  <a:lnTo>
                    <a:pt x="905773" y="2587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iSľïḑè">
              <a:extLst>
                <a:ext uri="{FF2B5EF4-FFF2-40B4-BE49-F238E27FC236}">
                  <a16:creationId xmlns:a16="http://schemas.microsoft.com/office/drawing/2014/main" id="{21D1ECEA-C0B5-4723-BF21-245377937109}"/>
                </a:ext>
              </a:extLst>
            </p:cNvPr>
            <p:cNvSpPr/>
            <p:nvPr/>
          </p:nvSpPr>
          <p:spPr>
            <a:xfrm>
              <a:off x="6788891" y="1671862"/>
              <a:ext cx="1390399" cy="3962138"/>
            </a:xfrm>
            <a:custGeom>
              <a:avLst/>
              <a:gdLst>
                <a:gd name="connsiteX0" fmla="*/ 0 w 948906"/>
                <a:gd name="connsiteY0" fmla="*/ 2751826 h 2751826"/>
                <a:gd name="connsiteX1" fmla="*/ 8626 w 948906"/>
                <a:gd name="connsiteY1" fmla="*/ 879894 h 2751826"/>
                <a:gd name="connsiteX2" fmla="*/ 914400 w 948906"/>
                <a:gd name="connsiteY2" fmla="*/ 0 h 2751826"/>
                <a:gd name="connsiteX3" fmla="*/ 948906 w 948906"/>
                <a:gd name="connsiteY3" fmla="*/ 1811547 h 2751826"/>
                <a:gd name="connsiteX4" fmla="*/ 0 w 948906"/>
                <a:gd name="connsiteY4" fmla="*/ 2751826 h 275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906" h="2751826">
                  <a:moveTo>
                    <a:pt x="0" y="2751826"/>
                  </a:moveTo>
                  <a:cubicBezTo>
                    <a:pt x="2875" y="2127849"/>
                    <a:pt x="5751" y="1503871"/>
                    <a:pt x="8626" y="879894"/>
                  </a:cubicBezTo>
                  <a:lnTo>
                    <a:pt x="914400" y="0"/>
                  </a:lnTo>
                  <a:lnTo>
                    <a:pt x="948906" y="1811547"/>
                  </a:lnTo>
                  <a:lnTo>
                    <a:pt x="0" y="2751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ïŝḻïde">
              <a:extLst>
                <a:ext uri="{FF2B5EF4-FFF2-40B4-BE49-F238E27FC236}">
                  <a16:creationId xmlns:a16="http://schemas.microsoft.com/office/drawing/2014/main" id="{3BAA8DB3-3BC3-4A34-94DA-98894BE92915}"/>
                </a:ext>
              </a:extLst>
            </p:cNvPr>
            <p:cNvSpPr/>
            <p:nvPr/>
          </p:nvSpPr>
          <p:spPr>
            <a:xfrm>
              <a:off x="6797093" y="1655989"/>
              <a:ext cx="3974715" cy="1299533"/>
            </a:xfrm>
            <a:custGeom>
              <a:avLst/>
              <a:gdLst>
                <a:gd name="connsiteX0" fmla="*/ 888521 w 2708695"/>
                <a:gd name="connsiteY0" fmla="*/ 8627 h 931653"/>
                <a:gd name="connsiteX1" fmla="*/ 2708695 w 2708695"/>
                <a:gd name="connsiteY1" fmla="*/ 0 h 931653"/>
                <a:gd name="connsiteX2" fmla="*/ 1811547 w 2708695"/>
                <a:gd name="connsiteY2" fmla="*/ 914400 h 931653"/>
                <a:gd name="connsiteX3" fmla="*/ 0 w 2708695"/>
                <a:gd name="connsiteY3" fmla="*/ 931653 h 931653"/>
                <a:gd name="connsiteX4" fmla="*/ 888521 w 2708695"/>
                <a:gd name="connsiteY4" fmla="*/ 8627 h 931653"/>
                <a:gd name="connsiteX0" fmla="*/ 880426 w 2708695"/>
                <a:gd name="connsiteY0" fmla="*/ 0 h 939920"/>
                <a:gd name="connsiteX1" fmla="*/ 2708695 w 2708695"/>
                <a:gd name="connsiteY1" fmla="*/ 8267 h 939920"/>
                <a:gd name="connsiteX2" fmla="*/ 1811547 w 2708695"/>
                <a:gd name="connsiteY2" fmla="*/ 922667 h 939920"/>
                <a:gd name="connsiteX3" fmla="*/ 0 w 2708695"/>
                <a:gd name="connsiteY3" fmla="*/ 939920 h 939920"/>
                <a:gd name="connsiteX4" fmla="*/ 880426 w 2708695"/>
                <a:gd name="connsiteY4" fmla="*/ 0 h 939920"/>
                <a:gd name="connsiteX0" fmla="*/ 880426 w 2708695"/>
                <a:gd name="connsiteY0" fmla="*/ 0 h 939920"/>
                <a:gd name="connsiteX1" fmla="*/ 2708695 w 2708695"/>
                <a:gd name="connsiteY1" fmla="*/ 4133 h 939920"/>
                <a:gd name="connsiteX2" fmla="*/ 1811547 w 2708695"/>
                <a:gd name="connsiteY2" fmla="*/ 922667 h 939920"/>
                <a:gd name="connsiteX3" fmla="*/ 0 w 2708695"/>
                <a:gd name="connsiteY3" fmla="*/ 939920 h 939920"/>
                <a:gd name="connsiteX4" fmla="*/ 880426 w 2708695"/>
                <a:gd name="connsiteY4" fmla="*/ 0 h 939920"/>
                <a:gd name="connsiteX0" fmla="*/ 880426 w 2710660"/>
                <a:gd name="connsiteY0" fmla="*/ 2 h 939922"/>
                <a:gd name="connsiteX1" fmla="*/ 2710660 w 2710660"/>
                <a:gd name="connsiteY1" fmla="*/ 0 h 939922"/>
                <a:gd name="connsiteX2" fmla="*/ 1811547 w 2710660"/>
                <a:gd name="connsiteY2" fmla="*/ 922669 h 939922"/>
                <a:gd name="connsiteX3" fmla="*/ 0 w 2710660"/>
                <a:gd name="connsiteY3" fmla="*/ 939922 h 939922"/>
                <a:gd name="connsiteX4" fmla="*/ 880426 w 2710660"/>
                <a:gd name="connsiteY4" fmla="*/ 2 h 939922"/>
                <a:gd name="connsiteX0" fmla="*/ 882390 w 2712624"/>
                <a:gd name="connsiteY0" fmla="*/ 2 h 933720"/>
                <a:gd name="connsiteX1" fmla="*/ 2712624 w 2712624"/>
                <a:gd name="connsiteY1" fmla="*/ 0 h 933720"/>
                <a:gd name="connsiteX2" fmla="*/ 1813511 w 2712624"/>
                <a:gd name="connsiteY2" fmla="*/ 922669 h 933720"/>
                <a:gd name="connsiteX3" fmla="*/ 0 w 2712624"/>
                <a:gd name="connsiteY3" fmla="*/ 933720 h 933720"/>
                <a:gd name="connsiteX4" fmla="*/ 882390 w 2712624"/>
                <a:gd name="connsiteY4" fmla="*/ 2 h 933720"/>
                <a:gd name="connsiteX0" fmla="*/ 882390 w 2712624"/>
                <a:gd name="connsiteY0" fmla="*/ 2 h 933720"/>
                <a:gd name="connsiteX1" fmla="*/ 2712624 w 2712624"/>
                <a:gd name="connsiteY1" fmla="*/ 0 h 933720"/>
                <a:gd name="connsiteX2" fmla="*/ 1813511 w 2712624"/>
                <a:gd name="connsiteY2" fmla="*/ 928871 h 933720"/>
                <a:gd name="connsiteX3" fmla="*/ 0 w 2712624"/>
                <a:gd name="connsiteY3" fmla="*/ 933720 h 933720"/>
                <a:gd name="connsiteX4" fmla="*/ 882390 w 2712624"/>
                <a:gd name="connsiteY4" fmla="*/ 2 h 933720"/>
                <a:gd name="connsiteX0" fmla="*/ 882390 w 2712624"/>
                <a:gd name="connsiteY0" fmla="*/ 2 h 933720"/>
                <a:gd name="connsiteX1" fmla="*/ 2712624 w 2712624"/>
                <a:gd name="connsiteY1" fmla="*/ 0 h 933720"/>
                <a:gd name="connsiteX2" fmla="*/ 1817438 w 2712624"/>
                <a:gd name="connsiteY2" fmla="*/ 928871 h 933720"/>
                <a:gd name="connsiteX3" fmla="*/ 0 w 2712624"/>
                <a:gd name="connsiteY3" fmla="*/ 933720 h 933720"/>
                <a:gd name="connsiteX4" fmla="*/ 882390 w 2712624"/>
                <a:gd name="connsiteY4" fmla="*/ 2 h 93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2624" h="933720">
                  <a:moveTo>
                    <a:pt x="882390" y="2"/>
                  </a:moveTo>
                  <a:lnTo>
                    <a:pt x="2712624" y="0"/>
                  </a:lnTo>
                  <a:lnTo>
                    <a:pt x="1817438" y="928871"/>
                  </a:lnTo>
                  <a:lnTo>
                    <a:pt x="0" y="933720"/>
                  </a:lnTo>
                  <a:lnTo>
                    <a:pt x="882390" y="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微服务监控</a:t>
              </a:r>
            </a:p>
          </p:txBody>
        </p:sp>
        <p:sp>
          <p:nvSpPr>
            <p:cNvPr id="37" name="ïŝļîḑé">
              <a:extLst>
                <a:ext uri="{FF2B5EF4-FFF2-40B4-BE49-F238E27FC236}">
                  <a16:creationId xmlns:a16="http://schemas.microsoft.com/office/drawing/2014/main" id="{8C69AB63-27AA-45DB-A7F6-9F19B5EEAB6A}"/>
                </a:ext>
              </a:extLst>
            </p:cNvPr>
            <p:cNvSpPr/>
            <p:nvPr/>
          </p:nvSpPr>
          <p:spPr>
            <a:xfrm flipH="1">
              <a:off x="5838500" y="2177725"/>
              <a:ext cx="640712" cy="442431"/>
            </a:xfrm>
            <a:custGeom>
              <a:avLst/>
              <a:gdLst>
                <a:gd name="connsiteX0" fmla="*/ 271991 w 429543"/>
                <a:gd name="connsiteY0" fmla="*/ 270474 h 296612"/>
                <a:gd name="connsiteX1" fmla="*/ 271991 w 429543"/>
                <a:gd name="connsiteY1" fmla="*/ 287322 h 296612"/>
                <a:gd name="connsiteX2" fmla="*/ 157552 w 429543"/>
                <a:gd name="connsiteY2" fmla="*/ 287322 h 296612"/>
                <a:gd name="connsiteX3" fmla="*/ 157552 w 429543"/>
                <a:gd name="connsiteY3" fmla="*/ 270474 h 296612"/>
                <a:gd name="connsiteX4" fmla="*/ 429543 w 429543"/>
                <a:gd name="connsiteY4" fmla="*/ 261184 h 296612"/>
                <a:gd name="connsiteX5" fmla="*/ 0 w 429543"/>
                <a:gd name="connsiteY5" fmla="*/ 261184 h 296612"/>
                <a:gd name="connsiteX6" fmla="*/ 0 w 429543"/>
                <a:gd name="connsiteY6" fmla="*/ 278529 h 296612"/>
                <a:gd name="connsiteX7" fmla="*/ 13797 w 429543"/>
                <a:gd name="connsiteY7" fmla="*/ 296612 h 296612"/>
                <a:gd name="connsiteX8" fmla="*/ 415746 w 429543"/>
                <a:gd name="connsiteY8" fmla="*/ 296612 h 296612"/>
                <a:gd name="connsiteX9" fmla="*/ 429543 w 429543"/>
                <a:gd name="connsiteY9" fmla="*/ 278529 h 296612"/>
                <a:gd name="connsiteX10" fmla="*/ 335569 w 429543"/>
                <a:gd name="connsiteY10" fmla="*/ 29969 h 296612"/>
                <a:gd name="connsiteX11" fmla="*/ 335569 w 429543"/>
                <a:gd name="connsiteY11" fmla="*/ 212601 h 296612"/>
                <a:gd name="connsiteX12" fmla="*/ 93975 w 429543"/>
                <a:gd name="connsiteY12" fmla="*/ 212601 h 296612"/>
                <a:gd name="connsiteX13" fmla="*/ 93975 w 429543"/>
                <a:gd name="connsiteY13" fmla="*/ 29969 h 296612"/>
                <a:gd name="connsiteX14" fmla="*/ 331697 w 429543"/>
                <a:gd name="connsiteY14" fmla="*/ 0 h 296612"/>
                <a:gd name="connsiteX15" fmla="*/ 97847 w 429543"/>
                <a:gd name="connsiteY15" fmla="*/ 0 h 296612"/>
                <a:gd name="connsiteX16" fmla="*/ 57418 w 429543"/>
                <a:gd name="connsiteY16" fmla="*/ 40429 h 296612"/>
                <a:gd name="connsiteX17" fmla="*/ 57418 w 429543"/>
                <a:gd name="connsiteY17" fmla="*/ 202142 h 296612"/>
                <a:gd name="connsiteX18" fmla="*/ 97847 w 429543"/>
                <a:gd name="connsiteY18" fmla="*/ 242571 h 296612"/>
                <a:gd name="connsiteX19" fmla="*/ 331697 w 429543"/>
                <a:gd name="connsiteY19" fmla="*/ 242571 h 296612"/>
                <a:gd name="connsiteX20" fmla="*/ 372126 w 429543"/>
                <a:gd name="connsiteY20" fmla="*/ 202142 h 296612"/>
                <a:gd name="connsiteX21" fmla="*/ 372126 w 429543"/>
                <a:gd name="connsiteY21" fmla="*/ 40429 h 296612"/>
                <a:gd name="connsiteX22" fmla="*/ 331697 w 429543"/>
                <a:gd name="connsiteY22" fmla="*/ 0 h 29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9543" h="296612">
                  <a:moveTo>
                    <a:pt x="271991" y="270474"/>
                  </a:moveTo>
                  <a:lnTo>
                    <a:pt x="271991" y="287322"/>
                  </a:lnTo>
                  <a:lnTo>
                    <a:pt x="157552" y="287322"/>
                  </a:lnTo>
                  <a:lnTo>
                    <a:pt x="157552" y="270474"/>
                  </a:lnTo>
                  <a:close/>
                  <a:moveTo>
                    <a:pt x="429543" y="261184"/>
                  </a:moveTo>
                  <a:lnTo>
                    <a:pt x="0" y="261184"/>
                  </a:lnTo>
                  <a:lnTo>
                    <a:pt x="0" y="278529"/>
                  </a:lnTo>
                  <a:cubicBezTo>
                    <a:pt x="0" y="288516"/>
                    <a:pt x="6177" y="296612"/>
                    <a:pt x="13797" y="296612"/>
                  </a:cubicBezTo>
                  <a:lnTo>
                    <a:pt x="415746" y="296612"/>
                  </a:lnTo>
                  <a:cubicBezTo>
                    <a:pt x="423366" y="296612"/>
                    <a:pt x="429543" y="288516"/>
                    <a:pt x="429543" y="278529"/>
                  </a:cubicBezTo>
                  <a:close/>
                  <a:moveTo>
                    <a:pt x="335569" y="29969"/>
                  </a:moveTo>
                  <a:lnTo>
                    <a:pt x="335569" y="212601"/>
                  </a:lnTo>
                  <a:lnTo>
                    <a:pt x="93975" y="212601"/>
                  </a:lnTo>
                  <a:lnTo>
                    <a:pt x="93975" y="29969"/>
                  </a:lnTo>
                  <a:close/>
                  <a:moveTo>
                    <a:pt x="331697" y="0"/>
                  </a:moveTo>
                  <a:lnTo>
                    <a:pt x="97847" y="0"/>
                  </a:lnTo>
                  <a:cubicBezTo>
                    <a:pt x="75519" y="0"/>
                    <a:pt x="57418" y="18101"/>
                    <a:pt x="57418" y="40429"/>
                  </a:cubicBezTo>
                  <a:lnTo>
                    <a:pt x="57418" y="202142"/>
                  </a:lnTo>
                  <a:cubicBezTo>
                    <a:pt x="57418" y="224470"/>
                    <a:pt x="75519" y="242571"/>
                    <a:pt x="97847" y="242571"/>
                  </a:cubicBezTo>
                  <a:lnTo>
                    <a:pt x="331697" y="242571"/>
                  </a:lnTo>
                  <a:cubicBezTo>
                    <a:pt x="354025" y="242571"/>
                    <a:pt x="372126" y="224470"/>
                    <a:pt x="372126" y="202142"/>
                  </a:cubicBezTo>
                  <a:lnTo>
                    <a:pt x="372126" y="40429"/>
                  </a:lnTo>
                  <a:cubicBezTo>
                    <a:pt x="372126" y="18101"/>
                    <a:pt x="354025" y="0"/>
                    <a:pt x="331697"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ïṣlíḍé">
              <a:extLst>
                <a:ext uri="{FF2B5EF4-FFF2-40B4-BE49-F238E27FC236}">
                  <a16:creationId xmlns:a16="http://schemas.microsoft.com/office/drawing/2014/main" id="{DCB426C1-C294-414B-B05A-93EF766AC5B4}"/>
                </a:ext>
              </a:extLst>
            </p:cNvPr>
            <p:cNvSpPr/>
            <p:nvPr/>
          </p:nvSpPr>
          <p:spPr bwMode="auto">
            <a:xfrm>
              <a:off x="5690988" y="4653186"/>
              <a:ext cx="698465" cy="517905"/>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 ang="0">
                  <a:pos x="45" y="25"/>
                </a:cxn>
                <a:cxn ang="0">
                  <a:pos x="33" y="13"/>
                </a:cxn>
                <a:cxn ang="0">
                  <a:pos x="32" y="12"/>
                </a:cxn>
                <a:cxn ang="0">
                  <a:pos x="31" y="13"/>
                </a:cxn>
                <a:cxn ang="0">
                  <a:pos x="18" y="25"/>
                </a:cxn>
                <a:cxn ang="0">
                  <a:pos x="18" y="26"/>
                </a:cxn>
                <a:cxn ang="0">
                  <a:pos x="19" y="27"/>
                </a:cxn>
                <a:cxn ang="0">
                  <a:pos x="27" y="27"/>
                </a:cxn>
                <a:cxn ang="0">
                  <a:pos x="27" y="40"/>
                </a:cxn>
                <a:cxn ang="0">
                  <a:pos x="28" y="41"/>
                </a:cxn>
                <a:cxn ang="0">
                  <a:pos x="35" y="41"/>
                </a:cxn>
                <a:cxn ang="0">
                  <a:pos x="36" y="40"/>
                </a:cxn>
                <a:cxn ang="0">
                  <a:pos x="36" y="27"/>
                </a:cxn>
                <a:cxn ang="0">
                  <a:pos x="44" y="27"/>
                </a:cxn>
                <a:cxn ang="0">
                  <a:pos x="45" y="26"/>
                </a:cxn>
                <a:cxn ang="0">
                  <a:pos x="45" y="2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chemeClr val="bg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5" name="îṧḷíḓê">
            <a:extLst>
              <a:ext uri="{FF2B5EF4-FFF2-40B4-BE49-F238E27FC236}">
                <a16:creationId xmlns:a16="http://schemas.microsoft.com/office/drawing/2014/main" id="{6EE0C3B5-B713-443A-B6E0-9A53A23B2B30}"/>
              </a:ext>
            </a:extLst>
          </p:cNvPr>
          <p:cNvSpPr/>
          <p:nvPr/>
        </p:nvSpPr>
        <p:spPr bwMode="auto">
          <a:xfrm>
            <a:off x="731923" y="1908752"/>
            <a:ext cx="1825824" cy="112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指标：</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a:lnSpc>
                <a:spcPct val="150000"/>
              </a:lnSpc>
              <a:spcBef>
                <a:spcPct val="0"/>
              </a:spcBef>
              <a:buFont typeface="Arial" panose="020B0604020202020204" pitchFamily="34" charset="0"/>
              <a:buChar char="•"/>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软件系统状态度量</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a:lnSpc>
                <a:spcPct val="150000"/>
              </a:lnSpc>
              <a:spcBef>
                <a:spcPct val="0"/>
              </a:spcBef>
              <a:buFont typeface="Arial" panose="020B0604020202020204" pitchFamily="34" charset="0"/>
              <a:buChar char="•"/>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日志信息</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采取</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îṧḷíḓê">
            <a:extLst>
              <a:ext uri="{FF2B5EF4-FFF2-40B4-BE49-F238E27FC236}">
                <a16:creationId xmlns:a16="http://schemas.microsoft.com/office/drawing/2014/main" id="{5889AF81-912E-47ED-A8BA-76EC3DE47BE3}"/>
              </a:ext>
            </a:extLst>
          </p:cNvPr>
          <p:cNvSpPr/>
          <p:nvPr/>
        </p:nvSpPr>
        <p:spPr bwMode="auto">
          <a:xfrm>
            <a:off x="5056756" y="2869860"/>
            <a:ext cx="2232247" cy="116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指标：</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a:lnSpc>
                <a:spcPct val="150000"/>
              </a:lnSpc>
              <a:spcBef>
                <a:spcPct val="0"/>
              </a:spcBef>
              <a:buFont typeface="Arial" panose="020B0604020202020204" pitchFamily="34" charset="0"/>
              <a:buChar char="•"/>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Trace</a:t>
            </a:r>
          </a:p>
          <a:p>
            <a:pPr marL="171450" indent="-171450" algn="just">
              <a:lnSpc>
                <a:spcPct val="150000"/>
              </a:lnSpc>
              <a:spcBef>
                <a:spcPct val="0"/>
              </a:spcBef>
              <a:buFont typeface="Arial" panose="020B0604020202020204" pitchFamily="34" charset="0"/>
              <a:buChar char="•"/>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Metric</a:t>
            </a:r>
          </a:p>
          <a:p>
            <a:pPr marL="171450" indent="-171450" algn="just">
              <a:lnSpc>
                <a:spcPct val="150000"/>
              </a:lnSpc>
              <a:spcBef>
                <a:spcPct val="0"/>
              </a:spcBef>
              <a:buFont typeface="Arial" panose="020B0604020202020204" pitchFamily="34" charset="0"/>
              <a:buChar char="•"/>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Log</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4" name="2eb41915-fd3b-43b3-9b26-c84fec143617" descr="LRgAAB+LCAAAAAAABADNV01z2jAQ/S9qj0zGksEf3KAOmR7SZCaZXDocHFuAWmMzspgJk8l/r6zYZYVtBRNcemNXu/bbt6vH+hV9ZTEaI4wG6KvYbaj8/bAOuQhYuOTh+jaLaSLP7nm2oVwwmqPxz9cyiYCkpzDZ0jJqJ/23LGXr7Vq50di6sqQrfAEubClnQCO2DpOALZmQz5ae7/k95RFNRRm4CJOcDlBpDWWWO0A3PNtuFO63QQXHhjUIztIlwFOmI+sKNWcPQfa3LMl4PbkKHYHQu8WCRfRxRddUZcmjR5aKSRo/rMK4Kn3K2XIlUprnpePu+ReNBEgbj2SieqQK3+Yr+fAvsxlxPGc2kzgbQTvHg3Y/CdrpAHoSBLgdtAeQTLMsoWFah112vSnfv8DY2e6VZe/hEAAHW53nTkvHx/cQkz4mz2luIr6eTAMCm6jBtjvAHvYxey2wp+61Oxu2wh6dMHzaA5wLTB/xCwoqODaE43YePi3d69BFv4/hc5u76OCRrysIhE2s42ET3MfwtcCe4klggE1OGD75gLl8B0tj2Vvt3xfewBsexkyOTxmn/rHliPGdzk7BCqcL9XcnQT7QKEtjQ5RTRDX4lSzch3JBoILyXJ0cIAGnFVdoxpJimZiky6TiWvK+oT9kZFHaOwXKhdH8rb527N+uFaLhvUTYHDQZit0Ty9kzS5jYwcbU6PTa6VRk5BqZDZQ90hdhYsyDeI0GrARqZfGGfQ0HSrOvxO4+MOepkLT26tCAFdb2J2Obhu1FvF8gw8hHhbhL+cmpKEWj0pi/zuI6QDXSDhoomYbRbxMlw9aJPTQgJW7vlBSt7ImSj6bkNEq8zwgtxkcpLW67OX7vUksMhPmQFow1y4bWPw+EDfK7S65cBM+gSCbq1BuOtkA5ttVdd+VHSOfxOU+ZfmvPDg1YYu2jx9ws/P8pr7H12DC7NQvyQvrnpWf57YeXT+262DtKgknbHcJO7xpsm1jT9lCsbWwK80UjYZdOWH3JWTZDE31EXwA/sGA5J+y/8nu8+wydp86DRn1gwTq7bcHY8LVyKTE28uK1D3Ddgrx0W4VP4qVnMT4nL/O3P7XpxP8tGAAA">
            <a:extLst>
              <a:ext uri="{FF2B5EF4-FFF2-40B4-BE49-F238E27FC236}">
                <a16:creationId xmlns:a16="http://schemas.microsoft.com/office/drawing/2014/main" id="{64DA8B28-43D8-4782-AF24-1AD241193BA7}"/>
              </a:ext>
            </a:extLst>
          </p:cNvPr>
          <p:cNvGrpSpPr>
            <a:grpSpLocks noChangeAspect="1"/>
          </p:cNvGrpSpPr>
          <p:nvPr/>
        </p:nvGrpSpPr>
        <p:grpSpPr>
          <a:xfrm>
            <a:off x="6744072" y="2023386"/>
            <a:ext cx="5235856" cy="2070151"/>
            <a:chOff x="1736549" y="1793933"/>
            <a:chExt cx="8270870" cy="3270134"/>
          </a:xfrm>
        </p:grpSpPr>
        <p:sp>
          <p:nvSpPr>
            <p:cNvPr id="75" name="ValueShape1">
              <a:extLst>
                <a:ext uri="{FF2B5EF4-FFF2-40B4-BE49-F238E27FC236}">
                  <a16:creationId xmlns:a16="http://schemas.microsoft.com/office/drawing/2014/main" id="{A2C91F82-CDE0-43F4-8DF8-9CD950910DA0}"/>
                </a:ext>
              </a:extLst>
            </p:cNvPr>
            <p:cNvSpPr/>
            <p:nvPr/>
          </p:nvSpPr>
          <p:spPr>
            <a:xfrm>
              <a:off x="4423854" y="2534134"/>
              <a:ext cx="4718755" cy="411163"/>
            </a:xfrm>
            <a:prstGeom prst="parallelogram">
              <a:avLst/>
            </a:prstGeom>
            <a:gradFill flip="none" rotWithShape="1">
              <a:gsLst>
                <a:gs pos="0">
                  <a:schemeClr val="accent1">
                    <a:lumMod val="100000"/>
                  </a:schemeClr>
                </a:gs>
                <a:gs pos="100000">
                  <a:schemeClr val="accent1">
                    <a:lumMod val="40000"/>
                    <a:lumOff val="60000"/>
                  </a:schemeClr>
                </a:gs>
                <a:gs pos="40070">
                  <a:schemeClr val="accent1">
                    <a:lumMod val="100000"/>
                  </a:schemeClr>
                </a:gs>
                <a:gs pos="40170">
                  <a:schemeClr val="accent1">
                    <a:lumMod val="40000"/>
                    <a:lumOff val="60000"/>
                  </a:schemeClr>
                </a:gs>
              </a:gsLst>
              <a:lin ang="0" scaled="1"/>
              <a:tileRect/>
            </a:gradFill>
            <a:ln>
              <a:noFill/>
            </a:ln>
          </p:spPr>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ValueShape2">
              <a:extLst>
                <a:ext uri="{FF2B5EF4-FFF2-40B4-BE49-F238E27FC236}">
                  <a16:creationId xmlns:a16="http://schemas.microsoft.com/office/drawing/2014/main" id="{13983163-D9F8-4DA5-8231-93329530BA2E}"/>
                </a:ext>
              </a:extLst>
            </p:cNvPr>
            <p:cNvSpPr/>
            <p:nvPr/>
          </p:nvSpPr>
          <p:spPr>
            <a:xfrm>
              <a:off x="4423854" y="3179725"/>
              <a:ext cx="4718755" cy="411163"/>
            </a:xfrm>
            <a:prstGeom prst="parallelogram">
              <a:avLst/>
            </a:prstGeom>
            <a:gradFill flip="none" rotWithShape="1">
              <a:gsLst>
                <a:gs pos="0">
                  <a:schemeClr val="accent2">
                    <a:lumMod val="100000"/>
                  </a:schemeClr>
                </a:gs>
                <a:gs pos="100000">
                  <a:schemeClr val="accent2">
                    <a:lumMod val="40000"/>
                    <a:lumOff val="60000"/>
                  </a:schemeClr>
                </a:gs>
                <a:gs pos="37030">
                  <a:schemeClr val="accent2">
                    <a:lumMod val="100000"/>
                  </a:schemeClr>
                </a:gs>
                <a:gs pos="37130">
                  <a:schemeClr val="accent2">
                    <a:lumMod val="40000"/>
                    <a:lumOff val="60000"/>
                  </a:schemeClr>
                </a:gs>
              </a:gsLst>
              <a:lin ang="0" scaled="1"/>
              <a:tileRect/>
            </a:gradFill>
            <a:ln>
              <a:noFill/>
            </a:ln>
          </p:spPr>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ValueShape3">
              <a:extLst>
                <a:ext uri="{FF2B5EF4-FFF2-40B4-BE49-F238E27FC236}">
                  <a16:creationId xmlns:a16="http://schemas.microsoft.com/office/drawing/2014/main" id="{3A7C80D7-E5D5-46AA-B82B-25E4A22E01E5}"/>
                </a:ext>
              </a:extLst>
            </p:cNvPr>
            <p:cNvSpPr/>
            <p:nvPr/>
          </p:nvSpPr>
          <p:spPr>
            <a:xfrm>
              <a:off x="4423854" y="3822368"/>
              <a:ext cx="4718755" cy="411163"/>
            </a:xfrm>
            <a:prstGeom prst="parallelogram">
              <a:avLst/>
            </a:prstGeom>
            <a:gradFill flip="none" rotWithShape="1">
              <a:gsLst>
                <a:gs pos="0">
                  <a:schemeClr val="accent3">
                    <a:lumMod val="100000"/>
                  </a:schemeClr>
                </a:gs>
                <a:gs pos="100000">
                  <a:schemeClr val="accent3">
                    <a:lumMod val="40000"/>
                    <a:lumOff val="60000"/>
                  </a:schemeClr>
                </a:gs>
                <a:gs pos="29600">
                  <a:schemeClr val="accent3">
                    <a:lumMod val="100000"/>
                  </a:schemeClr>
                </a:gs>
                <a:gs pos="29700">
                  <a:schemeClr val="accent3">
                    <a:lumMod val="40000"/>
                    <a:lumOff val="60000"/>
                  </a:schemeClr>
                </a:gs>
              </a:gsLst>
              <a:lin ang="0" scaled="1"/>
              <a:tileRect/>
            </a:gradFill>
            <a:ln>
              <a:noFill/>
            </a:ln>
          </p:spPr>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ValueText1" hidden="1">
              <a:extLst>
                <a:ext uri="{FF2B5EF4-FFF2-40B4-BE49-F238E27FC236}">
                  <a16:creationId xmlns:a16="http://schemas.microsoft.com/office/drawing/2014/main" id="{BE271025-9E69-44B3-A429-BC0AEB0338A7}"/>
                </a:ext>
              </a:extLst>
            </p:cNvPr>
            <p:cNvSpPr txBox="1"/>
            <p:nvPr/>
          </p:nvSpPr>
          <p:spPr>
            <a:xfrm>
              <a:off x="9358485" y="2534134"/>
              <a:ext cx="648934" cy="413979"/>
            </a:xfrm>
            <a:prstGeom prst="rect">
              <a:avLst/>
            </a:prstGeom>
            <a:noFill/>
          </p:spPr>
          <p:txBody>
            <a:bodyPr wrap="none" lIns="0" tIns="0" rIns="0" bIns="0" numCol="1" anchor="ctr" anchorCtr="1">
              <a:prstTxWarp prst="textPlain">
                <a:avLst/>
              </a:prstTxWarp>
              <a:normAutofit fontScale="5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600" b="1">
                  <a:solidFill>
                    <a:schemeClr val="accent1">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40</a:t>
              </a:r>
              <a:endParaRPr lang="en-US" altLang="zh-CN" sz="3600" b="1" dirty="0">
                <a:solidFill>
                  <a:schemeClr val="accent1">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ValueText2" hidden="1">
              <a:extLst>
                <a:ext uri="{FF2B5EF4-FFF2-40B4-BE49-F238E27FC236}">
                  <a16:creationId xmlns:a16="http://schemas.microsoft.com/office/drawing/2014/main" id="{773EA71C-01C9-4377-A3A0-0FECD6977300}"/>
                </a:ext>
              </a:extLst>
            </p:cNvPr>
            <p:cNvSpPr txBox="1"/>
            <p:nvPr/>
          </p:nvSpPr>
          <p:spPr>
            <a:xfrm>
              <a:off x="9358485" y="3176909"/>
              <a:ext cx="648934" cy="413979"/>
            </a:xfrm>
            <a:prstGeom prst="rect">
              <a:avLst/>
            </a:prstGeom>
            <a:noFill/>
          </p:spPr>
          <p:txBody>
            <a:bodyPr wrap="none" lIns="0" tIns="0" rIns="0" bIns="0" numCol="1" anchor="ctr" anchorCtr="1">
              <a:prstTxWarp prst="textPlain">
                <a:avLst/>
              </a:prstTxWarp>
              <a:normAutofit fontScale="5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600" b="1">
                  <a:solidFill>
                    <a:schemeClr val="accent2">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37</a:t>
              </a:r>
              <a:endParaRPr lang="en-US" altLang="zh-CN" sz="3600" b="1" dirty="0">
                <a:solidFill>
                  <a:schemeClr val="accent2">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ValueText3" hidden="1">
              <a:extLst>
                <a:ext uri="{FF2B5EF4-FFF2-40B4-BE49-F238E27FC236}">
                  <a16:creationId xmlns:a16="http://schemas.microsoft.com/office/drawing/2014/main" id="{1F123139-C013-4B20-8269-942E70CADE85}"/>
                </a:ext>
              </a:extLst>
            </p:cNvPr>
            <p:cNvSpPr txBox="1"/>
            <p:nvPr/>
          </p:nvSpPr>
          <p:spPr>
            <a:xfrm>
              <a:off x="9358485" y="3820959"/>
              <a:ext cx="648934" cy="413979"/>
            </a:xfrm>
            <a:prstGeom prst="rect">
              <a:avLst/>
            </a:prstGeom>
            <a:noFill/>
          </p:spPr>
          <p:txBody>
            <a:bodyPr wrap="none" lIns="0" tIns="0" rIns="0" bIns="0" numCol="1" anchor="ctr" anchorCtr="1">
              <a:prstTxWarp prst="textPlain">
                <a:avLst/>
              </a:prstTxWarp>
              <a:normAutofit fontScale="5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600" b="1">
                  <a:solidFill>
                    <a:schemeClr val="accent3">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30</a:t>
              </a:r>
              <a:endParaRPr lang="en-US" altLang="zh-CN" sz="3600" b="1" dirty="0">
                <a:solidFill>
                  <a:schemeClr val="accent3">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ExtraShape">
              <a:extLst>
                <a:ext uri="{FF2B5EF4-FFF2-40B4-BE49-F238E27FC236}">
                  <a16:creationId xmlns:a16="http://schemas.microsoft.com/office/drawing/2014/main" id="{A3EFF906-F013-45B6-87C5-1033737D6A83}"/>
                </a:ext>
              </a:extLst>
            </p:cNvPr>
            <p:cNvSpPr/>
            <p:nvPr/>
          </p:nvSpPr>
          <p:spPr>
            <a:xfrm>
              <a:off x="1736549" y="1793933"/>
              <a:ext cx="3262488" cy="3262488"/>
            </a:xfrm>
            <a:prstGeom prst="ellipse">
              <a:avLst/>
            </a:prstGeom>
            <a:solidFill>
              <a:schemeClr val="tx2">
                <a:lumMod val="20000"/>
                <a:lumOff val="80000"/>
              </a:schemeClr>
            </a:solidFill>
            <a:ln>
              <a:noFill/>
            </a:ln>
          </p:spPr>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ValueBack3">
              <a:extLst>
                <a:ext uri="{FF2B5EF4-FFF2-40B4-BE49-F238E27FC236}">
                  <a16:creationId xmlns:a16="http://schemas.microsoft.com/office/drawing/2014/main" id="{3FC1DBCD-0ED3-4571-AB85-7591386B4FD4}"/>
                </a:ext>
              </a:extLst>
            </p:cNvPr>
            <p:cNvSpPr/>
            <p:nvPr/>
          </p:nvSpPr>
          <p:spPr bwMode="auto">
            <a:xfrm>
              <a:off x="1935456" y="2589932"/>
              <a:ext cx="2466850" cy="1372595"/>
            </a:xfrm>
            <a:custGeom>
              <a:avLst/>
              <a:gdLst>
                <a:gd name="T0" fmla="*/ 867 w 868"/>
                <a:gd name="T1" fmla="*/ 269 h 483"/>
                <a:gd name="T2" fmla="*/ 867 w 868"/>
                <a:gd name="T3" fmla="*/ 260 h 483"/>
                <a:gd name="T4" fmla="*/ 867 w 868"/>
                <a:gd name="T5" fmla="*/ 258 h 483"/>
                <a:gd name="T6" fmla="*/ 865 w 868"/>
                <a:gd name="T7" fmla="*/ 258 h 483"/>
                <a:gd name="T8" fmla="*/ 676 w 868"/>
                <a:gd name="T9" fmla="*/ 100 h 483"/>
                <a:gd name="T10" fmla="*/ 638 w 868"/>
                <a:gd name="T11" fmla="*/ 103 h 483"/>
                <a:gd name="T12" fmla="*/ 446 w 868"/>
                <a:gd name="T13" fmla="*/ 0 h 483"/>
                <a:gd name="T14" fmla="*/ 216 w 868"/>
                <a:gd name="T15" fmla="*/ 212 h 483"/>
                <a:gd name="T16" fmla="*/ 145 w 868"/>
                <a:gd name="T17" fmla="*/ 193 h 483"/>
                <a:gd name="T18" fmla="*/ 0 w 868"/>
                <a:gd name="T19" fmla="*/ 338 h 483"/>
                <a:gd name="T20" fmla="*/ 0 w 868"/>
                <a:gd name="T21" fmla="*/ 340 h 483"/>
                <a:gd name="T22" fmla="*/ 143 w 868"/>
                <a:gd name="T23" fmla="*/ 483 h 483"/>
                <a:gd name="T24" fmla="*/ 644 w 868"/>
                <a:gd name="T25" fmla="*/ 483 h 483"/>
                <a:gd name="T26" fmla="*/ 661 w 868"/>
                <a:gd name="T27" fmla="*/ 482 h 483"/>
                <a:gd name="T28" fmla="*/ 676 w 868"/>
                <a:gd name="T29" fmla="*/ 483 h 483"/>
                <a:gd name="T30" fmla="*/ 868 w 868"/>
                <a:gd name="T31" fmla="*/ 291 h 483"/>
                <a:gd name="T32" fmla="*/ 867 w 868"/>
                <a:gd name="T33" fmla="*/ 26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8" h="483">
                  <a:moveTo>
                    <a:pt x="867" y="269"/>
                  </a:moveTo>
                  <a:cubicBezTo>
                    <a:pt x="867" y="266"/>
                    <a:pt x="867" y="263"/>
                    <a:pt x="867" y="260"/>
                  </a:cubicBezTo>
                  <a:cubicBezTo>
                    <a:pt x="867" y="258"/>
                    <a:pt x="867" y="258"/>
                    <a:pt x="867" y="258"/>
                  </a:cubicBezTo>
                  <a:cubicBezTo>
                    <a:pt x="865" y="258"/>
                    <a:pt x="865" y="258"/>
                    <a:pt x="865" y="258"/>
                  </a:cubicBezTo>
                  <a:cubicBezTo>
                    <a:pt x="849" y="168"/>
                    <a:pt x="771" y="100"/>
                    <a:pt x="676" y="100"/>
                  </a:cubicBezTo>
                  <a:cubicBezTo>
                    <a:pt x="663" y="100"/>
                    <a:pt x="650" y="101"/>
                    <a:pt x="638" y="103"/>
                  </a:cubicBezTo>
                  <a:cubicBezTo>
                    <a:pt x="597" y="41"/>
                    <a:pt x="526" y="0"/>
                    <a:pt x="446" y="0"/>
                  </a:cubicBezTo>
                  <a:cubicBezTo>
                    <a:pt x="324" y="0"/>
                    <a:pt x="225" y="93"/>
                    <a:pt x="216" y="212"/>
                  </a:cubicBezTo>
                  <a:cubicBezTo>
                    <a:pt x="195" y="200"/>
                    <a:pt x="171" y="193"/>
                    <a:pt x="145" y="193"/>
                  </a:cubicBezTo>
                  <a:cubicBezTo>
                    <a:pt x="65" y="193"/>
                    <a:pt x="0" y="258"/>
                    <a:pt x="0" y="338"/>
                  </a:cubicBezTo>
                  <a:cubicBezTo>
                    <a:pt x="0" y="340"/>
                    <a:pt x="0" y="340"/>
                    <a:pt x="0" y="340"/>
                  </a:cubicBezTo>
                  <a:cubicBezTo>
                    <a:pt x="0" y="419"/>
                    <a:pt x="64" y="483"/>
                    <a:pt x="143" y="483"/>
                  </a:cubicBezTo>
                  <a:cubicBezTo>
                    <a:pt x="644" y="483"/>
                    <a:pt x="644" y="483"/>
                    <a:pt x="644" y="483"/>
                  </a:cubicBezTo>
                  <a:cubicBezTo>
                    <a:pt x="650" y="483"/>
                    <a:pt x="655" y="483"/>
                    <a:pt x="661" y="482"/>
                  </a:cubicBezTo>
                  <a:cubicBezTo>
                    <a:pt x="666" y="483"/>
                    <a:pt x="671" y="483"/>
                    <a:pt x="676" y="483"/>
                  </a:cubicBezTo>
                  <a:cubicBezTo>
                    <a:pt x="782" y="483"/>
                    <a:pt x="868" y="397"/>
                    <a:pt x="868" y="291"/>
                  </a:cubicBezTo>
                  <a:cubicBezTo>
                    <a:pt x="868" y="284"/>
                    <a:pt x="867" y="276"/>
                    <a:pt x="867" y="269"/>
                  </a:cubicBezTo>
                  <a:close/>
                </a:path>
              </a:pathLst>
            </a:custGeom>
            <a:solidFill>
              <a:schemeClr val="accent3">
                <a:lumMod val="10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ValueBack2">
              <a:extLst>
                <a:ext uri="{FF2B5EF4-FFF2-40B4-BE49-F238E27FC236}">
                  <a16:creationId xmlns:a16="http://schemas.microsoft.com/office/drawing/2014/main" id="{CDC2FB88-4F22-482E-B00E-4A5854E51838}"/>
                </a:ext>
              </a:extLst>
            </p:cNvPr>
            <p:cNvSpPr/>
            <p:nvPr/>
          </p:nvSpPr>
          <p:spPr bwMode="auto">
            <a:xfrm>
              <a:off x="2134366" y="2738879"/>
              <a:ext cx="2466850" cy="1372595"/>
            </a:xfrm>
            <a:custGeom>
              <a:avLst/>
              <a:gdLst>
                <a:gd name="T0" fmla="*/ 867 w 868"/>
                <a:gd name="T1" fmla="*/ 269 h 483"/>
                <a:gd name="T2" fmla="*/ 867 w 868"/>
                <a:gd name="T3" fmla="*/ 260 h 483"/>
                <a:gd name="T4" fmla="*/ 867 w 868"/>
                <a:gd name="T5" fmla="*/ 258 h 483"/>
                <a:gd name="T6" fmla="*/ 865 w 868"/>
                <a:gd name="T7" fmla="*/ 258 h 483"/>
                <a:gd name="T8" fmla="*/ 676 w 868"/>
                <a:gd name="T9" fmla="*/ 100 h 483"/>
                <a:gd name="T10" fmla="*/ 638 w 868"/>
                <a:gd name="T11" fmla="*/ 103 h 483"/>
                <a:gd name="T12" fmla="*/ 446 w 868"/>
                <a:gd name="T13" fmla="*/ 0 h 483"/>
                <a:gd name="T14" fmla="*/ 216 w 868"/>
                <a:gd name="T15" fmla="*/ 212 h 483"/>
                <a:gd name="T16" fmla="*/ 145 w 868"/>
                <a:gd name="T17" fmla="*/ 193 h 483"/>
                <a:gd name="T18" fmla="*/ 0 w 868"/>
                <a:gd name="T19" fmla="*/ 338 h 483"/>
                <a:gd name="T20" fmla="*/ 0 w 868"/>
                <a:gd name="T21" fmla="*/ 340 h 483"/>
                <a:gd name="T22" fmla="*/ 143 w 868"/>
                <a:gd name="T23" fmla="*/ 483 h 483"/>
                <a:gd name="T24" fmla="*/ 644 w 868"/>
                <a:gd name="T25" fmla="*/ 483 h 483"/>
                <a:gd name="T26" fmla="*/ 661 w 868"/>
                <a:gd name="T27" fmla="*/ 482 h 483"/>
                <a:gd name="T28" fmla="*/ 676 w 868"/>
                <a:gd name="T29" fmla="*/ 483 h 483"/>
                <a:gd name="T30" fmla="*/ 868 w 868"/>
                <a:gd name="T31" fmla="*/ 291 h 483"/>
                <a:gd name="T32" fmla="*/ 867 w 868"/>
                <a:gd name="T33" fmla="*/ 26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8" h="483">
                  <a:moveTo>
                    <a:pt x="867" y="269"/>
                  </a:moveTo>
                  <a:cubicBezTo>
                    <a:pt x="867" y="266"/>
                    <a:pt x="867" y="263"/>
                    <a:pt x="867" y="260"/>
                  </a:cubicBezTo>
                  <a:cubicBezTo>
                    <a:pt x="867" y="258"/>
                    <a:pt x="867" y="258"/>
                    <a:pt x="867" y="258"/>
                  </a:cubicBezTo>
                  <a:cubicBezTo>
                    <a:pt x="865" y="258"/>
                    <a:pt x="865" y="258"/>
                    <a:pt x="865" y="258"/>
                  </a:cubicBezTo>
                  <a:cubicBezTo>
                    <a:pt x="849" y="168"/>
                    <a:pt x="771" y="100"/>
                    <a:pt x="676" y="100"/>
                  </a:cubicBezTo>
                  <a:cubicBezTo>
                    <a:pt x="663" y="100"/>
                    <a:pt x="650" y="101"/>
                    <a:pt x="638" y="103"/>
                  </a:cubicBezTo>
                  <a:cubicBezTo>
                    <a:pt x="597" y="41"/>
                    <a:pt x="526" y="0"/>
                    <a:pt x="446" y="0"/>
                  </a:cubicBezTo>
                  <a:cubicBezTo>
                    <a:pt x="324" y="0"/>
                    <a:pt x="225" y="93"/>
                    <a:pt x="216" y="212"/>
                  </a:cubicBezTo>
                  <a:cubicBezTo>
                    <a:pt x="195" y="200"/>
                    <a:pt x="171" y="193"/>
                    <a:pt x="145" y="193"/>
                  </a:cubicBezTo>
                  <a:cubicBezTo>
                    <a:pt x="65" y="193"/>
                    <a:pt x="0" y="258"/>
                    <a:pt x="0" y="338"/>
                  </a:cubicBezTo>
                  <a:cubicBezTo>
                    <a:pt x="0" y="340"/>
                    <a:pt x="0" y="340"/>
                    <a:pt x="0" y="340"/>
                  </a:cubicBezTo>
                  <a:cubicBezTo>
                    <a:pt x="0" y="419"/>
                    <a:pt x="64" y="483"/>
                    <a:pt x="143" y="483"/>
                  </a:cubicBezTo>
                  <a:cubicBezTo>
                    <a:pt x="644" y="483"/>
                    <a:pt x="644" y="483"/>
                    <a:pt x="644" y="483"/>
                  </a:cubicBezTo>
                  <a:cubicBezTo>
                    <a:pt x="650" y="483"/>
                    <a:pt x="655" y="483"/>
                    <a:pt x="661" y="482"/>
                  </a:cubicBezTo>
                  <a:cubicBezTo>
                    <a:pt x="666" y="483"/>
                    <a:pt x="671" y="483"/>
                    <a:pt x="676" y="483"/>
                  </a:cubicBezTo>
                  <a:cubicBezTo>
                    <a:pt x="782" y="483"/>
                    <a:pt x="868" y="397"/>
                    <a:pt x="868" y="291"/>
                  </a:cubicBezTo>
                  <a:cubicBezTo>
                    <a:pt x="868" y="284"/>
                    <a:pt x="867" y="276"/>
                    <a:pt x="867" y="269"/>
                  </a:cubicBezTo>
                  <a:close/>
                </a:path>
              </a:pathLst>
            </a:custGeom>
            <a:solidFill>
              <a:schemeClr val="accent2">
                <a:lumMod val="10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ValueBack1">
              <a:extLst>
                <a:ext uri="{FF2B5EF4-FFF2-40B4-BE49-F238E27FC236}">
                  <a16:creationId xmlns:a16="http://schemas.microsoft.com/office/drawing/2014/main" id="{970AE0A4-9735-438A-8DD9-CE315591A426}"/>
                </a:ext>
              </a:extLst>
            </p:cNvPr>
            <p:cNvSpPr/>
            <p:nvPr/>
          </p:nvSpPr>
          <p:spPr bwMode="auto">
            <a:xfrm>
              <a:off x="2333277" y="2887825"/>
              <a:ext cx="2466850" cy="1372595"/>
            </a:xfrm>
            <a:custGeom>
              <a:avLst/>
              <a:gdLst>
                <a:gd name="T0" fmla="*/ 867 w 868"/>
                <a:gd name="T1" fmla="*/ 269 h 483"/>
                <a:gd name="T2" fmla="*/ 867 w 868"/>
                <a:gd name="T3" fmla="*/ 260 h 483"/>
                <a:gd name="T4" fmla="*/ 867 w 868"/>
                <a:gd name="T5" fmla="*/ 258 h 483"/>
                <a:gd name="T6" fmla="*/ 865 w 868"/>
                <a:gd name="T7" fmla="*/ 258 h 483"/>
                <a:gd name="T8" fmla="*/ 676 w 868"/>
                <a:gd name="T9" fmla="*/ 100 h 483"/>
                <a:gd name="T10" fmla="*/ 638 w 868"/>
                <a:gd name="T11" fmla="*/ 103 h 483"/>
                <a:gd name="T12" fmla="*/ 446 w 868"/>
                <a:gd name="T13" fmla="*/ 0 h 483"/>
                <a:gd name="T14" fmla="*/ 216 w 868"/>
                <a:gd name="T15" fmla="*/ 212 h 483"/>
                <a:gd name="T16" fmla="*/ 145 w 868"/>
                <a:gd name="T17" fmla="*/ 193 h 483"/>
                <a:gd name="T18" fmla="*/ 0 w 868"/>
                <a:gd name="T19" fmla="*/ 338 h 483"/>
                <a:gd name="T20" fmla="*/ 0 w 868"/>
                <a:gd name="T21" fmla="*/ 340 h 483"/>
                <a:gd name="T22" fmla="*/ 143 w 868"/>
                <a:gd name="T23" fmla="*/ 483 h 483"/>
                <a:gd name="T24" fmla="*/ 644 w 868"/>
                <a:gd name="T25" fmla="*/ 483 h 483"/>
                <a:gd name="T26" fmla="*/ 661 w 868"/>
                <a:gd name="T27" fmla="*/ 482 h 483"/>
                <a:gd name="T28" fmla="*/ 676 w 868"/>
                <a:gd name="T29" fmla="*/ 483 h 483"/>
                <a:gd name="T30" fmla="*/ 868 w 868"/>
                <a:gd name="T31" fmla="*/ 291 h 483"/>
                <a:gd name="T32" fmla="*/ 867 w 868"/>
                <a:gd name="T33" fmla="*/ 26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8" h="483">
                  <a:moveTo>
                    <a:pt x="867" y="269"/>
                  </a:moveTo>
                  <a:cubicBezTo>
                    <a:pt x="867" y="266"/>
                    <a:pt x="867" y="263"/>
                    <a:pt x="867" y="260"/>
                  </a:cubicBezTo>
                  <a:cubicBezTo>
                    <a:pt x="867" y="258"/>
                    <a:pt x="867" y="258"/>
                    <a:pt x="867" y="258"/>
                  </a:cubicBezTo>
                  <a:cubicBezTo>
                    <a:pt x="865" y="258"/>
                    <a:pt x="865" y="258"/>
                    <a:pt x="865" y="258"/>
                  </a:cubicBezTo>
                  <a:cubicBezTo>
                    <a:pt x="849" y="168"/>
                    <a:pt x="771" y="100"/>
                    <a:pt x="676" y="100"/>
                  </a:cubicBezTo>
                  <a:cubicBezTo>
                    <a:pt x="663" y="100"/>
                    <a:pt x="650" y="101"/>
                    <a:pt x="638" y="103"/>
                  </a:cubicBezTo>
                  <a:cubicBezTo>
                    <a:pt x="597" y="41"/>
                    <a:pt x="526" y="0"/>
                    <a:pt x="446" y="0"/>
                  </a:cubicBezTo>
                  <a:cubicBezTo>
                    <a:pt x="324" y="0"/>
                    <a:pt x="225" y="93"/>
                    <a:pt x="216" y="212"/>
                  </a:cubicBezTo>
                  <a:cubicBezTo>
                    <a:pt x="195" y="200"/>
                    <a:pt x="171" y="193"/>
                    <a:pt x="145" y="193"/>
                  </a:cubicBezTo>
                  <a:cubicBezTo>
                    <a:pt x="65" y="193"/>
                    <a:pt x="0" y="258"/>
                    <a:pt x="0" y="338"/>
                  </a:cubicBezTo>
                  <a:cubicBezTo>
                    <a:pt x="0" y="340"/>
                    <a:pt x="0" y="340"/>
                    <a:pt x="0" y="340"/>
                  </a:cubicBezTo>
                  <a:cubicBezTo>
                    <a:pt x="0" y="419"/>
                    <a:pt x="64" y="483"/>
                    <a:pt x="143" y="483"/>
                  </a:cubicBezTo>
                  <a:cubicBezTo>
                    <a:pt x="644" y="483"/>
                    <a:pt x="644" y="483"/>
                    <a:pt x="644" y="483"/>
                  </a:cubicBezTo>
                  <a:cubicBezTo>
                    <a:pt x="650" y="483"/>
                    <a:pt x="655" y="483"/>
                    <a:pt x="661" y="482"/>
                  </a:cubicBezTo>
                  <a:cubicBezTo>
                    <a:pt x="666" y="483"/>
                    <a:pt x="671" y="483"/>
                    <a:pt x="676" y="483"/>
                  </a:cubicBezTo>
                  <a:cubicBezTo>
                    <a:pt x="782" y="483"/>
                    <a:pt x="868" y="397"/>
                    <a:pt x="868" y="291"/>
                  </a:cubicBezTo>
                  <a:cubicBezTo>
                    <a:pt x="868" y="284"/>
                    <a:pt x="867" y="276"/>
                    <a:pt x="867" y="269"/>
                  </a:cubicBezTo>
                  <a:close/>
                </a:path>
              </a:pathLst>
            </a:custGeom>
            <a:solidFill>
              <a:schemeClr val="accent1">
                <a:lumMod val="10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ExtraShape">
              <a:extLst>
                <a:ext uri="{FF2B5EF4-FFF2-40B4-BE49-F238E27FC236}">
                  <a16:creationId xmlns:a16="http://schemas.microsoft.com/office/drawing/2014/main" id="{D4BDEED4-E661-41A4-93D2-64520C4BAF81}"/>
                </a:ext>
              </a:extLst>
            </p:cNvPr>
            <p:cNvSpPr/>
            <p:nvPr/>
          </p:nvSpPr>
          <p:spPr>
            <a:xfrm>
              <a:off x="2987942" y="3324121"/>
              <a:ext cx="1208123" cy="1085246"/>
            </a:xfrm>
            <a:prstGeom prst="upArrow">
              <a:avLst>
                <a:gd name="adj1" fmla="val 50000"/>
                <a:gd name="adj2" fmla="val 59699"/>
              </a:avLst>
            </a:prstGeom>
            <a:solidFill>
              <a:schemeClr val="tx2">
                <a:lumMod val="20000"/>
                <a:lumOff val="80000"/>
              </a:schemeClr>
            </a:solidFill>
            <a:ln>
              <a:noFill/>
            </a:ln>
          </p:spPr>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CustomText">
              <a:extLst>
                <a:ext uri="{FF2B5EF4-FFF2-40B4-BE49-F238E27FC236}">
                  <a16:creationId xmlns:a16="http://schemas.microsoft.com/office/drawing/2014/main" id="{E8815DEA-8615-4B30-B8F8-4954727CA415}"/>
                </a:ext>
              </a:extLst>
            </p:cNvPr>
            <p:cNvSpPr txBox="1"/>
            <p:nvPr/>
          </p:nvSpPr>
          <p:spPr>
            <a:xfrm>
              <a:off x="4601216" y="1902424"/>
              <a:ext cx="2117632" cy="523220"/>
            </a:xfrm>
            <a:prstGeom prst="rect">
              <a:avLst/>
            </a:prstGeom>
            <a:noFill/>
          </p:spPr>
          <p:txBody>
            <a:bodyPr wrap="square" rtlCol="0">
              <a:normAutofit fontScale="55000" lnSpcReduction="20000"/>
            </a:bodyPr>
            <a:lstStyle/>
            <a:p>
              <a:pPr algn="ct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监控内容比例</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CustomText">
              <a:extLst>
                <a:ext uri="{FF2B5EF4-FFF2-40B4-BE49-F238E27FC236}">
                  <a16:creationId xmlns:a16="http://schemas.microsoft.com/office/drawing/2014/main" id="{D5A04E34-372E-46B7-915E-E8604F75D5E1}"/>
                </a:ext>
              </a:extLst>
            </p:cNvPr>
            <p:cNvSpPr/>
            <p:nvPr/>
          </p:nvSpPr>
          <p:spPr>
            <a:xfrm>
              <a:off x="4601216" y="4694735"/>
              <a:ext cx="2117631" cy="369332"/>
            </a:xfrm>
            <a:prstGeom prst="rect">
              <a:avLst/>
            </a:prstGeom>
          </p:spPr>
          <p:txBody>
            <a:bodyPr wrap="square">
              <a:normAutofit fontScale="62500" lnSpcReduction="20000"/>
            </a:bodyPr>
            <a:lstStyle/>
            <a:p>
              <a:pPr algn="ct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9" name="ïslíḑê">
            <a:extLst>
              <a:ext uri="{FF2B5EF4-FFF2-40B4-BE49-F238E27FC236}">
                <a16:creationId xmlns:a16="http://schemas.microsoft.com/office/drawing/2014/main" id="{B96B1BC2-C3C1-497A-A7BB-1A024FDC1FDE}"/>
              </a:ext>
            </a:extLst>
          </p:cNvPr>
          <p:cNvSpPr/>
          <p:nvPr/>
        </p:nvSpPr>
        <p:spPr bwMode="auto">
          <a:xfrm>
            <a:off x="7037437" y="4315990"/>
            <a:ext cx="3049918" cy="76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90" name="直接连接符 89">
            <a:extLst>
              <a:ext uri="{FF2B5EF4-FFF2-40B4-BE49-F238E27FC236}">
                <a16:creationId xmlns:a16="http://schemas.microsoft.com/office/drawing/2014/main" id="{6B1A7B71-1643-45F9-95FA-06243FE3F754}"/>
              </a:ext>
            </a:extLst>
          </p:cNvPr>
          <p:cNvCxnSpPr>
            <a:cxnSpLocks/>
          </p:cNvCxnSpPr>
          <p:nvPr/>
        </p:nvCxnSpPr>
        <p:spPr>
          <a:xfrm>
            <a:off x="8929963" y="4266385"/>
            <a:ext cx="648072" cy="0"/>
          </a:xfrm>
          <a:prstGeom prst="line">
            <a:avLst/>
          </a:prstGeom>
          <a:ln w="63500">
            <a:solidFill>
              <a:srgbClr val="4276AA"/>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D9ACF089-7F69-4022-9954-BDEF664F9869}"/>
              </a:ext>
            </a:extLst>
          </p:cNvPr>
          <p:cNvCxnSpPr>
            <a:cxnSpLocks/>
          </p:cNvCxnSpPr>
          <p:nvPr/>
        </p:nvCxnSpPr>
        <p:spPr>
          <a:xfrm>
            <a:off x="8929963" y="4573563"/>
            <a:ext cx="648072" cy="0"/>
          </a:xfrm>
          <a:prstGeom prst="line">
            <a:avLst/>
          </a:prstGeom>
          <a:ln w="63500">
            <a:solidFill>
              <a:srgbClr val="178AA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CE3CD2C-CC1B-48B7-BEB0-96A484506DA2}"/>
              </a:ext>
            </a:extLst>
          </p:cNvPr>
          <p:cNvCxnSpPr>
            <a:cxnSpLocks/>
          </p:cNvCxnSpPr>
          <p:nvPr/>
        </p:nvCxnSpPr>
        <p:spPr>
          <a:xfrm>
            <a:off x="8929963" y="4880231"/>
            <a:ext cx="648072" cy="0"/>
          </a:xfrm>
          <a:prstGeom prst="line">
            <a:avLst/>
          </a:prstGeom>
          <a:ln w="63500">
            <a:solidFill>
              <a:srgbClr val="40A693"/>
            </a:solidFill>
          </a:ln>
        </p:spPr>
        <p:style>
          <a:lnRef idx="1">
            <a:schemeClr val="accent1"/>
          </a:lnRef>
          <a:fillRef idx="0">
            <a:schemeClr val="accent1"/>
          </a:fillRef>
          <a:effectRef idx="0">
            <a:schemeClr val="accent1"/>
          </a:effectRef>
          <a:fontRef idx="minor">
            <a:schemeClr val="tx1"/>
          </a:fontRef>
        </p:style>
      </p:cxnSp>
      <p:sp>
        <p:nvSpPr>
          <p:cNvPr id="94" name="îŝļíďe">
            <a:extLst>
              <a:ext uri="{FF2B5EF4-FFF2-40B4-BE49-F238E27FC236}">
                <a16:creationId xmlns:a16="http://schemas.microsoft.com/office/drawing/2014/main" id="{3F7E3C2B-98EB-466B-9F41-503B8C882BF4}"/>
              </a:ext>
            </a:extLst>
          </p:cNvPr>
          <p:cNvSpPr txBox="1"/>
          <p:nvPr/>
        </p:nvSpPr>
        <p:spPr>
          <a:xfrm>
            <a:off x="9772092" y="4096384"/>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b="1" kern="100">
                <a:effectLst/>
                <a:latin typeface="Times New Roman" panose="02020603050405020304" pitchFamily="18" charset="0"/>
                <a:ea typeface="微软雅黑" panose="020B0503020204020204" pitchFamily="34" charset="-122"/>
                <a:cs typeface="Times New Roman" panose="02020603050405020304" pitchFamily="18" charset="0"/>
              </a:rPr>
              <a:t>Trace</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îŝļíďe">
            <a:extLst>
              <a:ext uri="{FF2B5EF4-FFF2-40B4-BE49-F238E27FC236}">
                <a16:creationId xmlns:a16="http://schemas.microsoft.com/office/drawing/2014/main" id="{5835F006-240D-43ED-AB1E-4B10316F9EDD}"/>
              </a:ext>
            </a:extLst>
          </p:cNvPr>
          <p:cNvSpPr txBox="1"/>
          <p:nvPr/>
        </p:nvSpPr>
        <p:spPr>
          <a:xfrm>
            <a:off x="9772092" y="4435526"/>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etric</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îŝļíďe">
            <a:extLst>
              <a:ext uri="{FF2B5EF4-FFF2-40B4-BE49-F238E27FC236}">
                <a16:creationId xmlns:a16="http://schemas.microsoft.com/office/drawing/2014/main" id="{B60361BE-1606-417C-92B0-6E82EB8577C6}"/>
              </a:ext>
            </a:extLst>
          </p:cNvPr>
          <p:cNvSpPr txBox="1"/>
          <p:nvPr/>
        </p:nvSpPr>
        <p:spPr>
          <a:xfrm>
            <a:off x="9772092" y="4773200"/>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600" b="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og</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8" name="#4546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60EC90A-83AC-49ED-84D5-46EA399232A8}"/>
              </a:ext>
            </a:extLst>
          </p:cNvPr>
          <p:cNvGrpSpPr>
            <a:grpSpLocks noChangeAspect="1"/>
          </p:cNvGrpSpPr>
          <p:nvPr>
            <p:custDataLst>
              <p:tags r:id="rId2"/>
            </p:custDataLst>
          </p:nvPr>
        </p:nvGrpSpPr>
        <p:grpSpPr>
          <a:xfrm>
            <a:off x="586038" y="4578512"/>
            <a:ext cx="4606687" cy="1638602"/>
            <a:chOff x="1077464" y="2228249"/>
            <a:chExt cx="7598122" cy="2702659"/>
          </a:xfrm>
        </p:grpSpPr>
        <p:grpSp>
          <p:nvGrpSpPr>
            <p:cNvPr id="99" name="î$ļîḋê">
              <a:extLst>
                <a:ext uri="{FF2B5EF4-FFF2-40B4-BE49-F238E27FC236}">
                  <a16:creationId xmlns:a16="http://schemas.microsoft.com/office/drawing/2014/main" id="{3A7BC628-9C6F-4DA5-95EB-BDF2A543C706}"/>
                </a:ext>
              </a:extLst>
            </p:cNvPr>
            <p:cNvGrpSpPr/>
            <p:nvPr/>
          </p:nvGrpSpPr>
          <p:grpSpPr>
            <a:xfrm>
              <a:off x="1077464" y="2228249"/>
              <a:ext cx="3567017" cy="2628568"/>
              <a:chOff x="1313777" y="2813974"/>
              <a:chExt cx="3567017" cy="2628568"/>
            </a:xfrm>
          </p:grpSpPr>
          <p:sp>
            <p:nvSpPr>
              <p:cNvPr id="104" name="íṣḷiḓê">
                <a:extLst>
                  <a:ext uri="{FF2B5EF4-FFF2-40B4-BE49-F238E27FC236}">
                    <a16:creationId xmlns:a16="http://schemas.microsoft.com/office/drawing/2014/main" id="{84227BFE-A248-421F-B099-32CC5396E731}"/>
                  </a:ext>
                </a:extLst>
              </p:cNvPr>
              <p:cNvSpPr/>
              <p:nvPr/>
            </p:nvSpPr>
            <p:spPr>
              <a:xfrm>
                <a:off x="1313777" y="2978475"/>
                <a:ext cx="3567017" cy="246406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ïşlidê">
                <a:extLst>
                  <a:ext uri="{FF2B5EF4-FFF2-40B4-BE49-F238E27FC236}">
                    <a16:creationId xmlns:a16="http://schemas.microsoft.com/office/drawing/2014/main" id="{3252A486-29B7-487F-91FB-6D67AD7FF0DE}"/>
                  </a:ext>
                </a:extLst>
              </p:cNvPr>
              <p:cNvSpPr txBox="1"/>
              <p:nvPr/>
            </p:nvSpPr>
            <p:spPr>
              <a:xfrm>
                <a:off x="1341966" y="2813974"/>
                <a:ext cx="3510637" cy="1907869"/>
              </a:xfrm>
              <a:prstGeom prst="rect">
                <a:avLst/>
              </a:prstGeom>
              <a:noFill/>
            </p:spPr>
            <p:txBody>
              <a:bodyPr wrap="square" rtlCol="0">
                <a:spAutoFit/>
              </a:bodyPr>
              <a:lstStyle/>
              <a:p>
                <a:pPr algn="just" defTabSz="914377">
                  <a:lnSpc>
                    <a:spcPct val="150000"/>
                  </a:lnSpc>
                  <a:spcBef>
                    <a:spcPct val="0"/>
                  </a:spcBef>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Trace</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被动跟踪</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主动跟踪</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îSļîḍè">
                <a:extLst>
                  <a:ext uri="{FF2B5EF4-FFF2-40B4-BE49-F238E27FC236}">
                    <a16:creationId xmlns:a16="http://schemas.microsoft.com/office/drawing/2014/main" id="{EE3C5292-AAAF-4A24-B6DE-0B12CDDF3754}"/>
                  </a:ext>
                </a:extLst>
              </p:cNvPr>
              <p:cNvSpPr/>
              <p:nvPr/>
            </p:nvSpPr>
            <p:spPr bwMode="auto">
              <a:xfrm>
                <a:off x="4454451" y="5021616"/>
                <a:ext cx="241332" cy="321775"/>
              </a:xfrm>
              <a:custGeom>
                <a:avLst/>
                <a:gdLst>
                  <a:gd name="connsiteX0" fmla="*/ 296523 w 400050"/>
                  <a:gd name="connsiteY0" fmla="*/ 621 h 533400"/>
                  <a:gd name="connsiteX1" fmla="*/ 296523 w 400050"/>
                  <a:gd name="connsiteY1" fmla="*/ 38721 h 533400"/>
                  <a:gd name="connsiteX2" fmla="*/ 401298 w 400050"/>
                  <a:gd name="connsiteY2" fmla="*/ 38721 h 533400"/>
                  <a:gd name="connsiteX3" fmla="*/ 401298 w 400050"/>
                  <a:gd name="connsiteY3" fmla="*/ 534021 h 533400"/>
                  <a:gd name="connsiteX4" fmla="*/ 1248 w 400050"/>
                  <a:gd name="connsiteY4" fmla="*/ 534021 h 533400"/>
                  <a:gd name="connsiteX5" fmla="*/ 1248 w 400050"/>
                  <a:gd name="connsiteY5" fmla="*/ 38721 h 533400"/>
                  <a:gd name="connsiteX6" fmla="*/ 106023 w 400050"/>
                  <a:gd name="connsiteY6" fmla="*/ 38721 h 533400"/>
                  <a:gd name="connsiteX7" fmla="*/ 106023 w 400050"/>
                  <a:gd name="connsiteY7" fmla="*/ 621 h 533400"/>
                  <a:gd name="connsiteX8" fmla="*/ 296523 w 400050"/>
                  <a:gd name="connsiteY8" fmla="*/ 621 h 533400"/>
                  <a:gd name="connsiteX9" fmla="*/ 106023 w 400050"/>
                  <a:gd name="connsiteY9" fmla="*/ 57771 h 533400"/>
                  <a:gd name="connsiteX10" fmla="*/ 20298 w 400050"/>
                  <a:gd name="connsiteY10" fmla="*/ 57771 h 533400"/>
                  <a:gd name="connsiteX11" fmla="*/ 20298 w 400050"/>
                  <a:gd name="connsiteY11" fmla="*/ 514971 h 533400"/>
                  <a:gd name="connsiteX12" fmla="*/ 382248 w 400050"/>
                  <a:gd name="connsiteY12" fmla="*/ 514971 h 533400"/>
                  <a:gd name="connsiteX13" fmla="*/ 382248 w 400050"/>
                  <a:gd name="connsiteY13" fmla="*/ 57771 h 533400"/>
                  <a:gd name="connsiteX14" fmla="*/ 296523 w 400050"/>
                  <a:gd name="connsiteY14" fmla="*/ 57771 h 533400"/>
                  <a:gd name="connsiteX15" fmla="*/ 296523 w 400050"/>
                  <a:gd name="connsiteY15" fmla="*/ 95871 h 533400"/>
                  <a:gd name="connsiteX16" fmla="*/ 106023 w 400050"/>
                  <a:gd name="connsiteY16" fmla="*/ 95871 h 533400"/>
                  <a:gd name="connsiteX17" fmla="*/ 106023 w 400050"/>
                  <a:gd name="connsiteY17" fmla="*/ 57771 h 533400"/>
                  <a:gd name="connsiteX18" fmla="*/ 201273 w 400050"/>
                  <a:gd name="connsiteY18" fmla="*/ 343521 h 533400"/>
                  <a:gd name="connsiteX19" fmla="*/ 201273 w 400050"/>
                  <a:gd name="connsiteY19" fmla="*/ 362571 h 533400"/>
                  <a:gd name="connsiteX20" fmla="*/ 86973 w 400050"/>
                  <a:gd name="connsiteY20" fmla="*/ 362571 h 533400"/>
                  <a:gd name="connsiteX21" fmla="*/ 86973 w 400050"/>
                  <a:gd name="connsiteY21" fmla="*/ 343521 h 533400"/>
                  <a:gd name="connsiteX22" fmla="*/ 201273 w 400050"/>
                  <a:gd name="connsiteY22" fmla="*/ 343521 h 533400"/>
                  <a:gd name="connsiteX23" fmla="*/ 315573 w 400050"/>
                  <a:gd name="connsiteY23" fmla="*/ 267321 h 533400"/>
                  <a:gd name="connsiteX24" fmla="*/ 315573 w 400050"/>
                  <a:gd name="connsiteY24" fmla="*/ 286371 h 533400"/>
                  <a:gd name="connsiteX25" fmla="*/ 86973 w 400050"/>
                  <a:gd name="connsiteY25" fmla="*/ 286371 h 533400"/>
                  <a:gd name="connsiteX26" fmla="*/ 86973 w 400050"/>
                  <a:gd name="connsiteY26" fmla="*/ 267321 h 533400"/>
                  <a:gd name="connsiteX27" fmla="*/ 315573 w 400050"/>
                  <a:gd name="connsiteY27" fmla="*/ 267321 h 533400"/>
                  <a:gd name="connsiteX28" fmla="*/ 315573 w 400050"/>
                  <a:gd name="connsiteY28" fmla="*/ 191121 h 533400"/>
                  <a:gd name="connsiteX29" fmla="*/ 315573 w 400050"/>
                  <a:gd name="connsiteY29" fmla="*/ 210171 h 533400"/>
                  <a:gd name="connsiteX30" fmla="*/ 86973 w 400050"/>
                  <a:gd name="connsiteY30" fmla="*/ 210171 h 533400"/>
                  <a:gd name="connsiteX31" fmla="*/ 86973 w 400050"/>
                  <a:gd name="connsiteY31" fmla="*/ 191121 h 533400"/>
                  <a:gd name="connsiteX32" fmla="*/ 315573 w 400050"/>
                  <a:gd name="connsiteY32" fmla="*/ 191121 h 533400"/>
                  <a:gd name="connsiteX33" fmla="*/ 277473 w 400050"/>
                  <a:gd name="connsiteY33" fmla="*/ 19671 h 533400"/>
                  <a:gd name="connsiteX34" fmla="*/ 125073 w 400050"/>
                  <a:gd name="connsiteY34" fmla="*/ 19671 h 533400"/>
                  <a:gd name="connsiteX35" fmla="*/ 125073 w 400050"/>
                  <a:gd name="connsiteY35" fmla="*/ 76821 h 533400"/>
                  <a:gd name="connsiteX36" fmla="*/ 277473 w 400050"/>
                  <a:gd name="connsiteY36" fmla="*/ 76821 h 533400"/>
                  <a:gd name="connsiteX37" fmla="*/ 277473 w 400050"/>
                  <a:gd name="connsiteY37"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533400">
                    <a:moveTo>
                      <a:pt x="296523" y="621"/>
                    </a:moveTo>
                    <a:lnTo>
                      <a:pt x="296523" y="38721"/>
                    </a:lnTo>
                    <a:lnTo>
                      <a:pt x="401298" y="38721"/>
                    </a:lnTo>
                    <a:lnTo>
                      <a:pt x="401298" y="534021"/>
                    </a:lnTo>
                    <a:lnTo>
                      <a:pt x="1248" y="534021"/>
                    </a:lnTo>
                    <a:lnTo>
                      <a:pt x="1248" y="38721"/>
                    </a:lnTo>
                    <a:lnTo>
                      <a:pt x="106023" y="38721"/>
                    </a:lnTo>
                    <a:lnTo>
                      <a:pt x="106023" y="621"/>
                    </a:lnTo>
                    <a:lnTo>
                      <a:pt x="296523" y="621"/>
                    </a:lnTo>
                    <a:close/>
                    <a:moveTo>
                      <a:pt x="106023" y="57771"/>
                    </a:moveTo>
                    <a:lnTo>
                      <a:pt x="20298" y="57771"/>
                    </a:lnTo>
                    <a:lnTo>
                      <a:pt x="20298" y="514971"/>
                    </a:lnTo>
                    <a:lnTo>
                      <a:pt x="382248" y="514971"/>
                    </a:lnTo>
                    <a:lnTo>
                      <a:pt x="382248" y="57771"/>
                    </a:lnTo>
                    <a:lnTo>
                      <a:pt x="296523" y="57771"/>
                    </a:lnTo>
                    <a:lnTo>
                      <a:pt x="296523" y="95871"/>
                    </a:lnTo>
                    <a:lnTo>
                      <a:pt x="106023" y="95871"/>
                    </a:lnTo>
                    <a:lnTo>
                      <a:pt x="106023" y="57771"/>
                    </a:lnTo>
                    <a:close/>
                    <a:moveTo>
                      <a:pt x="201273" y="343521"/>
                    </a:moveTo>
                    <a:lnTo>
                      <a:pt x="201273" y="362571"/>
                    </a:lnTo>
                    <a:lnTo>
                      <a:pt x="86973" y="362571"/>
                    </a:lnTo>
                    <a:lnTo>
                      <a:pt x="86973" y="343521"/>
                    </a:lnTo>
                    <a:lnTo>
                      <a:pt x="201273" y="343521"/>
                    </a:lnTo>
                    <a:close/>
                    <a:moveTo>
                      <a:pt x="315573" y="267321"/>
                    </a:moveTo>
                    <a:lnTo>
                      <a:pt x="315573" y="286371"/>
                    </a:lnTo>
                    <a:lnTo>
                      <a:pt x="86973" y="286371"/>
                    </a:lnTo>
                    <a:lnTo>
                      <a:pt x="86973" y="267321"/>
                    </a:lnTo>
                    <a:lnTo>
                      <a:pt x="315573" y="267321"/>
                    </a:lnTo>
                    <a:close/>
                    <a:moveTo>
                      <a:pt x="315573" y="191121"/>
                    </a:moveTo>
                    <a:lnTo>
                      <a:pt x="315573" y="210171"/>
                    </a:lnTo>
                    <a:lnTo>
                      <a:pt x="86973" y="210171"/>
                    </a:lnTo>
                    <a:lnTo>
                      <a:pt x="86973" y="191121"/>
                    </a:lnTo>
                    <a:lnTo>
                      <a:pt x="315573" y="191121"/>
                    </a:lnTo>
                    <a:close/>
                    <a:moveTo>
                      <a:pt x="277473" y="19671"/>
                    </a:moveTo>
                    <a:lnTo>
                      <a:pt x="125073" y="19671"/>
                    </a:lnTo>
                    <a:lnTo>
                      <a:pt x="125073" y="76821"/>
                    </a:lnTo>
                    <a:lnTo>
                      <a:pt x="277473" y="76821"/>
                    </a:lnTo>
                    <a:lnTo>
                      <a:pt x="277473" y="19671"/>
                    </a:lnTo>
                    <a:close/>
                  </a:path>
                </a:pathLst>
              </a:custGeom>
              <a:solidFill>
                <a:schemeClr val="accent1"/>
              </a:solidFill>
              <a:ln w="3175">
                <a:solidFill>
                  <a:schemeClr val="accent1"/>
                </a:solidFill>
              </a:ln>
            </p:spPr>
          </p:sp>
        </p:grpSp>
        <p:grpSp>
          <p:nvGrpSpPr>
            <p:cNvPr id="100" name="íṥľiḍê">
              <a:extLst>
                <a:ext uri="{FF2B5EF4-FFF2-40B4-BE49-F238E27FC236}">
                  <a16:creationId xmlns:a16="http://schemas.microsoft.com/office/drawing/2014/main" id="{79663360-07D6-4D59-B10E-C5A165785A1E}"/>
                </a:ext>
              </a:extLst>
            </p:cNvPr>
            <p:cNvGrpSpPr/>
            <p:nvPr/>
          </p:nvGrpSpPr>
          <p:grpSpPr>
            <a:xfrm>
              <a:off x="4964554" y="2383416"/>
              <a:ext cx="3711032" cy="2547492"/>
              <a:chOff x="-1753686" y="2969141"/>
              <a:chExt cx="3711032" cy="2547492"/>
            </a:xfrm>
          </p:grpSpPr>
          <p:sp>
            <p:nvSpPr>
              <p:cNvPr id="102" name="íśḷíḓé">
                <a:extLst>
                  <a:ext uri="{FF2B5EF4-FFF2-40B4-BE49-F238E27FC236}">
                    <a16:creationId xmlns:a16="http://schemas.microsoft.com/office/drawing/2014/main" id="{10F1E5B4-7314-4A66-B562-BB2F8F4D8F6E}"/>
                  </a:ext>
                </a:extLst>
              </p:cNvPr>
              <p:cNvSpPr/>
              <p:nvPr/>
            </p:nvSpPr>
            <p:spPr>
              <a:xfrm>
                <a:off x="-1753686" y="2978473"/>
                <a:ext cx="3711032" cy="246407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íṡḻîḓé">
                <a:extLst>
                  <a:ext uri="{FF2B5EF4-FFF2-40B4-BE49-F238E27FC236}">
                    <a16:creationId xmlns:a16="http://schemas.microsoft.com/office/drawing/2014/main" id="{4A53C13C-D90B-4E07-B962-6085AE0432E9}"/>
                  </a:ext>
                </a:extLst>
              </p:cNvPr>
              <p:cNvSpPr txBox="1"/>
              <p:nvPr/>
            </p:nvSpPr>
            <p:spPr>
              <a:xfrm>
                <a:off x="-1740766" y="2969141"/>
                <a:ext cx="3492029" cy="25474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Metric</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网络负载</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资源使用量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系统响应时间</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第三方请求量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1" name="íŝ1iḍê">
              <a:extLst>
                <a:ext uri="{FF2B5EF4-FFF2-40B4-BE49-F238E27FC236}">
                  <a16:creationId xmlns:a16="http://schemas.microsoft.com/office/drawing/2014/main" id="{3C582B2C-71CB-4EE8-AB7B-B2984E95081D}"/>
                </a:ext>
              </a:extLst>
            </p:cNvPr>
            <p:cNvSpPr/>
            <p:nvPr/>
          </p:nvSpPr>
          <p:spPr bwMode="auto">
            <a:xfrm>
              <a:off x="8220464" y="4390504"/>
              <a:ext cx="321775" cy="321775"/>
            </a:xfrm>
            <a:custGeom>
              <a:avLst/>
              <a:gdLst>
                <a:gd name="connsiteX0" fmla="*/ 381864 w 533400"/>
                <a:gd name="connsiteY0" fmla="*/ 621 h 533400"/>
                <a:gd name="connsiteX1" fmla="*/ 381864 w 533400"/>
                <a:gd name="connsiteY1" fmla="*/ 114921 h 533400"/>
                <a:gd name="connsiteX2" fmla="*/ 534264 w 533400"/>
                <a:gd name="connsiteY2" fmla="*/ 114921 h 533400"/>
                <a:gd name="connsiteX3" fmla="*/ 534264 w 533400"/>
                <a:gd name="connsiteY3" fmla="*/ 419721 h 533400"/>
                <a:gd name="connsiteX4" fmla="*/ 381864 w 533400"/>
                <a:gd name="connsiteY4" fmla="*/ 419721 h 533400"/>
                <a:gd name="connsiteX5" fmla="*/ 381864 w 533400"/>
                <a:gd name="connsiteY5" fmla="*/ 534021 h 533400"/>
                <a:gd name="connsiteX6" fmla="*/ 153264 w 533400"/>
                <a:gd name="connsiteY6" fmla="*/ 534021 h 533400"/>
                <a:gd name="connsiteX7" fmla="*/ 153264 w 533400"/>
                <a:gd name="connsiteY7" fmla="*/ 419721 h 533400"/>
                <a:gd name="connsiteX8" fmla="*/ 864 w 533400"/>
                <a:gd name="connsiteY8" fmla="*/ 419721 h 533400"/>
                <a:gd name="connsiteX9" fmla="*/ 864 w 533400"/>
                <a:gd name="connsiteY9" fmla="*/ 182644 h 533400"/>
                <a:gd name="connsiteX10" fmla="*/ 63348 w 533400"/>
                <a:gd name="connsiteY10" fmla="*/ 114921 h 533400"/>
                <a:gd name="connsiteX11" fmla="*/ 153264 w 533400"/>
                <a:gd name="connsiteY11" fmla="*/ 114921 h 533400"/>
                <a:gd name="connsiteX12" fmla="*/ 153264 w 533400"/>
                <a:gd name="connsiteY12" fmla="*/ 621 h 533400"/>
                <a:gd name="connsiteX13" fmla="*/ 381864 w 533400"/>
                <a:gd name="connsiteY13" fmla="*/ 621 h 533400"/>
                <a:gd name="connsiteX14" fmla="*/ 362814 w 533400"/>
                <a:gd name="connsiteY14" fmla="*/ 286371 h 533400"/>
                <a:gd name="connsiteX15" fmla="*/ 172314 w 533400"/>
                <a:gd name="connsiteY15" fmla="*/ 286371 h 533400"/>
                <a:gd name="connsiteX16" fmla="*/ 172314 w 533400"/>
                <a:gd name="connsiteY16" fmla="*/ 514971 h 533400"/>
                <a:gd name="connsiteX17" fmla="*/ 362814 w 533400"/>
                <a:gd name="connsiteY17" fmla="*/ 514971 h 533400"/>
                <a:gd name="connsiteX18" fmla="*/ 362814 w 533400"/>
                <a:gd name="connsiteY18" fmla="*/ 286371 h 533400"/>
                <a:gd name="connsiteX19" fmla="*/ 515214 w 533400"/>
                <a:gd name="connsiteY19" fmla="*/ 133971 h 533400"/>
                <a:gd name="connsiteX20" fmla="*/ 71730 w 533400"/>
                <a:gd name="connsiteY20" fmla="*/ 133971 h 533400"/>
                <a:gd name="connsiteX21" fmla="*/ 19914 w 533400"/>
                <a:gd name="connsiteY21" fmla="*/ 190073 h 533400"/>
                <a:gd name="connsiteX22" fmla="*/ 19914 w 533400"/>
                <a:gd name="connsiteY22" fmla="*/ 400671 h 533400"/>
                <a:gd name="connsiteX23" fmla="*/ 153264 w 533400"/>
                <a:gd name="connsiteY23" fmla="*/ 400671 h 533400"/>
                <a:gd name="connsiteX24" fmla="*/ 153264 w 533400"/>
                <a:gd name="connsiteY24" fmla="*/ 267321 h 533400"/>
                <a:gd name="connsiteX25" fmla="*/ 381864 w 533400"/>
                <a:gd name="connsiteY25" fmla="*/ 267321 h 533400"/>
                <a:gd name="connsiteX26" fmla="*/ 381864 w 533400"/>
                <a:gd name="connsiteY26" fmla="*/ 400671 h 533400"/>
                <a:gd name="connsiteX27" fmla="*/ 515214 w 533400"/>
                <a:gd name="connsiteY27" fmla="*/ 400671 h 533400"/>
                <a:gd name="connsiteX28" fmla="*/ 515214 w 533400"/>
                <a:gd name="connsiteY28" fmla="*/ 133971 h 533400"/>
                <a:gd name="connsiteX29" fmla="*/ 462827 w 533400"/>
                <a:gd name="connsiteY29" fmla="*/ 172071 h 533400"/>
                <a:gd name="connsiteX30" fmla="*/ 477114 w 533400"/>
                <a:gd name="connsiteY30" fmla="*/ 186359 h 533400"/>
                <a:gd name="connsiteX31" fmla="*/ 462827 w 533400"/>
                <a:gd name="connsiteY31" fmla="*/ 200646 h 533400"/>
                <a:gd name="connsiteX32" fmla="*/ 448539 w 533400"/>
                <a:gd name="connsiteY32" fmla="*/ 186359 h 533400"/>
                <a:gd name="connsiteX33" fmla="*/ 462827 w 533400"/>
                <a:gd name="connsiteY33" fmla="*/ 172071 h 533400"/>
                <a:gd name="connsiteX34" fmla="*/ 362814 w 533400"/>
                <a:gd name="connsiteY34" fmla="*/ 19671 h 533400"/>
                <a:gd name="connsiteX35" fmla="*/ 172314 w 533400"/>
                <a:gd name="connsiteY35" fmla="*/ 19671 h 533400"/>
                <a:gd name="connsiteX36" fmla="*/ 172314 w 533400"/>
                <a:gd name="connsiteY36" fmla="*/ 114921 h 533400"/>
                <a:gd name="connsiteX37" fmla="*/ 362814 w 533400"/>
                <a:gd name="connsiteY37" fmla="*/ 114921 h 533400"/>
                <a:gd name="connsiteX38" fmla="*/ 362814 w 533400"/>
                <a:gd name="connsiteY3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533400">
                  <a:moveTo>
                    <a:pt x="381864" y="621"/>
                  </a:moveTo>
                  <a:lnTo>
                    <a:pt x="381864" y="114921"/>
                  </a:lnTo>
                  <a:lnTo>
                    <a:pt x="534264" y="114921"/>
                  </a:lnTo>
                  <a:lnTo>
                    <a:pt x="534264" y="419721"/>
                  </a:lnTo>
                  <a:lnTo>
                    <a:pt x="381864" y="419721"/>
                  </a:lnTo>
                  <a:lnTo>
                    <a:pt x="381864" y="534021"/>
                  </a:lnTo>
                  <a:lnTo>
                    <a:pt x="153264" y="534021"/>
                  </a:lnTo>
                  <a:lnTo>
                    <a:pt x="153264" y="419721"/>
                  </a:lnTo>
                  <a:lnTo>
                    <a:pt x="864" y="419721"/>
                  </a:lnTo>
                  <a:lnTo>
                    <a:pt x="864" y="182644"/>
                  </a:lnTo>
                  <a:lnTo>
                    <a:pt x="63348" y="114921"/>
                  </a:lnTo>
                  <a:lnTo>
                    <a:pt x="153264" y="114921"/>
                  </a:lnTo>
                  <a:lnTo>
                    <a:pt x="153264" y="621"/>
                  </a:lnTo>
                  <a:lnTo>
                    <a:pt x="381864" y="621"/>
                  </a:lnTo>
                  <a:close/>
                  <a:moveTo>
                    <a:pt x="362814" y="286371"/>
                  </a:moveTo>
                  <a:lnTo>
                    <a:pt x="172314" y="286371"/>
                  </a:lnTo>
                  <a:lnTo>
                    <a:pt x="172314" y="514971"/>
                  </a:lnTo>
                  <a:lnTo>
                    <a:pt x="362814" y="514971"/>
                  </a:lnTo>
                  <a:lnTo>
                    <a:pt x="362814" y="286371"/>
                  </a:lnTo>
                  <a:close/>
                  <a:moveTo>
                    <a:pt x="515214" y="133971"/>
                  </a:moveTo>
                  <a:lnTo>
                    <a:pt x="71730" y="133971"/>
                  </a:lnTo>
                  <a:lnTo>
                    <a:pt x="19914" y="190073"/>
                  </a:lnTo>
                  <a:lnTo>
                    <a:pt x="19914" y="400671"/>
                  </a:lnTo>
                  <a:lnTo>
                    <a:pt x="153264" y="400671"/>
                  </a:lnTo>
                  <a:lnTo>
                    <a:pt x="153264" y="267321"/>
                  </a:lnTo>
                  <a:lnTo>
                    <a:pt x="381864" y="267321"/>
                  </a:lnTo>
                  <a:lnTo>
                    <a:pt x="381864" y="400671"/>
                  </a:lnTo>
                  <a:lnTo>
                    <a:pt x="515214" y="400671"/>
                  </a:lnTo>
                  <a:lnTo>
                    <a:pt x="515214" y="133971"/>
                  </a:lnTo>
                  <a:close/>
                  <a:moveTo>
                    <a:pt x="462827" y="172071"/>
                  </a:moveTo>
                  <a:cubicBezTo>
                    <a:pt x="470732" y="172071"/>
                    <a:pt x="477114" y="178453"/>
                    <a:pt x="477114" y="186359"/>
                  </a:cubicBezTo>
                  <a:cubicBezTo>
                    <a:pt x="477114" y="194264"/>
                    <a:pt x="470732" y="200646"/>
                    <a:pt x="462827" y="200646"/>
                  </a:cubicBezTo>
                  <a:cubicBezTo>
                    <a:pt x="454921" y="200646"/>
                    <a:pt x="448539" y="194264"/>
                    <a:pt x="448539" y="186359"/>
                  </a:cubicBezTo>
                  <a:cubicBezTo>
                    <a:pt x="448539" y="178453"/>
                    <a:pt x="454921" y="172071"/>
                    <a:pt x="462827" y="172071"/>
                  </a:cubicBezTo>
                  <a:close/>
                  <a:moveTo>
                    <a:pt x="362814" y="19671"/>
                  </a:moveTo>
                  <a:lnTo>
                    <a:pt x="172314" y="19671"/>
                  </a:lnTo>
                  <a:lnTo>
                    <a:pt x="172314" y="114921"/>
                  </a:lnTo>
                  <a:lnTo>
                    <a:pt x="362814" y="114921"/>
                  </a:lnTo>
                  <a:lnTo>
                    <a:pt x="362814" y="19671"/>
                  </a:lnTo>
                  <a:close/>
                </a:path>
              </a:pathLst>
            </a:custGeom>
            <a:solidFill>
              <a:schemeClr val="accent1"/>
            </a:solidFill>
            <a:ln w="3175">
              <a:solidFill>
                <a:schemeClr val="accent1"/>
              </a:solid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5" name="íśḷíḓé">
            <a:extLst>
              <a:ext uri="{FF2B5EF4-FFF2-40B4-BE49-F238E27FC236}">
                <a16:creationId xmlns:a16="http://schemas.microsoft.com/office/drawing/2014/main" id="{639DCD54-4852-4CB1-BCE6-4CE75E2FAD57}"/>
              </a:ext>
            </a:extLst>
          </p:cNvPr>
          <p:cNvSpPr/>
          <p:nvPr/>
        </p:nvSpPr>
        <p:spPr>
          <a:xfrm>
            <a:off x="5369203" y="4686893"/>
            <a:ext cx="2249972" cy="14853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íṡḻîḓé">
            <a:extLst>
              <a:ext uri="{FF2B5EF4-FFF2-40B4-BE49-F238E27FC236}">
                <a16:creationId xmlns:a16="http://schemas.microsoft.com/office/drawing/2014/main" id="{C0094295-4729-4867-A0CF-7030BFEFC583}"/>
              </a:ext>
            </a:extLst>
          </p:cNvPr>
          <p:cNvSpPr txBox="1"/>
          <p:nvPr/>
        </p:nvSpPr>
        <p:spPr>
          <a:xfrm>
            <a:off x="5419366" y="4705927"/>
            <a:ext cx="2117192" cy="17654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Log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自动日志代码检查器</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自然语言处理</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1" name="íŝ1iḍê">
            <a:extLst>
              <a:ext uri="{FF2B5EF4-FFF2-40B4-BE49-F238E27FC236}">
                <a16:creationId xmlns:a16="http://schemas.microsoft.com/office/drawing/2014/main" id="{218D7A9B-222B-405F-8CDD-49D15738992E}"/>
              </a:ext>
            </a:extLst>
          </p:cNvPr>
          <p:cNvSpPr/>
          <p:nvPr/>
        </p:nvSpPr>
        <p:spPr bwMode="auto">
          <a:xfrm>
            <a:off x="7367849" y="5916989"/>
            <a:ext cx="195090" cy="195090"/>
          </a:xfrm>
          <a:custGeom>
            <a:avLst/>
            <a:gdLst>
              <a:gd name="connsiteX0" fmla="*/ 381864 w 533400"/>
              <a:gd name="connsiteY0" fmla="*/ 621 h 533400"/>
              <a:gd name="connsiteX1" fmla="*/ 381864 w 533400"/>
              <a:gd name="connsiteY1" fmla="*/ 114921 h 533400"/>
              <a:gd name="connsiteX2" fmla="*/ 534264 w 533400"/>
              <a:gd name="connsiteY2" fmla="*/ 114921 h 533400"/>
              <a:gd name="connsiteX3" fmla="*/ 534264 w 533400"/>
              <a:gd name="connsiteY3" fmla="*/ 419721 h 533400"/>
              <a:gd name="connsiteX4" fmla="*/ 381864 w 533400"/>
              <a:gd name="connsiteY4" fmla="*/ 419721 h 533400"/>
              <a:gd name="connsiteX5" fmla="*/ 381864 w 533400"/>
              <a:gd name="connsiteY5" fmla="*/ 534021 h 533400"/>
              <a:gd name="connsiteX6" fmla="*/ 153264 w 533400"/>
              <a:gd name="connsiteY6" fmla="*/ 534021 h 533400"/>
              <a:gd name="connsiteX7" fmla="*/ 153264 w 533400"/>
              <a:gd name="connsiteY7" fmla="*/ 419721 h 533400"/>
              <a:gd name="connsiteX8" fmla="*/ 864 w 533400"/>
              <a:gd name="connsiteY8" fmla="*/ 419721 h 533400"/>
              <a:gd name="connsiteX9" fmla="*/ 864 w 533400"/>
              <a:gd name="connsiteY9" fmla="*/ 182644 h 533400"/>
              <a:gd name="connsiteX10" fmla="*/ 63348 w 533400"/>
              <a:gd name="connsiteY10" fmla="*/ 114921 h 533400"/>
              <a:gd name="connsiteX11" fmla="*/ 153264 w 533400"/>
              <a:gd name="connsiteY11" fmla="*/ 114921 h 533400"/>
              <a:gd name="connsiteX12" fmla="*/ 153264 w 533400"/>
              <a:gd name="connsiteY12" fmla="*/ 621 h 533400"/>
              <a:gd name="connsiteX13" fmla="*/ 381864 w 533400"/>
              <a:gd name="connsiteY13" fmla="*/ 621 h 533400"/>
              <a:gd name="connsiteX14" fmla="*/ 362814 w 533400"/>
              <a:gd name="connsiteY14" fmla="*/ 286371 h 533400"/>
              <a:gd name="connsiteX15" fmla="*/ 172314 w 533400"/>
              <a:gd name="connsiteY15" fmla="*/ 286371 h 533400"/>
              <a:gd name="connsiteX16" fmla="*/ 172314 w 533400"/>
              <a:gd name="connsiteY16" fmla="*/ 514971 h 533400"/>
              <a:gd name="connsiteX17" fmla="*/ 362814 w 533400"/>
              <a:gd name="connsiteY17" fmla="*/ 514971 h 533400"/>
              <a:gd name="connsiteX18" fmla="*/ 362814 w 533400"/>
              <a:gd name="connsiteY18" fmla="*/ 286371 h 533400"/>
              <a:gd name="connsiteX19" fmla="*/ 515214 w 533400"/>
              <a:gd name="connsiteY19" fmla="*/ 133971 h 533400"/>
              <a:gd name="connsiteX20" fmla="*/ 71730 w 533400"/>
              <a:gd name="connsiteY20" fmla="*/ 133971 h 533400"/>
              <a:gd name="connsiteX21" fmla="*/ 19914 w 533400"/>
              <a:gd name="connsiteY21" fmla="*/ 190073 h 533400"/>
              <a:gd name="connsiteX22" fmla="*/ 19914 w 533400"/>
              <a:gd name="connsiteY22" fmla="*/ 400671 h 533400"/>
              <a:gd name="connsiteX23" fmla="*/ 153264 w 533400"/>
              <a:gd name="connsiteY23" fmla="*/ 400671 h 533400"/>
              <a:gd name="connsiteX24" fmla="*/ 153264 w 533400"/>
              <a:gd name="connsiteY24" fmla="*/ 267321 h 533400"/>
              <a:gd name="connsiteX25" fmla="*/ 381864 w 533400"/>
              <a:gd name="connsiteY25" fmla="*/ 267321 h 533400"/>
              <a:gd name="connsiteX26" fmla="*/ 381864 w 533400"/>
              <a:gd name="connsiteY26" fmla="*/ 400671 h 533400"/>
              <a:gd name="connsiteX27" fmla="*/ 515214 w 533400"/>
              <a:gd name="connsiteY27" fmla="*/ 400671 h 533400"/>
              <a:gd name="connsiteX28" fmla="*/ 515214 w 533400"/>
              <a:gd name="connsiteY28" fmla="*/ 133971 h 533400"/>
              <a:gd name="connsiteX29" fmla="*/ 462827 w 533400"/>
              <a:gd name="connsiteY29" fmla="*/ 172071 h 533400"/>
              <a:gd name="connsiteX30" fmla="*/ 477114 w 533400"/>
              <a:gd name="connsiteY30" fmla="*/ 186359 h 533400"/>
              <a:gd name="connsiteX31" fmla="*/ 462827 w 533400"/>
              <a:gd name="connsiteY31" fmla="*/ 200646 h 533400"/>
              <a:gd name="connsiteX32" fmla="*/ 448539 w 533400"/>
              <a:gd name="connsiteY32" fmla="*/ 186359 h 533400"/>
              <a:gd name="connsiteX33" fmla="*/ 462827 w 533400"/>
              <a:gd name="connsiteY33" fmla="*/ 172071 h 533400"/>
              <a:gd name="connsiteX34" fmla="*/ 362814 w 533400"/>
              <a:gd name="connsiteY34" fmla="*/ 19671 h 533400"/>
              <a:gd name="connsiteX35" fmla="*/ 172314 w 533400"/>
              <a:gd name="connsiteY35" fmla="*/ 19671 h 533400"/>
              <a:gd name="connsiteX36" fmla="*/ 172314 w 533400"/>
              <a:gd name="connsiteY36" fmla="*/ 114921 h 533400"/>
              <a:gd name="connsiteX37" fmla="*/ 362814 w 533400"/>
              <a:gd name="connsiteY37" fmla="*/ 114921 h 533400"/>
              <a:gd name="connsiteX38" fmla="*/ 362814 w 533400"/>
              <a:gd name="connsiteY3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533400">
                <a:moveTo>
                  <a:pt x="381864" y="621"/>
                </a:moveTo>
                <a:lnTo>
                  <a:pt x="381864" y="114921"/>
                </a:lnTo>
                <a:lnTo>
                  <a:pt x="534264" y="114921"/>
                </a:lnTo>
                <a:lnTo>
                  <a:pt x="534264" y="419721"/>
                </a:lnTo>
                <a:lnTo>
                  <a:pt x="381864" y="419721"/>
                </a:lnTo>
                <a:lnTo>
                  <a:pt x="381864" y="534021"/>
                </a:lnTo>
                <a:lnTo>
                  <a:pt x="153264" y="534021"/>
                </a:lnTo>
                <a:lnTo>
                  <a:pt x="153264" y="419721"/>
                </a:lnTo>
                <a:lnTo>
                  <a:pt x="864" y="419721"/>
                </a:lnTo>
                <a:lnTo>
                  <a:pt x="864" y="182644"/>
                </a:lnTo>
                <a:lnTo>
                  <a:pt x="63348" y="114921"/>
                </a:lnTo>
                <a:lnTo>
                  <a:pt x="153264" y="114921"/>
                </a:lnTo>
                <a:lnTo>
                  <a:pt x="153264" y="621"/>
                </a:lnTo>
                <a:lnTo>
                  <a:pt x="381864" y="621"/>
                </a:lnTo>
                <a:close/>
                <a:moveTo>
                  <a:pt x="362814" y="286371"/>
                </a:moveTo>
                <a:lnTo>
                  <a:pt x="172314" y="286371"/>
                </a:lnTo>
                <a:lnTo>
                  <a:pt x="172314" y="514971"/>
                </a:lnTo>
                <a:lnTo>
                  <a:pt x="362814" y="514971"/>
                </a:lnTo>
                <a:lnTo>
                  <a:pt x="362814" y="286371"/>
                </a:lnTo>
                <a:close/>
                <a:moveTo>
                  <a:pt x="515214" y="133971"/>
                </a:moveTo>
                <a:lnTo>
                  <a:pt x="71730" y="133971"/>
                </a:lnTo>
                <a:lnTo>
                  <a:pt x="19914" y="190073"/>
                </a:lnTo>
                <a:lnTo>
                  <a:pt x="19914" y="400671"/>
                </a:lnTo>
                <a:lnTo>
                  <a:pt x="153264" y="400671"/>
                </a:lnTo>
                <a:lnTo>
                  <a:pt x="153264" y="267321"/>
                </a:lnTo>
                <a:lnTo>
                  <a:pt x="381864" y="267321"/>
                </a:lnTo>
                <a:lnTo>
                  <a:pt x="381864" y="400671"/>
                </a:lnTo>
                <a:lnTo>
                  <a:pt x="515214" y="400671"/>
                </a:lnTo>
                <a:lnTo>
                  <a:pt x="515214" y="133971"/>
                </a:lnTo>
                <a:close/>
                <a:moveTo>
                  <a:pt x="462827" y="172071"/>
                </a:moveTo>
                <a:cubicBezTo>
                  <a:pt x="470732" y="172071"/>
                  <a:pt x="477114" y="178453"/>
                  <a:pt x="477114" y="186359"/>
                </a:cubicBezTo>
                <a:cubicBezTo>
                  <a:pt x="477114" y="194264"/>
                  <a:pt x="470732" y="200646"/>
                  <a:pt x="462827" y="200646"/>
                </a:cubicBezTo>
                <a:cubicBezTo>
                  <a:pt x="454921" y="200646"/>
                  <a:pt x="448539" y="194264"/>
                  <a:pt x="448539" y="186359"/>
                </a:cubicBezTo>
                <a:cubicBezTo>
                  <a:pt x="448539" y="178453"/>
                  <a:pt x="454921" y="172071"/>
                  <a:pt x="462827" y="172071"/>
                </a:cubicBezTo>
                <a:close/>
                <a:moveTo>
                  <a:pt x="362814" y="19671"/>
                </a:moveTo>
                <a:lnTo>
                  <a:pt x="172314" y="19671"/>
                </a:lnTo>
                <a:lnTo>
                  <a:pt x="172314" y="114921"/>
                </a:lnTo>
                <a:lnTo>
                  <a:pt x="362814" y="114921"/>
                </a:lnTo>
                <a:lnTo>
                  <a:pt x="362814" y="19671"/>
                </a:lnTo>
                <a:close/>
              </a:path>
            </a:pathLst>
          </a:custGeom>
          <a:solidFill>
            <a:schemeClr val="accent1"/>
          </a:solidFill>
          <a:ln w="3175">
            <a:solidFill>
              <a:schemeClr val="accent1"/>
            </a:solid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752417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现状分析</a:t>
            </a:r>
            <a:r>
              <a:rPr lang="en-US" altLang="zh-CN" sz="36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故障建模与定位</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923330"/>
          </a:xfrm>
          <a:prstGeom prst="rect">
            <a:avLst/>
          </a:prstGeom>
          <a:noFill/>
        </p:spPr>
        <p:txBody>
          <a:bodyPr wrap="square">
            <a:spAutoFit/>
          </a:bodyPr>
          <a:lstStyle/>
          <a:p>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故障诊断是通过分析故障发生的层级关系，识别故障类型，实现故障位置的精准定位。故障诊断作为软件运维治理的重要组成部分，对软件系统进行故障诊断，有利于提高软件系统的</a:t>
            </a:r>
            <a:r>
              <a:rPr lang="zh-CN" altLang="zh-CN" sz="18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可靠性</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sz="18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可维护性</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，保障业务功能的正常执行。</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组合 29">
            <a:extLst>
              <a:ext uri="{FF2B5EF4-FFF2-40B4-BE49-F238E27FC236}">
                <a16:creationId xmlns:a16="http://schemas.microsoft.com/office/drawing/2014/main" id="{79718BE4-BC63-4C29-AABA-7D7640CE837B}"/>
              </a:ext>
            </a:extLst>
          </p:cNvPr>
          <p:cNvGrpSpPr/>
          <p:nvPr/>
        </p:nvGrpSpPr>
        <p:grpSpPr>
          <a:xfrm>
            <a:off x="648347" y="2421524"/>
            <a:ext cx="7124754" cy="3796063"/>
            <a:chOff x="1429167" y="1890789"/>
            <a:chExt cx="7913465" cy="4340230"/>
          </a:xfrm>
        </p:grpSpPr>
        <p:sp>
          <p:nvSpPr>
            <p:cNvPr id="33" name="圆角矩形 3">
              <a:extLst>
                <a:ext uri="{FF2B5EF4-FFF2-40B4-BE49-F238E27FC236}">
                  <a16:creationId xmlns:a16="http://schemas.microsoft.com/office/drawing/2014/main" id="{48930376-0F20-435E-82EA-866C0EF3F855}"/>
                </a:ext>
              </a:extLst>
            </p:cNvPr>
            <p:cNvSpPr/>
            <p:nvPr/>
          </p:nvSpPr>
          <p:spPr>
            <a:xfrm>
              <a:off x="1429167" y="2096545"/>
              <a:ext cx="2291415" cy="3703746"/>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AFB8B9A0-7665-4753-8EC6-AC6FD550511A}"/>
                </a:ext>
              </a:extLst>
            </p:cNvPr>
            <p:cNvSpPr txBox="1"/>
            <p:nvPr/>
          </p:nvSpPr>
          <p:spPr>
            <a:xfrm>
              <a:off x="1492144" y="2501264"/>
              <a:ext cx="2165459" cy="3299028"/>
            </a:xfrm>
            <a:prstGeom prst="rect">
              <a:avLst/>
            </a:prstGeom>
          </p:spPr>
          <p:txBody>
            <a:bodyPr wrap="square" rtlCol="0">
              <a:spAutoFit/>
            </a:bodyPr>
            <a:lstStyle>
              <a:defPPr>
                <a:defRPr lang="zh-CN"/>
              </a:defPPr>
              <a:lvl1pPr>
                <a:lnSpc>
                  <a:spcPts val="1500"/>
                </a:lnSpc>
                <a:defRPr sz="900"/>
              </a:lvl1pPr>
            </a:lstStyle>
            <a:p>
              <a:pPr marL="285750" indent="-285750" algn="just">
                <a:lnSpc>
                  <a:spcPct val="150000"/>
                </a:lnSpc>
                <a:buFont typeface="Wingdings" panose="05000000000000000000" pitchFamily="2" charset="2"/>
                <a:buChar char="ü"/>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分析层级关系</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ü"/>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构建影响图、因果图实现可视化</a:t>
              </a:r>
            </a:p>
            <a:p>
              <a:pPr algn="just">
                <a:lnSpc>
                  <a:spcPct val="150000"/>
                </a:lnSpc>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方法：</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新型</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PCTS </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算法</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多层次因果图</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ctr">
                <a:buFont typeface="Arial" panose="020B0604020202020204" pitchFamily="34" charset="0"/>
                <a:buChar char="•"/>
              </a:pP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圆角矩形 5">
              <a:extLst>
                <a:ext uri="{FF2B5EF4-FFF2-40B4-BE49-F238E27FC236}">
                  <a16:creationId xmlns:a16="http://schemas.microsoft.com/office/drawing/2014/main" id="{42A44F3B-1DC2-4A6B-AE86-5F351321B96C}"/>
                </a:ext>
              </a:extLst>
            </p:cNvPr>
            <p:cNvSpPr/>
            <p:nvPr/>
          </p:nvSpPr>
          <p:spPr>
            <a:xfrm>
              <a:off x="1910094" y="1890789"/>
              <a:ext cx="1329561" cy="411507"/>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故障分析</a:t>
              </a:r>
            </a:p>
          </p:txBody>
        </p:sp>
        <p:sp>
          <p:nvSpPr>
            <p:cNvPr id="36" name="圆角矩形 6">
              <a:extLst>
                <a:ext uri="{FF2B5EF4-FFF2-40B4-BE49-F238E27FC236}">
                  <a16:creationId xmlns:a16="http://schemas.microsoft.com/office/drawing/2014/main" id="{776C61F0-226C-45D6-9E66-3ED80BAEBB37}"/>
                </a:ext>
              </a:extLst>
            </p:cNvPr>
            <p:cNvSpPr/>
            <p:nvPr/>
          </p:nvSpPr>
          <p:spPr>
            <a:xfrm>
              <a:off x="4240192" y="2096545"/>
              <a:ext cx="2291415" cy="3703746"/>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36">
              <a:extLst>
                <a:ext uri="{FF2B5EF4-FFF2-40B4-BE49-F238E27FC236}">
                  <a16:creationId xmlns:a16="http://schemas.microsoft.com/office/drawing/2014/main" id="{4B48B851-530E-4D18-99E7-C1CC42657091}"/>
                </a:ext>
              </a:extLst>
            </p:cNvPr>
            <p:cNvSpPr txBox="1"/>
            <p:nvPr/>
          </p:nvSpPr>
          <p:spPr>
            <a:xfrm>
              <a:off x="4303169" y="2286438"/>
              <a:ext cx="2165459" cy="3703709"/>
            </a:xfrm>
            <a:prstGeom prst="rect">
              <a:avLst/>
            </a:prstGeom>
          </p:spPr>
          <p:txBody>
            <a:bodyPr wrap="square" rtlCol="0">
              <a:spAutoFit/>
            </a:bodyPr>
            <a:lstStyle>
              <a:defPPr>
                <a:defRPr lang="zh-CN"/>
              </a:defPPr>
              <a:lvl1pPr>
                <a:lnSpc>
                  <a:spcPts val="1500"/>
                </a:lnSpc>
                <a:defRPr sz="900"/>
              </a:lvl1pPr>
            </a:lstStyle>
            <a:p>
              <a:pPr marL="285750" indent="-285750" algn="just">
                <a:lnSpc>
                  <a:spcPct val="150000"/>
                </a:lnSpc>
                <a:buFont typeface="Wingdings" panose="05000000000000000000" pitchFamily="2" charset="2"/>
                <a:buChar char="ü"/>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基于关系模型</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ü"/>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利用图论算法、概率统计和博弈论定位识别</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方法：</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随机游走策略</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二阶随机游走</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组件调用树</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圆角矩形 8">
              <a:extLst>
                <a:ext uri="{FF2B5EF4-FFF2-40B4-BE49-F238E27FC236}">
                  <a16:creationId xmlns:a16="http://schemas.microsoft.com/office/drawing/2014/main" id="{97DE82B2-E19F-41D6-A8D8-009E44001C1A}"/>
                </a:ext>
              </a:extLst>
            </p:cNvPr>
            <p:cNvSpPr/>
            <p:nvPr/>
          </p:nvSpPr>
          <p:spPr>
            <a:xfrm>
              <a:off x="4721119" y="1890789"/>
              <a:ext cx="1329561" cy="411508"/>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故障定位</a:t>
              </a:r>
            </a:p>
          </p:txBody>
        </p:sp>
        <p:sp>
          <p:nvSpPr>
            <p:cNvPr id="39" name="圆角矩形 9">
              <a:extLst>
                <a:ext uri="{FF2B5EF4-FFF2-40B4-BE49-F238E27FC236}">
                  <a16:creationId xmlns:a16="http://schemas.microsoft.com/office/drawing/2014/main" id="{6AFC7AF9-7147-4152-9CA1-4387B79C5491}"/>
                </a:ext>
              </a:extLst>
            </p:cNvPr>
            <p:cNvSpPr/>
            <p:nvPr/>
          </p:nvSpPr>
          <p:spPr>
            <a:xfrm>
              <a:off x="7051217" y="2096545"/>
              <a:ext cx="2291415" cy="3703746"/>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39">
              <a:extLst>
                <a:ext uri="{FF2B5EF4-FFF2-40B4-BE49-F238E27FC236}">
                  <a16:creationId xmlns:a16="http://schemas.microsoft.com/office/drawing/2014/main" id="{0B4D7F55-D611-4B39-ABE5-FF3A8478B4E5}"/>
                </a:ext>
              </a:extLst>
            </p:cNvPr>
            <p:cNvSpPr txBox="1"/>
            <p:nvPr/>
          </p:nvSpPr>
          <p:spPr>
            <a:xfrm>
              <a:off x="7114194" y="2307373"/>
              <a:ext cx="2165459" cy="3923646"/>
            </a:xfrm>
            <a:prstGeom prst="rect">
              <a:avLst/>
            </a:prstGeom>
          </p:spPr>
          <p:txBody>
            <a:bodyPr wrap="square" rtlCol="0">
              <a:spAutoFit/>
            </a:bodyPr>
            <a:lstStyle>
              <a:defPPr>
                <a:defRPr lang="zh-CN"/>
              </a:defPPr>
              <a:lvl1pPr>
                <a:lnSpc>
                  <a:spcPts val="1500"/>
                </a:lnSpc>
                <a:defRPr sz="900"/>
              </a:lvl1pPr>
            </a:lstStyle>
            <a:p>
              <a:pPr marL="285750" indent="-285750" algn="just">
                <a:lnSpc>
                  <a:spcPct val="150000"/>
                </a:lnSpc>
                <a:buFont typeface="Wingdings" panose="05000000000000000000" pitchFamily="2" charset="2"/>
                <a:buChar char="ü"/>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根据感知数据</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ü"/>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利用深度学习和图论实现预测</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rPr>
                <a:t>方法：</a:t>
              </a: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二维卷积神经网络</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gn="just" defTabSz="914377">
                <a:lnSpc>
                  <a:spcPct val="150000"/>
                </a:lnSpc>
                <a:spcBef>
                  <a:spcPct val="0"/>
                </a:spcBef>
                <a:buFont typeface="Arial" panose="020B0604020202020204" pitchFamily="34" charset="0"/>
                <a:buChar char="•"/>
              </a:pP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和随机森林模型</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Arial" panose="020B0604020202020204" pitchFamily="34" charset="0"/>
                <a:buChar char="•"/>
              </a:pPr>
              <a:endParaRPr lang="en-US" altLang="zh-CN" sz="16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圆角矩形 11">
              <a:extLst>
                <a:ext uri="{FF2B5EF4-FFF2-40B4-BE49-F238E27FC236}">
                  <a16:creationId xmlns:a16="http://schemas.microsoft.com/office/drawing/2014/main" id="{1DA45E92-D7DB-46AD-A456-03D2A1479530}"/>
                </a:ext>
              </a:extLst>
            </p:cNvPr>
            <p:cNvSpPr/>
            <p:nvPr/>
          </p:nvSpPr>
          <p:spPr>
            <a:xfrm>
              <a:off x="7532144" y="1890789"/>
              <a:ext cx="1329561" cy="411508"/>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故障预测</a:t>
              </a:r>
            </a:p>
          </p:txBody>
        </p:sp>
      </p:grpSp>
      <p:grpSp>
        <p:nvGrpSpPr>
          <p:cNvPr id="42" name="ad420d1a-e250-4ab6-9f18-100f08891fb8" descr="+xMAAB+LCAAAAAAABADNWMFu4jAQ/Zds94ZQ7ASScCuEVHvotlKrXlYcUmLAq5Agx0hFVf99HTcsYxJbhAZ2b3gy47x58/Js8W7d0MQaWcjqWTd8tyHi99M6Zjyk8ZLF6/s8Ial49sjyDWGcksIa/XqvijAoeonTLamydiJ+TzO63q5l2BrZfVuE4jcQQrYMhmRO13Ea0iXlYm8R+VE8EjYnGa8SOduSnlUtHKfvOD3rjuXbjYT90dujcWALnNFsCeBU5Zb93WqudkH1JE9zVi/epw5A6sNiQefkeUXWRFaJR88047dZ8rSKk33nY0aXK56RoqgCD6+/yZyDspEnCuWWMn1brMTm36IIT8KhNxU4G0EPTwftfRG03wJ0OIn86a0OtA+QjPM8JXFWh72I04I01wfXV93A7aPhAQ0GaJDdWnZKOTp9hAhfQnhB8wyjaOK4CM5Qge20gO1eQnpa2BEOh1rYgzO0p2wwvL74EO4PDmgciMZrrT2l3G8xxOAS2kO2ZorYR7YPpwhxY/t03BhdQnxa3OF0HHpa3PgM9YkNZuIdNEvEdJXDF36CdyxOqNBPlScPbKExtlPpKWlhZCGPOwHyiczzLDFkyQ+pIY5lPBb3A8IJK+STIyTg6Z4rK6JpeZe4zZapWGJP0i2o35CfIrds7pMEGULW7KN+7zi8X2lFQdxp2gzMDxrZCy3oK00p30HOa0z5eqZkl4XCUwMXz+SNm6jwId7jBQQPra/c9AD7yDkO4J324++mKawdD1abql2AjMNw9bg/v4AGzZZQS83OS3sWBlIQXn31e5f4GyzVDP1EeXAGC65Wl67KgvcVJ0DoJCtAOjEEV/ACbGApgMQgpKwcuOoqETLvt3cEcQfp4OsxMSLfYFjBBoL2riBuvK2V0E1jgXZKgdKVU7sgmCeC/j9fMM4XGQSKVCbQl6zBP8kasE4QaHgFb3BMTCnnPFKOR4n6ApmQfdzeHnAnh6uJFKweqLUVbMA5wx68M9TQTWdHo6mtYGe1/3vMFmG4x/0rizAy4etFiuTFcPbxB/LJ0Br7EwAA">
            <a:extLst>
              <a:ext uri="{FF2B5EF4-FFF2-40B4-BE49-F238E27FC236}">
                <a16:creationId xmlns:a16="http://schemas.microsoft.com/office/drawing/2014/main" id="{D7FC0FB1-85B3-421C-BC81-8EC941FF5054}"/>
              </a:ext>
            </a:extLst>
          </p:cNvPr>
          <p:cNvGrpSpPr>
            <a:grpSpLocks noChangeAspect="1"/>
          </p:cNvGrpSpPr>
          <p:nvPr/>
        </p:nvGrpSpPr>
        <p:grpSpPr>
          <a:xfrm>
            <a:off x="8649071" y="2028716"/>
            <a:ext cx="2931477" cy="2479189"/>
            <a:chOff x="3830148" y="1528844"/>
            <a:chExt cx="4493618" cy="3800312"/>
          </a:xfrm>
        </p:grpSpPr>
        <p:cxnSp>
          <p:nvCxnSpPr>
            <p:cNvPr id="43" name="ExtraShape1">
              <a:extLst>
                <a:ext uri="{FF2B5EF4-FFF2-40B4-BE49-F238E27FC236}">
                  <a16:creationId xmlns:a16="http://schemas.microsoft.com/office/drawing/2014/main" id="{CC9B61B8-E473-419B-B299-E83BF7F25024}"/>
                </a:ext>
              </a:extLst>
            </p:cNvPr>
            <p:cNvCxnSpPr>
              <a:cxnSpLocks/>
            </p:cNvCxnSpPr>
            <p:nvPr/>
          </p:nvCxnSpPr>
          <p:spPr>
            <a:xfrm>
              <a:off x="4002286" y="3242738"/>
              <a:ext cx="442477" cy="0"/>
            </a:xfrm>
            <a:prstGeom prst="line">
              <a:avLst/>
            </a:prstGeom>
            <a:ln w="127000" cap="rnd">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ExtraShape2">
              <a:extLst>
                <a:ext uri="{FF2B5EF4-FFF2-40B4-BE49-F238E27FC236}">
                  <a16:creationId xmlns:a16="http://schemas.microsoft.com/office/drawing/2014/main" id="{EAB52C74-5443-4C83-8562-3C8F2CACC28D}"/>
                </a:ext>
              </a:extLst>
            </p:cNvPr>
            <p:cNvCxnSpPr>
              <a:cxnSpLocks/>
            </p:cNvCxnSpPr>
            <p:nvPr/>
          </p:nvCxnSpPr>
          <p:spPr>
            <a:xfrm flipV="1">
              <a:off x="4939381" y="2191999"/>
              <a:ext cx="1851260" cy="1139975"/>
            </a:xfrm>
            <a:prstGeom prst="line">
              <a:avLst/>
            </a:prstGeom>
            <a:ln w="127000" cap="rnd">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ExtraShape">
              <a:extLst>
                <a:ext uri="{FF2B5EF4-FFF2-40B4-BE49-F238E27FC236}">
                  <a16:creationId xmlns:a16="http://schemas.microsoft.com/office/drawing/2014/main" id="{5944302A-7DB8-492E-93C5-D5537A2A6A5C}"/>
                </a:ext>
              </a:extLst>
            </p:cNvPr>
            <p:cNvSpPr/>
            <p:nvPr/>
          </p:nvSpPr>
          <p:spPr bwMode="auto">
            <a:xfrm>
              <a:off x="3868234" y="1632546"/>
              <a:ext cx="3747186" cy="3696610"/>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chemeClr val="accent1"/>
            </a:solidFill>
            <a:ln w="63500">
              <a:solidFill>
                <a:schemeClr val="accent1"/>
              </a:solid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ValueShape1">
              <a:extLst>
                <a:ext uri="{FF2B5EF4-FFF2-40B4-BE49-F238E27FC236}">
                  <a16:creationId xmlns:a16="http://schemas.microsoft.com/office/drawing/2014/main" id="{2D00923B-EAE0-4844-9904-4732A05C1C7A}"/>
                </a:ext>
              </a:extLst>
            </p:cNvPr>
            <p:cNvSpPr/>
            <p:nvPr/>
          </p:nvSpPr>
          <p:spPr bwMode="auto">
            <a:xfrm>
              <a:off x="4350495" y="2818532"/>
              <a:ext cx="848413" cy="848413"/>
            </a:xfrm>
            <a:prstGeom prst="ellipse">
              <a:avLst/>
            </a:prstGeom>
            <a:gradFill flip="none" rotWithShape="1">
              <a:gsLst>
                <a:gs pos="0">
                  <a:schemeClr val="accent3">
                    <a:lumMod val="100000"/>
                  </a:schemeClr>
                </a:gs>
                <a:gs pos="100000">
                  <a:schemeClr val="accent3">
                    <a:lumMod val="20000"/>
                    <a:lumOff val="80000"/>
                  </a:schemeClr>
                </a:gs>
                <a:gs pos="33330">
                  <a:schemeClr val="accent3">
                    <a:lumMod val="100000"/>
                  </a:schemeClr>
                </a:gs>
                <a:gs pos="33430">
                  <a:schemeClr val="accent3">
                    <a:lumMod val="20000"/>
                    <a:lumOff val="80000"/>
                  </a:schemeClr>
                </a:gs>
              </a:gsLst>
              <a:lin ang="16200000" scaled="1"/>
              <a:tileRect/>
            </a:gradFill>
            <a:ln w="76200">
              <a:solidFill>
                <a:schemeClr val="bg1"/>
              </a:solidFill>
            </a:ln>
          </p:spPr>
          <p:txBody>
            <a:bodyPr vert="horz" wrap="square" lIns="91440" tIns="45720" rIns="91440" bIns="45720" numCol="1" rtlCol="0" anchor="t" anchorCtr="0" compatLnSpc="1">
              <a:prstTxWarp prst="textNoShape">
                <a:avLst/>
              </a:prstTxWarp>
            </a:bodyPr>
            <a:lstStyle/>
            <a:p>
              <a:pPr algn="l"/>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ValueShape2">
              <a:extLst>
                <a:ext uri="{FF2B5EF4-FFF2-40B4-BE49-F238E27FC236}">
                  <a16:creationId xmlns:a16="http://schemas.microsoft.com/office/drawing/2014/main" id="{88405E7D-2691-45A6-920C-687146BCD833}"/>
                </a:ext>
              </a:extLst>
            </p:cNvPr>
            <p:cNvSpPr/>
            <p:nvPr/>
          </p:nvSpPr>
          <p:spPr bwMode="auto">
            <a:xfrm>
              <a:off x="5565101" y="2242470"/>
              <a:ext cx="848413" cy="848413"/>
            </a:xfrm>
            <a:prstGeom prst="ellipse">
              <a:avLst/>
            </a:prstGeom>
            <a:gradFill flip="none" rotWithShape="1">
              <a:gsLst>
                <a:gs pos="0">
                  <a:schemeClr val="accent5">
                    <a:lumMod val="100000"/>
                  </a:schemeClr>
                </a:gs>
                <a:gs pos="100000">
                  <a:schemeClr val="accent5">
                    <a:lumMod val="20000"/>
                    <a:lumOff val="80000"/>
                  </a:schemeClr>
                </a:gs>
                <a:gs pos="54160">
                  <a:schemeClr val="accent5">
                    <a:lumMod val="100000"/>
                  </a:schemeClr>
                </a:gs>
                <a:gs pos="54260">
                  <a:schemeClr val="accent5">
                    <a:lumMod val="20000"/>
                    <a:lumOff val="80000"/>
                  </a:schemeClr>
                </a:gs>
              </a:gsLst>
              <a:lin ang="16200000" scaled="1"/>
              <a:tileRect/>
            </a:gradFill>
            <a:ln w="76200">
              <a:solidFill>
                <a:schemeClr val="bg1"/>
              </a:solidFill>
            </a:ln>
          </p:spPr>
          <p:txBody>
            <a:bodyPr vert="horz" wrap="square" lIns="91440" tIns="45720" rIns="91440" bIns="45720" numCol="1" rtlCol="0" anchor="t" anchorCtr="0" compatLnSpc="1">
              <a:prstTxWarp prst="textNoShape">
                <a:avLst/>
              </a:prstTxWarp>
            </a:bodyPr>
            <a:lstStyle/>
            <a:p>
              <a:pPr algn="l"/>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ValueShape3">
              <a:extLst>
                <a:ext uri="{FF2B5EF4-FFF2-40B4-BE49-F238E27FC236}">
                  <a16:creationId xmlns:a16="http://schemas.microsoft.com/office/drawing/2014/main" id="{9BB6B731-0C97-4831-835B-0CF165F6B301}"/>
                </a:ext>
              </a:extLst>
            </p:cNvPr>
            <p:cNvSpPr/>
            <p:nvPr/>
          </p:nvSpPr>
          <p:spPr bwMode="auto">
            <a:xfrm>
              <a:off x="6779707" y="1528844"/>
              <a:ext cx="848413" cy="848413"/>
            </a:xfrm>
            <a:prstGeom prst="ellipse">
              <a:avLst/>
            </a:prstGeom>
            <a:gradFill flip="none" rotWithShape="1">
              <a:gsLst>
                <a:gs pos="0">
                  <a:schemeClr val="accent6">
                    <a:lumMod val="100000"/>
                  </a:schemeClr>
                </a:gs>
                <a:gs pos="100000">
                  <a:schemeClr val="accent6">
                    <a:lumMod val="20000"/>
                    <a:lumOff val="80000"/>
                  </a:schemeClr>
                </a:gs>
                <a:gs pos="12500">
                  <a:schemeClr val="accent6">
                    <a:lumMod val="100000"/>
                  </a:schemeClr>
                </a:gs>
                <a:gs pos="12600">
                  <a:schemeClr val="accent6">
                    <a:lumMod val="20000"/>
                    <a:lumOff val="80000"/>
                  </a:schemeClr>
                </a:gs>
              </a:gsLst>
              <a:lin ang="16200000" scaled="1"/>
              <a:tileRect/>
            </a:gradFill>
            <a:ln w="76200">
              <a:solidFill>
                <a:schemeClr val="bg1"/>
              </a:solidFill>
            </a:ln>
          </p:spPr>
          <p:txBody>
            <a:bodyPr vert="horz" wrap="square" lIns="91440" tIns="45720" rIns="91440" bIns="45720" numCol="1" rtlCol="0" anchor="t" anchorCtr="0" compatLnSpc="1">
              <a:prstTxWarp prst="textNoShape">
                <a:avLst/>
              </a:prstTxWarp>
            </a:bodyPr>
            <a:lstStyle/>
            <a:p>
              <a:pPr algn="l"/>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ValueText1" hidden="1">
              <a:extLst>
                <a:ext uri="{FF2B5EF4-FFF2-40B4-BE49-F238E27FC236}">
                  <a16:creationId xmlns:a16="http://schemas.microsoft.com/office/drawing/2014/main" id="{1BFD7BC0-B482-49EE-9BCE-C08A347465CC}"/>
                </a:ext>
              </a:extLst>
            </p:cNvPr>
            <p:cNvSpPr txBox="1"/>
            <p:nvPr/>
          </p:nvSpPr>
          <p:spPr>
            <a:xfrm>
              <a:off x="4478920" y="2384991"/>
              <a:ext cx="591563" cy="424507"/>
            </a:xfrm>
            <a:prstGeom prst="rect">
              <a:avLst/>
            </a:prstGeom>
            <a:noFill/>
            <a:ln>
              <a:noFill/>
            </a:ln>
          </p:spPr>
          <p:txBody>
            <a:bodyPr wrap="none" tIns="90000" bIns="90000" anchor="ctr" anchorCtr="0">
              <a:prstTxWarp prst="textPlain">
                <a:avLst/>
              </a:prstTxWarp>
              <a:noAutofit/>
            </a:bodyPr>
            <a:lstStyle/>
            <a:p>
              <a:r>
                <a:rPr lang="en-US" altLang="zh-CN" sz="1100">
                  <a:solidFill>
                    <a:schemeClr val="accent3">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33%</a:t>
              </a:r>
              <a:endParaRPr lang="en-US" sz="1100" dirty="0">
                <a:solidFill>
                  <a:schemeClr val="accent3">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ValueText2" hidden="1">
              <a:extLst>
                <a:ext uri="{FF2B5EF4-FFF2-40B4-BE49-F238E27FC236}">
                  <a16:creationId xmlns:a16="http://schemas.microsoft.com/office/drawing/2014/main" id="{A24F0BD7-0696-409F-9B6E-3EE8C63C6CC0}"/>
                </a:ext>
              </a:extLst>
            </p:cNvPr>
            <p:cNvSpPr txBox="1"/>
            <p:nvPr/>
          </p:nvSpPr>
          <p:spPr>
            <a:xfrm>
              <a:off x="5693526" y="3183030"/>
              <a:ext cx="591563" cy="424507"/>
            </a:xfrm>
            <a:prstGeom prst="rect">
              <a:avLst/>
            </a:prstGeom>
            <a:noFill/>
            <a:ln>
              <a:noFill/>
            </a:ln>
          </p:spPr>
          <p:txBody>
            <a:bodyPr wrap="none" tIns="90000" bIns="90000" anchor="ctr" anchorCtr="0">
              <a:prstTxWarp prst="textPlain">
                <a:avLst/>
              </a:prstTxWarp>
              <a:noAutofit/>
            </a:bodyPr>
            <a:lstStyle/>
            <a:p>
              <a:r>
                <a:rPr lang="en-US" altLang="zh-CN" sz="1100">
                  <a:solidFill>
                    <a:schemeClr val="accent5">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54%</a:t>
              </a:r>
              <a:endParaRPr lang="en-US" sz="1100" dirty="0">
                <a:solidFill>
                  <a:schemeClr val="accent5">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ValueText3" hidden="1">
              <a:extLst>
                <a:ext uri="{FF2B5EF4-FFF2-40B4-BE49-F238E27FC236}">
                  <a16:creationId xmlns:a16="http://schemas.microsoft.com/office/drawing/2014/main" id="{A3D80823-AFC5-429F-ACDE-83C7929A8AA3}"/>
                </a:ext>
              </a:extLst>
            </p:cNvPr>
            <p:cNvSpPr txBox="1"/>
            <p:nvPr/>
          </p:nvSpPr>
          <p:spPr>
            <a:xfrm>
              <a:off x="7732203" y="1740796"/>
              <a:ext cx="591563" cy="424507"/>
            </a:xfrm>
            <a:prstGeom prst="rect">
              <a:avLst/>
            </a:prstGeom>
            <a:noFill/>
            <a:ln>
              <a:noFill/>
            </a:ln>
          </p:spPr>
          <p:txBody>
            <a:bodyPr wrap="none" tIns="90000" bIns="90000" anchor="ctr" anchorCtr="0">
              <a:prstTxWarp prst="textPlain">
                <a:avLst/>
              </a:prstTxWarp>
              <a:noAutofit/>
            </a:bodyPr>
            <a:lstStyle/>
            <a:p>
              <a:r>
                <a:rPr lang="en-US" altLang="zh-CN" sz="1100">
                  <a:solidFill>
                    <a:schemeClr val="accent6">
                      <a:lumMod val="100000"/>
                    </a:schemeClr>
                  </a:solidFill>
                  <a:latin typeface="Times New Roman" panose="02020603050405020304" pitchFamily="18" charset="0"/>
                  <a:ea typeface="微软雅黑" panose="020B0503020204020204" pitchFamily="34" charset="-122"/>
                  <a:cs typeface="Times New Roman" panose="02020603050405020304" pitchFamily="18" charset="0"/>
                </a:rPr>
                <a:t>13%</a:t>
              </a:r>
              <a:endParaRPr lang="en-US" sz="1100" dirty="0">
                <a:solidFill>
                  <a:schemeClr val="accent6">
                    <a:lumMod val="10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CustomText">
              <a:extLst>
                <a:ext uri="{FF2B5EF4-FFF2-40B4-BE49-F238E27FC236}">
                  <a16:creationId xmlns:a16="http://schemas.microsoft.com/office/drawing/2014/main" id="{30F02566-53F7-4AE7-A259-B332E6FE0CDD}"/>
                </a:ext>
              </a:extLst>
            </p:cNvPr>
            <p:cNvSpPr/>
            <p:nvPr/>
          </p:nvSpPr>
          <p:spPr>
            <a:xfrm>
              <a:off x="3830148" y="4615302"/>
              <a:ext cx="1605435" cy="605335"/>
            </a:xfrm>
            <a:prstGeom prst="rect">
              <a:avLst/>
            </a:prstGeom>
            <a:noFill/>
          </p:spPr>
          <p:txBody>
            <a:bodyPr wrap="square" lIns="90000" tIns="46800" rIns="90000" bIns="46800" anchor="ctr">
              <a:no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1600" b="1" kern="1200" cap="none" normalizeH="0" baseline="0" noProof="0" dirty="0">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检测比例</a:t>
              </a:r>
              <a:endParaRPr kumimoji="0" lang="en-US" altLang="zh-CN" sz="1600" b="1" kern="1200" cap="none" normalizeH="0" baseline="0" noProof="0" dirty="0">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54" name="直接连接符 53">
            <a:extLst>
              <a:ext uri="{FF2B5EF4-FFF2-40B4-BE49-F238E27FC236}">
                <a16:creationId xmlns:a16="http://schemas.microsoft.com/office/drawing/2014/main" id="{3F57C7B9-55EC-4AEB-8740-B3ECFEA5F32C}"/>
              </a:ext>
            </a:extLst>
          </p:cNvPr>
          <p:cNvCxnSpPr>
            <a:cxnSpLocks/>
          </p:cNvCxnSpPr>
          <p:nvPr/>
        </p:nvCxnSpPr>
        <p:spPr>
          <a:xfrm>
            <a:off x="8851588" y="4806644"/>
            <a:ext cx="648072" cy="0"/>
          </a:xfrm>
          <a:prstGeom prst="line">
            <a:avLst/>
          </a:prstGeom>
          <a:ln w="63500">
            <a:solidFill>
              <a:srgbClr val="40A693"/>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ACF9B6C3-8CB2-4342-9D80-21EF0F6B0A2D}"/>
              </a:ext>
            </a:extLst>
          </p:cNvPr>
          <p:cNvCxnSpPr>
            <a:cxnSpLocks/>
          </p:cNvCxnSpPr>
          <p:nvPr/>
        </p:nvCxnSpPr>
        <p:spPr>
          <a:xfrm>
            <a:off x="8851588" y="5113822"/>
            <a:ext cx="648072" cy="0"/>
          </a:xfrm>
          <a:prstGeom prst="line">
            <a:avLst/>
          </a:prstGeom>
          <a:ln w="63500">
            <a:solidFill>
              <a:srgbClr val="5E5CA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94062C4-45BA-4277-8240-9F003BC97FC7}"/>
              </a:ext>
            </a:extLst>
          </p:cNvPr>
          <p:cNvCxnSpPr>
            <a:cxnSpLocks/>
          </p:cNvCxnSpPr>
          <p:nvPr/>
        </p:nvCxnSpPr>
        <p:spPr>
          <a:xfrm>
            <a:off x="8851588" y="5498889"/>
            <a:ext cx="648072" cy="0"/>
          </a:xfrm>
          <a:prstGeom prst="line">
            <a:avLst/>
          </a:prstGeom>
          <a:ln w="63500">
            <a:solidFill>
              <a:srgbClr val="778495"/>
            </a:solidFill>
          </a:ln>
        </p:spPr>
        <p:style>
          <a:lnRef idx="1">
            <a:schemeClr val="accent1"/>
          </a:lnRef>
          <a:fillRef idx="0">
            <a:schemeClr val="accent1"/>
          </a:fillRef>
          <a:effectRef idx="0">
            <a:schemeClr val="accent1"/>
          </a:effectRef>
          <a:fontRef idx="minor">
            <a:schemeClr val="tx1"/>
          </a:fontRef>
        </p:style>
      </p:cxnSp>
      <p:sp>
        <p:nvSpPr>
          <p:cNvPr id="58" name="îŝļíďe">
            <a:extLst>
              <a:ext uri="{FF2B5EF4-FFF2-40B4-BE49-F238E27FC236}">
                <a16:creationId xmlns:a16="http://schemas.microsoft.com/office/drawing/2014/main" id="{196838F0-266F-4A75-98B4-0257AD4DF5C7}"/>
              </a:ext>
            </a:extLst>
          </p:cNvPr>
          <p:cNvSpPr txBox="1"/>
          <p:nvPr/>
        </p:nvSpPr>
        <p:spPr>
          <a:xfrm>
            <a:off x="9693717" y="4636643"/>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kern="100" dirty="0">
                <a:latin typeface="Times New Roman" panose="02020603050405020304" pitchFamily="18" charset="0"/>
                <a:ea typeface="微软雅黑" panose="020B0503020204020204" pitchFamily="34" charset="-122"/>
                <a:cs typeface="Times New Roman" panose="02020603050405020304" pitchFamily="18" charset="0"/>
              </a:rPr>
              <a:t>故障分析</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îŝļíďe">
            <a:extLst>
              <a:ext uri="{FF2B5EF4-FFF2-40B4-BE49-F238E27FC236}">
                <a16:creationId xmlns:a16="http://schemas.microsoft.com/office/drawing/2014/main" id="{5269A9C0-9F7B-4669-A8D6-3294237F1DA7}"/>
              </a:ext>
            </a:extLst>
          </p:cNvPr>
          <p:cNvSpPr txBox="1"/>
          <p:nvPr/>
        </p:nvSpPr>
        <p:spPr>
          <a:xfrm>
            <a:off x="9688226" y="4961463"/>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故障定位</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îŝļíďe">
            <a:extLst>
              <a:ext uri="{FF2B5EF4-FFF2-40B4-BE49-F238E27FC236}">
                <a16:creationId xmlns:a16="http://schemas.microsoft.com/office/drawing/2014/main" id="{1DA7442F-8914-4137-AC26-D8C16AC1AE52}"/>
              </a:ext>
            </a:extLst>
          </p:cNvPr>
          <p:cNvSpPr txBox="1"/>
          <p:nvPr/>
        </p:nvSpPr>
        <p:spPr>
          <a:xfrm>
            <a:off x="9693717" y="5313459"/>
            <a:ext cx="1673965" cy="304717"/>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故障预测</a:t>
            </a:r>
            <a:endParaRPr lang="id-ID"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10822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现状分析</a:t>
            </a:r>
            <a:r>
              <a:rPr lang="en-US" altLang="zh-CN" sz="36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故障复现与测试</a:t>
            </a:r>
            <a:endParaRPr lang="en-US" altLang="zh-CN" sz="24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646331"/>
          </a:xfrm>
          <a:prstGeom prst="rect">
            <a:avLst/>
          </a:prstGeom>
          <a:noFill/>
        </p:spPr>
        <p:txBody>
          <a:bodyPr wrap="square">
            <a:spAutoFit/>
          </a:bodyPr>
          <a:lstStyle/>
          <a:p>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        微服务架构</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造成了故障发生的原因和表现形式的差异，也极大地影响了软件系统运维治理的可靠性。为了保证故障诊断方法和微服务系统的有效性验证和测试，需要明确</a:t>
            </a:r>
            <a:r>
              <a:rPr lang="zh-CN" altLang="zh-CN" sz="1800"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微</a:t>
            </a:r>
            <a:r>
              <a:rPr lang="zh-CN" altLang="zh-CN" sz="18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服务故障类型</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故障注入方法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2" name="组合 31">
            <a:extLst>
              <a:ext uri="{FF2B5EF4-FFF2-40B4-BE49-F238E27FC236}">
                <a16:creationId xmlns:a16="http://schemas.microsoft.com/office/drawing/2014/main" id="{52EEC7C7-B746-46B2-884E-26A7D048FF5C}"/>
              </a:ext>
            </a:extLst>
          </p:cNvPr>
          <p:cNvGrpSpPr/>
          <p:nvPr/>
        </p:nvGrpSpPr>
        <p:grpSpPr>
          <a:xfrm>
            <a:off x="2556832" y="2217669"/>
            <a:ext cx="2792513" cy="3087821"/>
            <a:chOff x="6111990" y="2659802"/>
            <a:chExt cx="2792513" cy="3087821"/>
          </a:xfrm>
        </p:grpSpPr>
        <p:sp>
          <p:nvSpPr>
            <p:cNvPr id="33" name="íṩlîḋé">
              <a:extLst>
                <a:ext uri="{FF2B5EF4-FFF2-40B4-BE49-F238E27FC236}">
                  <a16:creationId xmlns:a16="http://schemas.microsoft.com/office/drawing/2014/main" id="{72F8B849-296C-4456-95F3-259C0010D958}"/>
                </a:ext>
              </a:extLst>
            </p:cNvPr>
            <p:cNvSpPr/>
            <p:nvPr/>
          </p:nvSpPr>
          <p:spPr bwMode="auto">
            <a:xfrm>
              <a:off x="6111990" y="3619359"/>
              <a:ext cx="1236341" cy="1180745"/>
            </a:xfrm>
            <a:prstGeom prst="ellipse">
              <a:avLst/>
            </a:prstGeom>
            <a:solidFill>
              <a:schemeClr val="accent1"/>
            </a:solidFill>
            <a:ln w="12700">
              <a:solidFill>
                <a:schemeClr val="bg1"/>
              </a:solid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故障</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ct val="0"/>
                </a:spcBef>
              </a:pP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类型</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ïş1îḑé">
              <a:extLst>
                <a:ext uri="{FF2B5EF4-FFF2-40B4-BE49-F238E27FC236}">
                  <a16:creationId xmlns:a16="http://schemas.microsoft.com/office/drawing/2014/main" id="{31ACE93A-DAEA-4513-8285-5BD1B5D19D9B}"/>
                </a:ext>
              </a:extLst>
            </p:cNvPr>
            <p:cNvSpPr/>
            <p:nvPr/>
          </p:nvSpPr>
          <p:spPr bwMode="auto">
            <a:xfrm>
              <a:off x="7750946" y="2659802"/>
              <a:ext cx="1153557" cy="1155597"/>
            </a:xfrm>
            <a:prstGeom prst="ellipse">
              <a:avLst/>
            </a:prstGeom>
            <a:solidFill>
              <a:schemeClr val="bg1">
                <a:lumMod val="75000"/>
              </a:schemeClr>
            </a:solidFill>
            <a:ln w="1270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dirty="0">
                <a:solidFill>
                  <a:schemeClr val="lt1"/>
                </a:solidFill>
                <a:latin typeface="Times New Roman" panose="02020603050405020304" pitchFamily="18" charset="0"/>
                <a:cs typeface="Times New Roman" panose="02020603050405020304" pitchFamily="18" charset="0"/>
              </a:endParaRPr>
            </a:p>
          </p:txBody>
        </p:sp>
        <p:sp>
          <p:nvSpPr>
            <p:cNvPr id="35" name="íṥlîḓê">
              <a:extLst>
                <a:ext uri="{FF2B5EF4-FFF2-40B4-BE49-F238E27FC236}">
                  <a16:creationId xmlns:a16="http://schemas.microsoft.com/office/drawing/2014/main" id="{E31E2B9A-B1BB-4759-BD55-A9ACB9E76DB7}"/>
                </a:ext>
              </a:extLst>
            </p:cNvPr>
            <p:cNvSpPr/>
            <p:nvPr/>
          </p:nvSpPr>
          <p:spPr bwMode="auto">
            <a:xfrm>
              <a:off x="7174168" y="4619770"/>
              <a:ext cx="513650" cy="50717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i$ľïḑé">
              <a:extLst>
                <a:ext uri="{FF2B5EF4-FFF2-40B4-BE49-F238E27FC236}">
                  <a16:creationId xmlns:a16="http://schemas.microsoft.com/office/drawing/2014/main" id="{768886DE-25AB-4FFD-B8EE-351BC9080C70}"/>
                </a:ext>
              </a:extLst>
            </p:cNvPr>
            <p:cNvSpPr/>
            <p:nvPr/>
          </p:nvSpPr>
          <p:spPr bwMode="auto">
            <a:xfrm>
              <a:off x="7174168" y="3295359"/>
              <a:ext cx="513650" cy="507176"/>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ïş1îḑé">
              <a:extLst>
                <a:ext uri="{FF2B5EF4-FFF2-40B4-BE49-F238E27FC236}">
                  <a16:creationId xmlns:a16="http://schemas.microsoft.com/office/drawing/2014/main" id="{CA05A058-A4F2-466F-8C7A-C2B3E38D410F}"/>
                </a:ext>
              </a:extLst>
            </p:cNvPr>
            <p:cNvSpPr/>
            <p:nvPr/>
          </p:nvSpPr>
          <p:spPr bwMode="auto">
            <a:xfrm>
              <a:off x="7750946" y="4592026"/>
              <a:ext cx="1153557" cy="1155597"/>
            </a:xfrm>
            <a:prstGeom prst="ellipse">
              <a:avLst/>
            </a:prstGeom>
            <a:solidFill>
              <a:schemeClr val="bg1">
                <a:lumMod val="75000"/>
              </a:schemeClr>
            </a:solidFill>
            <a:ln w="1270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DC8BE5F6-8CCF-4F10-ADB5-D58BCA23BE27}"/>
                </a:ext>
              </a:extLst>
            </p:cNvPr>
            <p:cNvSpPr txBox="1"/>
            <p:nvPr/>
          </p:nvSpPr>
          <p:spPr>
            <a:xfrm>
              <a:off x="7825022" y="5008719"/>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资源故障</a:t>
              </a:r>
            </a:p>
          </p:txBody>
        </p:sp>
        <p:sp>
          <p:nvSpPr>
            <p:cNvPr id="39" name="文本框 38">
              <a:extLst>
                <a:ext uri="{FF2B5EF4-FFF2-40B4-BE49-F238E27FC236}">
                  <a16:creationId xmlns:a16="http://schemas.microsoft.com/office/drawing/2014/main" id="{10B6DA66-333F-4022-B847-D6FD14449F52}"/>
                </a:ext>
              </a:extLst>
            </p:cNvPr>
            <p:cNvSpPr txBox="1"/>
            <p:nvPr/>
          </p:nvSpPr>
          <p:spPr>
            <a:xfrm>
              <a:off x="7825022" y="3035899"/>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服务故障</a:t>
              </a:r>
            </a:p>
          </p:txBody>
        </p:sp>
      </p:grpSp>
      <p:sp>
        <p:nvSpPr>
          <p:cNvPr id="40" name="ïş1îḑé">
            <a:extLst>
              <a:ext uri="{FF2B5EF4-FFF2-40B4-BE49-F238E27FC236}">
                <a16:creationId xmlns:a16="http://schemas.microsoft.com/office/drawing/2014/main" id="{099C17D1-09C3-4FFA-8502-4F1CC72028AC}"/>
              </a:ext>
            </a:extLst>
          </p:cNvPr>
          <p:cNvSpPr/>
          <p:nvPr/>
        </p:nvSpPr>
        <p:spPr bwMode="auto">
          <a:xfrm>
            <a:off x="918323" y="2217669"/>
            <a:ext cx="1153557" cy="1155597"/>
          </a:xfrm>
          <a:prstGeom prst="ellipse">
            <a:avLst/>
          </a:prstGeom>
          <a:solidFill>
            <a:schemeClr val="bg1">
              <a:lumMod val="75000"/>
            </a:schemeClr>
          </a:solidFill>
          <a:ln w="1270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1CFDEA75-D991-4736-BA82-4ED4942A7CAE}"/>
              </a:ext>
            </a:extLst>
          </p:cNvPr>
          <p:cNvSpPr txBox="1"/>
          <p:nvPr/>
        </p:nvSpPr>
        <p:spPr>
          <a:xfrm>
            <a:off x="992399" y="2622755"/>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关联故障</a:t>
            </a:r>
          </a:p>
        </p:txBody>
      </p:sp>
      <p:sp>
        <p:nvSpPr>
          <p:cNvPr id="26" name="ïş1îḑé">
            <a:extLst>
              <a:ext uri="{FF2B5EF4-FFF2-40B4-BE49-F238E27FC236}">
                <a16:creationId xmlns:a16="http://schemas.microsoft.com/office/drawing/2014/main" id="{D510FD62-91A1-4AD9-BA42-0EDBFCBE3EEB}"/>
              </a:ext>
            </a:extLst>
          </p:cNvPr>
          <p:cNvSpPr/>
          <p:nvPr/>
        </p:nvSpPr>
        <p:spPr bwMode="auto">
          <a:xfrm>
            <a:off x="931662" y="4149893"/>
            <a:ext cx="1153557" cy="1155597"/>
          </a:xfrm>
          <a:prstGeom prst="ellipse">
            <a:avLst/>
          </a:prstGeom>
          <a:solidFill>
            <a:schemeClr val="bg1">
              <a:lumMod val="75000"/>
            </a:schemeClr>
          </a:solidFill>
          <a:ln w="1270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698CD9E8-0447-4ECF-B5FE-D79FCCE41F55}"/>
              </a:ext>
            </a:extLst>
          </p:cNvPr>
          <p:cNvSpPr txBox="1"/>
          <p:nvPr/>
        </p:nvSpPr>
        <p:spPr>
          <a:xfrm>
            <a:off x="1005738" y="4566586"/>
            <a:ext cx="998991"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依赖故障</a:t>
            </a:r>
          </a:p>
        </p:txBody>
      </p:sp>
      <p:sp>
        <p:nvSpPr>
          <p:cNvPr id="28" name="i$ľïḑé">
            <a:extLst>
              <a:ext uri="{FF2B5EF4-FFF2-40B4-BE49-F238E27FC236}">
                <a16:creationId xmlns:a16="http://schemas.microsoft.com/office/drawing/2014/main" id="{40675B03-C586-409A-9399-A85DF77283BB}"/>
              </a:ext>
            </a:extLst>
          </p:cNvPr>
          <p:cNvSpPr/>
          <p:nvPr/>
        </p:nvSpPr>
        <p:spPr bwMode="auto">
          <a:xfrm rot="10800000">
            <a:off x="2148347" y="4118093"/>
            <a:ext cx="513650" cy="507176"/>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íṥlîḓê">
            <a:extLst>
              <a:ext uri="{FF2B5EF4-FFF2-40B4-BE49-F238E27FC236}">
                <a16:creationId xmlns:a16="http://schemas.microsoft.com/office/drawing/2014/main" id="{A3F9617A-C1F9-4C02-B559-2F01D31B8A75}"/>
              </a:ext>
            </a:extLst>
          </p:cNvPr>
          <p:cNvSpPr/>
          <p:nvPr/>
        </p:nvSpPr>
        <p:spPr bwMode="auto">
          <a:xfrm rot="10800000">
            <a:off x="2092944" y="2905550"/>
            <a:ext cx="566662" cy="50717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îSḻiď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07384F7-DBAB-4C91-BE65-8F4B0FDBAAF9}"/>
              </a:ext>
            </a:extLst>
          </p:cNvPr>
          <p:cNvGrpSpPr>
            <a:grpSpLocks noChangeAspect="1"/>
          </p:cNvGrpSpPr>
          <p:nvPr/>
        </p:nvGrpSpPr>
        <p:grpSpPr>
          <a:xfrm>
            <a:off x="6205627" y="2234137"/>
            <a:ext cx="5286200" cy="3357244"/>
            <a:chOff x="2050487" y="1706662"/>
            <a:chExt cx="8111119" cy="5151338"/>
          </a:xfrm>
        </p:grpSpPr>
        <p:sp>
          <p:nvSpPr>
            <p:cNvPr id="31" name="îṧlíḍé">
              <a:extLst>
                <a:ext uri="{FF2B5EF4-FFF2-40B4-BE49-F238E27FC236}">
                  <a16:creationId xmlns:a16="http://schemas.microsoft.com/office/drawing/2014/main" id="{6BA30DB5-2B3B-4FDA-93B7-A4CA7099D53F}"/>
                </a:ext>
              </a:extLst>
            </p:cNvPr>
            <p:cNvSpPr/>
            <p:nvPr/>
          </p:nvSpPr>
          <p:spPr>
            <a:xfrm flipV="1">
              <a:off x="6144054" y="5327381"/>
              <a:ext cx="580262" cy="1179946"/>
            </a:xfrm>
            <a:custGeom>
              <a:avLst/>
              <a:gdLst>
                <a:gd name="connsiteX0" fmla="*/ 0 w 1175635"/>
                <a:gd name="connsiteY0" fmla="*/ 2390624 h 2390624"/>
                <a:gd name="connsiteX1" fmla="*/ 614088 w 1175635"/>
                <a:gd name="connsiteY1" fmla="*/ 2390624 h 2390624"/>
                <a:gd name="connsiteX2" fmla="*/ 614089 w 1175635"/>
                <a:gd name="connsiteY2" fmla="*/ 2390624 h 2390624"/>
                <a:gd name="connsiteX3" fmla="*/ 1175635 w 1175635"/>
                <a:gd name="connsiteY3" fmla="*/ 2390624 h 2390624"/>
                <a:gd name="connsiteX4" fmla="*/ 299355 w 1175635"/>
                <a:gd name="connsiteY4" fmla="*/ 608732 h 2390624"/>
                <a:gd name="connsiteX5" fmla="*/ 299356 w 1175635"/>
                <a:gd name="connsiteY5" fmla="*/ 608732 h 2390624"/>
                <a:gd name="connsiteX6" fmla="*/ 0 w 1175635"/>
                <a:gd name="connsiteY6" fmla="*/ 0 h 239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635" h="2390624">
                  <a:moveTo>
                    <a:pt x="0" y="2390624"/>
                  </a:moveTo>
                  <a:lnTo>
                    <a:pt x="614088" y="2390624"/>
                  </a:lnTo>
                  <a:lnTo>
                    <a:pt x="614089" y="2390624"/>
                  </a:lnTo>
                  <a:lnTo>
                    <a:pt x="1175635" y="2390624"/>
                  </a:lnTo>
                  <a:lnTo>
                    <a:pt x="299355" y="608732"/>
                  </a:lnTo>
                  <a:lnTo>
                    <a:pt x="299356" y="608732"/>
                  </a:ln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íṩḻídé">
              <a:extLst>
                <a:ext uri="{FF2B5EF4-FFF2-40B4-BE49-F238E27FC236}">
                  <a16:creationId xmlns:a16="http://schemas.microsoft.com/office/drawing/2014/main" id="{5D9BAE76-3249-4493-A0FE-18AD846F631E}"/>
                </a:ext>
              </a:extLst>
            </p:cNvPr>
            <p:cNvSpPr/>
            <p:nvPr/>
          </p:nvSpPr>
          <p:spPr>
            <a:xfrm flipH="1" flipV="1">
              <a:off x="5563792" y="5327381"/>
              <a:ext cx="580262" cy="1179946"/>
            </a:xfrm>
            <a:prstGeom prst="rtTriangl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îṡľïḑè">
              <a:extLst>
                <a:ext uri="{FF2B5EF4-FFF2-40B4-BE49-F238E27FC236}">
                  <a16:creationId xmlns:a16="http://schemas.microsoft.com/office/drawing/2014/main" id="{F154763B-D3F2-4D0D-BAB3-7371DBD90405}"/>
                </a:ext>
              </a:extLst>
            </p:cNvPr>
            <p:cNvSpPr/>
            <p:nvPr/>
          </p:nvSpPr>
          <p:spPr>
            <a:xfrm>
              <a:off x="6144056" y="6206876"/>
              <a:ext cx="147948" cy="651122"/>
            </a:xfrm>
            <a:prstGeom prst="rect">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îṣḻîdè">
              <a:extLst>
                <a:ext uri="{FF2B5EF4-FFF2-40B4-BE49-F238E27FC236}">
                  <a16:creationId xmlns:a16="http://schemas.microsoft.com/office/drawing/2014/main" id="{8CBFEB6E-C96D-41E2-A781-E6160CB3BE87}"/>
                </a:ext>
              </a:extLst>
            </p:cNvPr>
            <p:cNvSpPr/>
            <p:nvPr/>
          </p:nvSpPr>
          <p:spPr>
            <a:xfrm>
              <a:off x="5996106" y="6206878"/>
              <a:ext cx="147948" cy="651122"/>
            </a:xfrm>
            <a:prstGeom prst="rect">
              <a:avLst/>
            </a:prstGeom>
            <a:solidFill>
              <a:schemeClr val="accent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işḷïdé">
              <a:extLst>
                <a:ext uri="{FF2B5EF4-FFF2-40B4-BE49-F238E27FC236}">
                  <a16:creationId xmlns:a16="http://schemas.microsoft.com/office/drawing/2014/main" id="{68A3EA43-58E3-44F6-B0C2-4C18EDB57FBA}"/>
                </a:ext>
              </a:extLst>
            </p:cNvPr>
            <p:cNvSpPr/>
            <p:nvPr/>
          </p:nvSpPr>
          <p:spPr>
            <a:xfrm>
              <a:off x="5848158" y="6206875"/>
              <a:ext cx="147948" cy="651122"/>
            </a:xfrm>
            <a:prstGeom prst="rect">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iŝ1iďé">
              <a:extLst>
                <a:ext uri="{FF2B5EF4-FFF2-40B4-BE49-F238E27FC236}">
                  <a16:creationId xmlns:a16="http://schemas.microsoft.com/office/drawing/2014/main" id="{94FCBEC5-CB1D-496E-8254-1236E0CCD758}"/>
                </a:ext>
              </a:extLst>
            </p:cNvPr>
            <p:cNvSpPr/>
            <p:nvPr/>
          </p:nvSpPr>
          <p:spPr>
            <a:xfrm flipH="1" flipV="1">
              <a:off x="5028707" y="5327381"/>
              <a:ext cx="968478" cy="879493"/>
            </a:xfrm>
            <a:custGeom>
              <a:avLst/>
              <a:gdLst>
                <a:gd name="connsiteX0" fmla="*/ 314733 w 1962178"/>
                <a:gd name="connsiteY0" fmla="*/ 1781893 h 1781893"/>
                <a:gd name="connsiteX1" fmla="*/ 1962178 w 1962178"/>
                <a:gd name="connsiteY1" fmla="*/ 1781893 h 1781893"/>
                <a:gd name="connsiteX2" fmla="*/ 300420 w 1962178"/>
                <a:gd name="connsiteY2" fmla="*/ 0 h 1781893"/>
                <a:gd name="connsiteX3" fmla="*/ 0 w 1962178"/>
                <a:gd name="connsiteY3" fmla="*/ 0 h 1781893"/>
                <a:gd name="connsiteX4" fmla="*/ 876280 w 1962178"/>
                <a:gd name="connsiteY4" fmla="*/ 1781892 h 1781893"/>
                <a:gd name="connsiteX5" fmla="*/ 314733 w 1962178"/>
                <a:gd name="connsiteY5" fmla="*/ 1781892 h 1781893"/>
                <a:gd name="connsiteX6" fmla="*/ 314733 w 1962178"/>
                <a:gd name="connsiteY6" fmla="*/ 1781893 h 178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2178" h="1781893">
                  <a:moveTo>
                    <a:pt x="314733" y="1781893"/>
                  </a:moveTo>
                  <a:lnTo>
                    <a:pt x="1962178" y="1781893"/>
                  </a:lnTo>
                  <a:lnTo>
                    <a:pt x="300420" y="0"/>
                  </a:lnTo>
                  <a:lnTo>
                    <a:pt x="0" y="0"/>
                  </a:lnTo>
                  <a:lnTo>
                    <a:pt x="876280" y="1781892"/>
                  </a:lnTo>
                  <a:lnTo>
                    <a:pt x="314733" y="1781892"/>
                  </a:lnTo>
                  <a:lnTo>
                    <a:pt x="314733" y="1781893"/>
                  </a:ln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ïṧḷîḋé">
              <a:extLst>
                <a:ext uri="{FF2B5EF4-FFF2-40B4-BE49-F238E27FC236}">
                  <a16:creationId xmlns:a16="http://schemas.microsoft.com/office/drawing/2014/main" id="{FFF08620-7855-4E96-8901-8872C0B629D8}"/>
                </a:ext>
              </a:extLst>
            </p:cNvPr>
            <p:cNvSpPr/>
            <p:nvPr/>
          </p:nvSpPr>
          <p:spPr>
            <a:xfrm>
              <a:off x="6143169" y="2516592"/>
              <a:ext cx="581145" cy="2810788"/>
            </a:xfrm>
            <a:prstGeom prst="round2SameRect">
              <a:avLst>
                <a:gd name="adj1" fmla="val 50000"/>
                <a:gd name="adj2" fmla="val 0"/>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îšḻíḋè">
              <a:extLst>
                <a:ext uri="{FF2B5EF4-FFF2-40B4-BE49-F238E27FC236}">
                  <a16:creationId xmlns:a16="http://schemas.microsoft.com/office/drawing/2014/main" id="{B16C3D15-A69F-439A-8579-B169A080D010}"/>
                </a:ext>
              </a:extLst>
            </p:cNvPr>
            <p:cNvSpPr/>
            <p:nvPr/>
          </p:nvSpPr>
          <p:spPr>
            <a:xfrm>
              <a:off x="5563791" y="3367685"/>
              <a:ext cx="581145" cy="1959695"/>
            </a:xfrm>
            <a:prstGeom prst="round2SameRect">
              <a:avLst>
                <a:gd name="adj1" fmla="val 50000"/>
                <a:gd name="adj2" fmla="val 0"/>
              </a:avLst>
            </a:prstGeom>
            <a:solidFill>
              <a:schemeClr val="accent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i$ľïḓe">
              <a:extLst>
                <a:ext uri="{FF2B5EF4-FFF2-40B4-BE49-F238E27FC236}">
                  <a16:creationId xmlns:a16="http://schemas.microsoft.com/office/drawing/2014/main" id="{FF8CAF45-B4DB-40AF-A935-3F28D8BDEA0C}"/>
                </a:ext>
              </a:extLst>
            </p:cNvPr>
            <p:cNvSpPr/>
            <p:nvPr/>
          </p:nvSpPr>
          <p:spPr>
            <a:xfrm>
              <a:off x="5027820" y="1714924"/>
              <a:ext cx="535969" cy="3612456"/>
            </a:xfrm>
            <a:prstGeom prst="round2SameRect">
              <a:avLst>
                <a:gd name="adj1" fmla="val 50000"/>
                <a:gd name="adj2" fmla="val 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ïS1îḍé">
              <a:extLst>
                <a:ext uri="{FF2B5EF4-FFF2-40B4-BE49-F238E27FC236}">
                  <a16:creationId xmlns:a16="http://schemas.microsoft.com/office/drawing/2014/main" id="{0509856F-3988-4FF4-A682-758744D26924}"/>
                </a:ext>
              </a:extLst>
            </p:cNvPr>
            <p:cNvSpPr/>
            <p:nvPr/>
          </p:nvSpPr>
          <p:spPr>
            <a:xfrm rot="5400000">
              <a:off x="7359130" y="-624648"/>
              <a:ext cx="403347" cy="5065968"/>
            </a:xfrm>
            <a:prstGeom prst="roundRect">
              <a:avLst>
                <a:gd name="adj" fmla="val 50000"/>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iŝ1iḍé">
              <a:extLst>
                <a:ext uri="{FF2B5EF4-FFF2-40B4-BE49-F238E27FC236}">
                  <a16:creationId xmlns:a16="http://schemas.microsoft.com/office/drawing/2014/main" id="{548003F4-C3F9-4DC6-B874-E28308E1140A}"/>
                </a:ext>
              </a:extLst>
            </p:cNvPr>
            <p:cNvSpPr/>
            <p:nvPr/>
          </p:nvSpPr>
          <p:spPr>
            <a:xfrm rot="5400000">
              <a:off x="4168727" y="390085"/>
              <a:ext cx="437347" cy="4673826"/>
            </a:xfrm>
            <a:prstGeom prst="roundRect">
              <a:avLst>
                <a:gd name="adj" fmla="val 5000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îṣlíḍé">
              <a:extLst>
                <a:ext uri="{FF2B5EF4-FFF2-40B4-BE49-F238E27FC236}">
                  <a16:creationId xmlns:a16="http://schemas.microsoft.com/office/drawing/2014/main" id="{654A60AD-3EBA-497A-A7FB-67A96925613B}"/>
                </a:ext>
              </a:extLst>
            </p:cNvPr>
            <p:cNvSpPr/>
            <p:nvPr/>
          </p:nvSpPr>
          <p:spPr>
            <a:xfrm rot="5400000">
              <a:off x="7635535" y="1287671"/>
              <a:ext cx="437347" cy="4580839"/>
            </a:xfrm>
            <a:prstGeom prst="roundRect">
              <a:avLst>
                <a:gd name="adj" fmla="val 5000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îśļiďé">
              <a:extLst>
                <a:ext uri="{FF2B5EF4-FFF2-40B4-BE49-F238E27FC236}">
                  <a16:creationId xmlns:a16="http://schemas.microsoft.com/office/drawing/2014/main" id="{C37825C6-8AB1-4C8F-BE88-D41C9EBDFB60}"/>
                </a:ext>
              </a:extLst>
            </p:cNvPr>
            <p:cNvSpPr/>
            <p:nvPr/>
          </p:nvSpPr>
          <p:spPr>
            <a:xfrm>
              <a:off x="5105673" y="1798440"/>
              <a:ext cx="225142" cy="225142"/>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iṧḷïḋê">
              <a:extLst>
                <a:ext uri="{FF2B5EF4-FFF2-40B4-BE49-F238E27FC236}">
                  <a16:creationId xmlns:a16="http://schemas.microsoft.com/office/drawing/2014/main" id="{B0AE30E6-346F-42BC-A3D1-4770E5152F73}"/>
                </a:ext>
              </a:extLst>
            </p:cNvPr>
            <p:cNvSpPr/>
            <p:nvPr/>
          </p:nvSpPr>
          <p:spPr>
            <a:xfrm>
              <a:off x="6386601" y="2610933"/>
              <a:ext cx="225142" cy="225142"/>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ïSľîďe">
              <a:extLst>
                <a:ext uri="{FF2B5EF4-FFF2-40B4-BE49-F238E27FC236}">
                  <a16:creationId xmlns:a16="http://schemas.microsoft.com/office/drawing/2014/main" id="{25CB2590-33CE-4B84-915A-359F6B3DAF95}"/>
                </a:ext>
              </a:extLst>
            </p:cNvPr>
            <p:cNvSpPr/>
            <p:nvPr/>
          </p:nvSpPr>
          <p:spPr>
            <a:xfrm>
              <a:off x="5680143" y="3469013"/>
              <a:ext cx="225142" cy="225142"/>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îsļíḓé">
              <a:extLst>
                <a:ext uri="{FF2B5EF4-FFF2-40B4-BE49-F238E27FC236}">
                  <a16:creationId xmlns:a16="http://schemas.microsoft.com/office/drawing/2014/main" id="{4818BBAF-FBBE-4E45-AB19-A41BFD9C4C84}"/>
                </a:ext>
              </a:extLst>
            </p:cNvPr>
            <p:cNvSpPr/>
            <p:nvPr/>
          </p:nvSpPr>
          <p:spPr bwMode="auto">
            <a:xfrm>
              <a:off x="2050487" y="2948899"/>
              <a:ext cx="2672910" cy="242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代码埋点调试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íŝḻíďe">
              <a:extLst>
                <a:ext uri="{FF2B5EF4-FFF2-40B4-BE49-F238E27FC236}">
                  <a16:creationId xmlns:a16="http://schemas.microsoft.com/office/drawing/2014/main" id="{22087FA6-77E9-4396-A395-37A9BC1CA442}"/>
                </a:ext>
              </a:extLst>
            </p:cNvPr>
            <p:cNvSpPr txBox="1"/>
            <p:nvPr/>
          </p:nvSpPr>
          <p:spPr bwMode="auto">
            <a:xfrm>
              <a:off x="2050487" y="2561303"/>
              <a:ext cx="267291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代码注入</a:t>
              </a:r>
              <a:endPar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íšľiḋé">
              <a:extLst>
                <a:ext uri="{FF2B5EF4-FFF2-40B4-BE49-F238E27FC236}">
                  <a16:creationId xmlns:a16="http://schemas.microsoft.com/office/drawing/2014/main" id="{135B43FE-17BC-41F2-8FE4-ABED1FD4D3BD}"/>
                </a:ext>
              </a:extLst>
            </p:cNvPr>
            <p:cNvSpPr/>
            <p:nvPr/>
          </p:nvSpPr>
          <p:spPr bwMode="auto">
            <a:xfrm>
              <a:off x="6724314" y="2106600"/>
              <a:ext cx="3369473" cy="121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随机</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îṩļiḑé">
              <a:extLst>
                <a:ext uri="{FF2B5EF4-FFF2-40B4-BE49-F238E27FC236}">
                  <a16:creationId xmlns:a16="http://schemas.microsoft.com/office/drawing/2014/main" id="{5A149ABE-189D-4CAA-BCA3-3E3B8E524ACD}"/>
                </a:ext>
              </a:extLst>
            </p:cNvPr>
            <p:cNvSpPr txBox="1"/>
            <p:nvPr/>
          </p:nvSpPr>
          <p:spPr bwMode="auto">
            <a:xfrm>
              <a:off x="7406133" y="1758703"/>
              <a:ext cx="267291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面向服务体系结构的注入</a:t>
              </a:r>
              <a:endPar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ïṧ1ídê">
              <a:extLst>
                <a:ext uri="{FF2B5EF4-FFF2-40B4-BE49-F238E27FC236}">
                  <a16:creationId xmlns:a16="http://schemas.microsoft.com/office/drawing/2014/main" id="{0D6B4EDD-A5FC-4609-B732-95E5FC2328D0}"/>
                </a:ext>
              </a:extLst>
            </p:cNvPr>
            <p:cNvSpPr/>
            <p:nvPr/>
          </p:nvSpPr>
          <p:spPr bwMode="auto">
            <a:xfrm>
              <a:off x="6741292" y="3823011"/>
              <a:ext cx="3420314" cy="1735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30000"/>
                </a:lnSpc>
                <a:buFont typeface="Wingdings" panose="05000000000000000000" pitchFamily="2" charset="2"/>
                <a:buChar char="ü"/>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CPU</a:t>
              </a:r>
            </a:p>
            <a:p>
              <a:pPr marL="171450" indent="-171450">
                <a:lnSpc>
                  <a:spcPct val="130000"/>
                </a:lnSpc>
                <a:buFont typeface="Wingdings" panose="05000000000000000000" pitchFamily="2" charset="2"/>
                <a:buChar char="ü"/>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内存</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30000"/>
                </a:lnSpc>
                <a:buFont typeface="Wingdings" panose="05000000000000000000" pitchFamily="2" charset="2"/>
                <a:buChar char="ü"/>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网络</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íśļïďè">
              <a:extLst>
                <a:ext uri="{FF2B5EF4-FFF2-40B4-BE49-F238E27FC236}">
                  <a16:creationId xmlns:a16="http://schemas.microsoft.com/office/drawing/2014/main" id="{3F5BCCF7-CF39-4113-8659-5DDFB5BCBF20}"/>
                </a:ext>
              </a:extLst>
            </p:cNvPr>
            <p:cNvSpPr txBox="1"/>
            <p:nvPr/>
          </p:nvSpPr>
          <p:spPr bwMode="auto">
            <a:xfrm>
              <a:off x="7471718" y="3401571"/>
              <a:ext cx="267291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低级故障注入</a:t>
              </a:r>
              <a:endPar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4" name="文本框 73">
            <a:extLst>
              <a:ext uri="{FF2B5EF4-FFF2-40B4-BE49-F238E27FC236}">
                <a16:creationId xmlns:a16="http://schemas.microsoft.com/office/drawing/2014/main" id="{F9647853-C781-4A94-8C69-CD44987D6A97}"/>
              </a:ext>
            </a:extLst>
          </p:cNvPr>
          <p:cNvSpPr txBox="1"/>
          <p:nvPr/>
        </p:nvSpPr>
        <p:spPr>
          <a:xfrm>
            <a:off x="8135678" y="5605458"/>
            <a:ext cx="1601455" cy="369332"/>
          </a:xfrm>
          <a:prstGeom prst="rect">
            <a:avLst/>
          </a:prstGeom>
          <a:noFill/>
        </p:spPr>
        <p:txBody>
          <a:bodyPr wrap="square">
            <a:spAutoFit/>
          </a:bodyPr>
          <a:lstStyle/>
          <a:p>
            <a:r>
              <a:rPr lang="zh-CN" altLang="zh-CN" b="1" kern="10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故障注入方法</a:t>
            </a:r>
            <a:endParaRPr lang="zh-CN" altLang="en-US"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014249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6429416"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2" y="3173799"/>
              <a:ext cx="6429416"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6429415"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8433809"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7200800"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0" y="3233752"/>
              <a:ext cx="519497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现状分析</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未来展望</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64294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712383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74185" y="323694"/>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现状分析</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弹性伸缩实现方法</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pSp>
        <p:nvGrpSpPr>
          <p:cNvPr id="3" name="组合 2">
            <a:extLst>
              <a:ext uri="{FF2B5EF4-FFF2-40B4-BE49-F238E27FC236}">
                <a16:creationId xmlns:a16="http://schemas.microsoft.com/office/drawing/2014/main" id="{187574F5-2AF4-4E1C-9D83-8936489497A4}"/>
              </a:ext>
            </a:extLst>
          </p:cNvPr>
          <p:cNvGrpSpPr/>
          <p:nvPr/>
        </p:nvGrpSpPr>
        <p:grpSpPr>
          <a:xfrm>
            <a:off x="335360" y="2573671"/>
            <a:ext cx="9377881" cy="3367314"/>
            <a:chOff x="225346" y="2561446"/>
            <a:chExt cx="9210310" cy="3021879"/>
          </a:xfrm>
        </p:grpSpPr>
        <p:grpSp>
          <p:nvGrpSpPr>
            <p:cNvPr id="30" name="íŝļíḍ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C82156C-BFEA-4D13-8A73-96FFE45E105D}"/>
                </a:ext>
              </a:extLst>
            </p:cNvPr>
            <p:cNvGrpSpPr>
              <a:grpSpLocks noChangeAspect="1"/>
            </p:cNvGrpSpPr>
            <p:nvPr/>
          </p:nvGrpSpPr>
          <p:grpSpPr>
            <a:xfrm>
              <a:off x="225346" y="2561446"/>
              <a:ext cx="9210310" cy="3021879"/>
              <a:chOff x="1383642" y="2296534"/>
              <a:chExt cx="10309561" cy="3382540"/>
            </a:xfrm>
          </p:grpSpPr>
          <p:cxnSp>
            <p:nvCxnSpPr>
              <p:cNvPr id="31" name="i$1iḍê">
                <a:extLst>
                  <a:ext uri="{FF2B5EF4-FFF2-40B4-BE49-F238E27FC236}">
                    <a16:creationId xmlns:a16="http://schemas.microsoft.com/office/drawing/2014/main" id="{23CC1CCE-CE5A-46F0-8732-FE52436106E4}"/>
                  </a:ext>
                </a:extLst>
              </p:cNvPr>
              <p:cNvCxnSpPr>
                <a:cxnSpLocks/>
                <a:stCxn id="32" idx="3"/>
                <a:endCxn id="37" idx="1"/>
              </p:cNvCxnSpPr>
              <p:nvPr/>
            </p:nvCxnSpPr>
            <p:spPr>
              <a:xfrm flipV="1">
                <a:off x="7010456" y="2524233"/>
                <a:ext cx="1067823" cy="102230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íṥlïdê">
                <a:extLst>
                  <a:ext uri="{FF2B5EF4-FFF2-40B4-BE49-F238E27FC236}">
                    <a16:creationId xmlns:a16="http://schemas.microsoft.com/office/drawing/2014/main" id="{B2D76FAC-700C-4568-9A61-576094B8F598}"/>
                  </a:ext>
                </a:extLst>
              </p:cNvPr>
              <p:cNvSpPr/>
              <p:nvPr/>
            </p:nvSpPr>
            <p:spPr>
              <a:xfrm>
                <a:off x="1383642" y="2483446"/>
                <a:ext cx="5626814" cy="2126184"/>
              </a:xfrm>
              <a:prstGeom prst="roundRect">
                <a:avLst>
                  <a:gd name="adj" fmla="val 10444"/>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0" tIns="720000" bIns="0" anchor="t" anchorCtr="0">
                <a:normAutofit/>
              </a:bodyPr>
              <a:lstStyle/>
              <a:p>
                <a:pPr>
                  <a:lnSpc>
                    <a:spcPct val="120000"/>
                  </a:lnSpc>
                </a:pP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îṡliḑè">
                <a:extLst>
                  <a:ext uri="{FF2B5EF4-FFF2-40B4-BE49-F238E27FC236}">
                    <a16:creationId xmlns:a16="http://schemas.microsoft.com/office/drawing/2014/main" id="{F5D0D098-471F-43D1-BD7F-9298FC7E8E54}"/>
                  </a:ext>
                </a:extLst>
              </p:cNvPr>
              <p:cNvSpPr/>
              <p:nvPr/>
            </p:nvSpPr>
            <p:spPr>
              <a:xfrm rot="20700000">
                <a:off x="1845944" y="2949294"/>
                <a:ext cx="894807" cy="894807"/>
              </a:xfrm>
              <a:prstGeom prst="star5">
                <a:avLst>
                  <a:gd name="adj" fmla="val 26383"/>
                  <a:gd name="hf" fmla="val 105146"/>
                  <a:gd name="vf" fmla="val 110557"/>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i$1îdé">
                <a:extLst>
                  <a:ext uri="{FF2B5EF4-FFF2-40B4-BE49-F238E27FC236}">
                    <a16:creationId xmlns:a16="http://schemas.microsoft.com/office/drawing/2014/main" id="{58D4D477-48D7-422F-AB85-000320AF9443}"/>
                  </a:ext>
                </a:extLst>
              </p:cNvPr>
              <p:cNvSpPr/>
              <p:nvPr/>
            </p:nvSpPr>
            <p:spPr>
              <a:xfrm>
                <a:off x="8078279" y="2327754"/>
                <a:ext cx="392958" cy="392958"/>
              </a:xfrm>
              <a:prstGeom prst="roundRect">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išḻîḓè">
                <a:extLst>
                  <a:ext uri="{FF2B5EF4-FFF2-40B4-BE49-F238E27FC236}">
                    <a16:creationId xmlns:a16="http://schemas.microsoft.com/office/drawing/2014/main" id="{D5AD089F-BD89-4AF5-A7B6-CEE4A5D77737}"/>
                  </a:ext>
                </a:extLst>
              </p:cNvPr>
              <p:cNvSpPr/>
              <p:nvPr/>
            </p:nvSpPr>
            <p:spPr>
              <a:xfrm>
                <a:off x="8090277" y="4174350"/>
                <a:ext cx="392958" cy="392958"/>
              </a:xfrm>
              <a:prstGeom prst="roundRect">
                <a:avLst/>
              </a:prstGeom>
              <a:solidFill>
                <a:schemeClr val="accent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íṩ1ïḓê">
                <a:extLst>
                  <a:ext uri="{FF2B5EF4-FFF2-40B4-BE49-F238E27FC236}">
                    <a16:creationId xmlns:a16="http://schemas.microsoft.com/office/drawing/2014/main" id="{D49A2FB1-86E3-40C3-A21B-F1538715179F}"/>
                  </a:ext>
                </a:extLst>
              </p:cNvPr>
              <p:cNvSpPr txBox="1"/>
              <p:nvPr/>
            </p:nvSpPr>
            <p:spPr bwMode="auto">
              <a:xfrm>
                <a:off x="2981576" y="2858696"/>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弹性伸缩实现方法</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2" name="iṩ1îḋé">
                <a:extLst>
                  <a:ext uri="{FF2B5EF4-FFF2-40B4-BE49-F238E27FC236}">
                    <a16:creationId xmlns:a16="http://schemas.microsoft.com/office/drawing/2014/main" id="{FEC2E9E6-CBF9-47C9-95DE-2D2E7F2B3607}"/>
                  </a:ext>
                </a:extLst>
              </p:cNvPr>
              <p:cNvGrpSpPr/>
              <p:nvPr/>
            </p:nvGrpSpPr>
            <p:grpSpPr>
              <a:xfrm>
                <a:off x="8477639" y="2296534"/>
                <a:ext cx="3215564" cy="1801051"/>
                <a:chOff x="8477639" y="2296534"/>
                <a:chExt cx="3215564" cy="1801051"/>
              </a:xfrm>
            </p:grpSpPr>
            <p:sp>
              <p:nvSpPr>
                <p:cNvPr id="51" name="íS1ïḍe">
                  <a:extLst>
                    <a:ext uri="{FF2B5EF4-FFF2-40B4-BE49-F238E27FC236}">
                      <a16:creationId xmlns:a16="http://schemas.microsoft.com/office/drawing/2014/main" id="{8207CEAF-2CF3-45A5-AFAA-AED81D5D1759}"/>
                    </a:ext>
                  </a:extLst>
                </p:cNvPr>
                <p:cNvSpPr/>
                <p:nvPr/>
              </p:nvSpPr>
              <p:spPr bwMode="auto">
                <a:xfrm>
                  <a:off x="8531616" y="2716702"/>
                  <a:ext cx="3161587" cy="138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3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Latency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延迟</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3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Traffic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流量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3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Error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错误</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3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Saturation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饱和</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íśļiḑé">
                  <a:extLst>
                    <a:ext uri="{FF2B5EF4-FFF2-40B4-BE49-F238E27FC236}">
                      <a16:creationId xmlns:a16="http://schemas.microsoft.com/office/drawing/2014/main" id="{38E15BB4-2EFD-4F16-9BC8-DD1A1B5A380F}"/>
                    </a:ext>
                  </a:extLst>
                </p:cNvPr>
                <p:cNvSpPr txBox="1"/>
                <p:nvPr/>
              </p:nvSpPr>
              <p:spPr bwMode="auto">
                <a:xfrm>
                  <a:off x="8477639" y="229653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基于阈值的响应式伸缩方法</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3" name="îṥļíḍé">
                <a:extLst>
                  <a:ext uri="{FF2B5EF4-FFF2-40B4-BE49-F238E27FC236}">
                    <a16:creationId xmlns:a16="http://schemas.microsoft.com/office/drawing/2014/main" id="{B6A1AA4B-A059-4298-B967-2531E88DDD63}"/>
                  </a:ext>
                </a:extLst>
              </p:cNvPr>
              <p:cNvGrpSpPr/>
              <p:nvPr/>
            </p:nvGrpSpPr>
            <p:grpSpPr>
              <a:xfrm>
                <a:off x="8471235" y="4126118"/>
                <a:ext cx="2807644" cy="1552956"/>
                <a:chOff x="8471235" y="4126117"/>
                <a:chExt cx="2807644" cy="1552956"/>
              </a:xfrm>
            </p:grpSpPr>
            <p:sp>
              <p:nvSpPr>
                <p:cNvPr id="49" name="íṥ1ïḑe">
                  <a:extLst>
                    <a:ext uri="{FF2B5EF4-FFF2-40B4-BE49-F238E27FC236}">
                      <a16:creationId xmlns:a16="http://schemas.microsoft.com/office/drawing/2014/main" id="{24EF7787-9D8D-4621-8D5C-B09A574C0E5A}"/>
                    </a:ext>
                  </a:extLst>
                </p:cNvPr>
                <p:cNvSpPr/>
                <p:nvPr/>
              </p:nvSpPr>
              <p:spPr bwMode="auto">
                <a:xfrm>
                  <a:off x="8531617" y="4513714"/>
                  <a:ext cx="2747262" cy="116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30000"/>
                    </a:lnSpc>
                    <a:buFont typeface="Wingdings" panose="05000000000000000000" pitchFamily="2" charset="2"/>
                    <a:buChar char="ü"/>
                  </a:pPr>
                  <a:r>
                    <a:rPr lang="zh-CN"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先验性知识</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学习</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30000"/>
                    </a:lnSpc>
                    <a:buFont typeface="Wingdings" panose="05000000000000000000" pitchFamily="2" charset="2"/>
                    <a:buChar char="ü"/>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预测</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实现容器的弹性扩展和收缩</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îŝḷîḓé">
                  <a:extLst>
                    <a:ext uri="{FF2B5EF4-FFF2-40B4-BE49-F238E27FC236}">
                      <a16:creationId xmlns:a16="http://schemas.microsoft.com/office/drawing/2014/main" id="{78C038E4-684E-4426-B0AE-EA9190B4CF4E}"/>
                    </a:ext>
                  </a:extLst>
                </p:cNvPr>
                <p:cNvSpPr txBox="1"/>
                <p:nvPr/>
              </p:nvSpPr>
              <p:spPr bwMode="auto">
                <a:xfrm>
                  <a:off x="8471235" y="4126117"/>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rPr>
                    <a:t>基于预测的伸缩方法</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6" name="íS1ïḍe">
              <a:extLst>
                <a:ext uri="{FF2B5EF4-FFF2-40B4-BE49-F238E27FC236}">
                  <a16:creationId xmlns:a16="http://schemas.microsoft.com/office/drawing/2014/main" id="{394E6B97-F373-4362-B2D9-FEBE30ED7DE8}"/>
                </a:ext>
              </a:extLst>
            </p:cNvPr>
            <p:cNvSpPr/>
            <p:nvPr/>
          </p:nvSpPr>
          <p:spPr bwMode="auto">
            <a:xfrm>
              <a:off x="1651367" y="3467927"/>
              <a:ext cx="3275224" cy="68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对性能监控数据进行分处理</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spcBef>
                  <a:spcPct val="0"/>
                </a:spcBef>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对未来一段时间的性能数据进行预测</a:t>
              </a:r>
            </a:p>
          </p:txBody>
        </p:sp>
      </p:grpSp>
      <p:sp>
        <p:nvSpPr>
          <p:cNvPr id="58" name="iconfont-10517-5127346">
            <a:extLst>
              <a:ext uri="{FF2B5EF4-FFF2-40B4-BE49-F238E27FC236}">
                <a16:creationId xmlns:a16="http://schemas.microsoft.com/office/drawing/2014/main" id="{01B7C400-FD6F-4C2B-A106-5737015FE296}"/>
              </a:ext>
            </a:extLst>
          </p:cNvPr>
          <p:cNvSpPr/>
          <p:nvPr/>
        </p:nvSpPr>
        <p:spPr>
          <a:xfrm>
            <a:off x="10713993" y="3357303"/>
            <a:ext cx="857077" cy="235999"/>
          </a:xfrm>
          <a:custGeom>
            <a:avLst/>
            <a:gdLst>
              <a:gd name="T0" fmla="*/ 4125 w 10310"/>
              <a:gd name="T1" fmla="*/ 1128 h 2840"/>
              <a:gd name="T2" fmla="*/ 4125 w 10310"/>
              <a:gd name="T3" fmla="*/ 1968 h 2840"/>
              <a:gd name="T4" fmla="*/ 3688 w 10310"/>
              <a:gd name="T5" fmla="*/ 2359 h 2840"/>
              <a:gd name="T6" fmla="*/ 3688 w 10310"/>
              <a:gd name="T7" fmla="*/ 1128 h 2840"/>
              <a:gd name="T8" fmla="*/ 3688 w 10310"/>
              <a:gd name="T9" fmla="*/ 594 h 2840"/>
              <a:gd name="T10" fmla="*/ 3688 w 10310"/>
              <a:gd name="T11" fmla="*/ 1968 h 2840"/>
              <a:gd name="T12" fmla="*/ 3688 w 10310"/>
              <a:gd name="T13" fmla="*/ 1383 h 2840"/>
              <a:gd name="T14" fmla="*/ 5414 w 10310"/>
              <a:gd name="T15" fmla="*/ 605 h 2840"/>
              <a:gd name="T16" fmla="*/ 5100 w 10310"/>
              <a:gd name="T17" fmla="*/ 2502 h 2840"/>
              <a:gd name="T18" fmla="*/ 5077 w 10310"/>
              <a:gd name="T19" fmla="*/ 2239 h 2840"/>
              <a:gd name="T20" fmla="*/ 4172 w 10310"/>
              <a:gd name="T21" fmla="*/ 338 h 2840"/>
              <a:gd name="T22" fmla="*/ 5000 w 10310"/>
              <a:gd name="T23" fmla="*/ 1995 h 2840"/>
              <a:gd name="T24" fmla="*/ 4249 w 10310"/>
              <a:gd name="T25" fmla="*/ 810 h 2840"/>
              <a:gd name="T26" fmla="*/ 4706 w 10310"/>
              <a:gd name="T27" fmla="*/ 1058 h 2840"/>
              <a:gd name="T28" fmla="*/ 5801 w 10310"/>
              <a:gd name="T29" fmla="*/ 2262 h 2840"/>
              <a:gd name="T30" fmla="*/ 5824 w 10310"/>
              <a:gd name="T31" fmla="*/ 2068 h 2840"/>
              <a:gd name="T32" fmla="*/ 6629 w 10310"/>
              <a:gd name="T33" fmla="*/ 1592 h 2840"/>
              <a:gd name="T34" fmla="*/ 7837 w 10310"/>
              <a:gd name="T35" fmla="*/ 338 h 2840"/>
              <a:gd name="T36" fmla="*/ 7009 w 10310"/>
              <a:gd name="T37" fmla="*/ 1592 h 2840"/>
              <a:gd name="T38" fmla="*/ 7736 w 10310"/>
              <a:gd name="T39" fmla="*/ 2068 h 2840"/>
              <a:gd name="T40" fmla="*/ 7895 w 10310"/>
              <a:gd name="T41" fmla="*/ 2262 h 2840"/>
              <a:gd name="T42" fmla="*/ 5801 w 10310"/>
              <a:gd name="T43" fmla="*/ 2262 h 2840"/>
              <a:gd name="T44" fmla="*/ 6188 w 10310"/>
              <a:gd name="T45" fmla="*/ 849 h 2840"/>
              <a:gd name="T46" fmla="*/ 6629 w 10310"/>
              <a:gd name="T47" fmla="*/ 1081 h 2840"/>
              <a:gd name="T48" fmla="*/ 6629 w 10310"/>
              <a:gd name="T49" fmla="*/ 1360 h 2840"/>
              <a:gd name="T50" fmla="*/ 7009 w 10310"/>
              <a:gd name="T51" fmla="*/ 574 h 2840"/>
              <a:gd name="T52" fmla="*/ 7345 w 10310"/>
              <a:gd name="T53" fmla="*/ 1081 h 2840"/>
              <a:gd name="T54" fmla="*/ 7473 w 10310"/>
              <a:gd name="T55" fmla="*/ 1360 h 2840"/>
              <a:gd name="T56" fmla="*/ 10310 w 10310"/>
              <a:gd name="T57" fmla="*/ 338 h 2840"/>
              <a:gd name="T58" fmla="*/ 8185 w 10310"/>
              <a:gd name="T59" fmla="*/ 338 h 2840"/>
              <a:gd name="T60" fmla="*/ 9676 w 10310"/>
              <a:gd name="T61" fmla="*/ 1550 h 2840"/>
              <a:gd name="T62" fmla="*/ 8987 w 10310"/>
              <a:gd name="T63" fmla="*/ 1406 h 2840"/>
              <a:gd name="T64" fmla="*/ 8185 w 10310"/>
              <a:gd name="T65" fmla="*/ 1120 h 2840"/>
              <a:gd name="T66" fmla="*/ 8201 w 10310"/>
              <a:gd name="T67" fmla="*/ 2246 h 2840"/>
              <a:gd name="T68" fmla="*/ 9865 w 10310"/>
              <a:gd name="T69" fmla="*/ 2324 h 2840"/>
              <a:gd name="T70" fmla="*/ 10299 w 10310"/>
              <a:gd name="T71" fmla="*/ 2502 h 2840"/>
              <a:gd name="T72" fmla="*/ 2288 w 10310"/>
              <a:gd name="T73" fmla="*/ 2759 h 2840"/>
              <a:gd name="T74" fmla="*/ 84 w 10310"/>
              <a:gd name="T75" fmla="*/ 553 h 2840"/>
              <a:gd name="T76" fmla="*/ 2756 w 10310"/>
              <a:gd name="T77" fmla="*/ 553 h 2840"/>
              <a:gd name="T78" fmla="*/ 709 w 10310"/>
              <a:gd name="T79" fmla="*/ 659 h 2840"/>
              <a:gd name="T80" fmla="*/ 1723 w 10310"/>
              <a:gd name="T81" fmla="*/ 899 h 2840"/>
              <a:gd name="T82" fmla="*/ 1860 w 10310"/>
              <a:gd name="T83" fmla="*/ 387 h 2840"/>
              <a:gd name="T84" fmla="*/ 983 w 10310"/>
              <a:gd name="T85" fmla="*/ 387 h 2840"/>
              <a:gd name="T86" fmla="*/ 2569 w 10310"/>
              <a:gd name="T87" fmla="*/ 1420 h 2840"/>
              <a:gd name="T88" fmla="*/ 1517 w 10310"/>
              <a:gd name="T89" fmla="*/ 1224 h 2840"/>
              <a:gd name="T90" fmla="*/ 1364 w 10310"/>
              <a:gd name="T91" fmla="*/ 1208 h 2840"/>
              <a:gd name="T92" fmla="*/ 546 w 10310"/>
              <a:gd name="T93" fmla="*/ 1146 h 2840"/>
              <a:gd name="T94" fmla="*/ 681 w 10310"/>
              <a:gd name="T95" fmla="*/ 1654 h 2840"/>
              <a:gd name="T96" fmla="*/ 759 w 10310"/>
              <a:gd name="T97" fmla="*/ 1979 h 2840"/>
              <a:gd name="T98" fmla="*/ 1049 w 10310"/>
              <a:gd name="T99" fmla="*/ 2435 h 2840"/>
              <a:gd name="T100" fmla="*/ 1938 w 10310"/>
              <a:gd name="T101" fmla="*/ 2453 h 2840"/>
              <a:gd name="T102" fmla="*/ 1174 w 10310"/>
              <a:gd name="T103" fmla="*/ 2063 h 2840"/>
              <a:gd name="T104" fmla="*/ 2157 w 10310"/>
              <a:gd name="T105" fmla="*/ 1657 h 2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310" h="2840">
                <a:moveTo>
                  <a:pt x="3378" y="338"/>
                </a:moveTo>
                <a:lnTo>
                  <a:pt x="4125" y="338"/>
                </a:lnTo>
                <a:lnTo>
                  <a:pt x="4125" y="1128"/>
                </a:lnTo>
                <a:lnTo>
                  <a:pt x="3978" y="1259"/>
                </a:lnTo>
                <a:lnTo>
                  <a:pt x="4125" y="1383"/>
                </a:lnTo>
                <a:lnTo>
                  <a:pt x="4125" y="1968"/>
                </a:lnTo>
                <a:lnTo>
                  <a:pt x="3862" y="2223"/>
                </a:lnTo>
                <a:lnTo>
                  <a:pt x="3688" y="2223"/>
                </a:lnTo>
                <a:lnTo>
                  <a:pt x="3688" y="2359"/>
                </a:lnTo>
                <a:lnTo>
                  <a:pt x="3378" y="2502"/>
                </a:lnTo>
                <a:lnTo>
                  <a:pt x="3378" y="338"/>
                </a:lnTo>
                <a:close/>
                <a:moveTo>
                  <a:pt x="3688" y="1128"/>
                </a:moveTo>
                <a:lnTo>
                  <a:pt x="3815" y="1128"/>
                </a:lnTo>
                <a:lnTo>
                  <a:pt x="3815" y="594"/>
                </a:lnTo>
                <a:lnTo>
                  <a:pt x="3688" y="594"/>
                </a:lnTo>
                <a:lnTo>
                  <a:pt x="3688" y="1128"/>
                </a:lnTo>
                <a:close/>
                <a:moveTo>
                  <a:pt x="3688" y="1383"/>
                </a:moveTo>
                <a:lnTo>
                  <a:pt x="3688" y="1968"/>
                </a:lnTo>
                <a:lnTo>
                  <a:pt x="3815" y="1968"/>
                </a:lnTo>
                <a:lnTo>
                  <a:pt x="3815" y="1383"/>
                </a:lnTo>
                <a:lnTo>
                  <a:pt x="3688" y="1383"/>
                </a:lnTo>
                <a:close/>
                <a:moveTo>
                  <a:pt x="4172" y="338"/>
                </a:moveTo>
                <a:lnTo>
                  <a:pt x="5515" y="338"/>
                </a:lnTo>
                <a:lnTo>
                  <a:pt x="5414" y="605"/>
                </a:lnTo>
                <a:lnTo>
                  <a:pt x="5395" y="605"/>
                </a:lnTo>
                <a:lnTo>
                  <a:pt x="5395" y="2223"/>
                </a:lnTo>
                <a:lnTo>
                  <a:pt x="5100" y="2502"/>
                </a:lnTo>
                <a:lnTo>
                  <a:pt x="4861" y="2502"/>
                </a:lnTo>
                <a:lnTo>
                  <a:pt x="4861" y="2239"/>
                </a:lnTo>
                <a:lnTo>
                  <a:pt x="5077" y="2239"/>
                </a:lnTo>
                <a:lnTo>
                  <a:pt x="5077" y="605"/>
                </a:lnTo>
                <a:lnTo>
                  <a:pt x="4172" y="605"/>
                </a:lnTo>
                <a:lnTo>
                  <a:pt x="4172" y="338"/>
                </a:lnTo>
                <a:close/>
                <a:moveTo>
                  <a:pt x="4249" y="810"/>
                </a:moveTo>
                <a:lnTo>
                  <a:pt x="5000" y="810"/>
                </a:lnTo>
                <a:lnTo>
                  <a:pt x="5000" y="1995"/>
                </a:lnTo>
                <a:lnTo>
                  <a:pt x="4733" y="2242"/>
                </a:lnTo>
                <a:lnTo>
                  <a:pt x="4249" y="2242"/>
                </a:lnTo>
                <a:lnTo>
                  <a:pt x="4249" y="810"/>
                </a:lnTo>
                <a:close/>
                <a:moveTo>
                  <a:pt x="4543" y="1999"/>
                </a:moveTo>
                <a:lnTo>
                  <a:pt x="4706" y="1999"/>
                </a:lnTo>
                <a:lnTo>
                  <a:pt x="4706" y="1058"/>
                </a:lnTo>
                <a:lnTo>
                  <a:pt x="4543" y="1058"/>
                </a:lnTo>
                <a:lnTo>
                  <a:pt x="4543" y="1999"/>
                </a:lnTo>
                <a:close/>
                <a:moveTo>
                  <a:pt x="5801" y="2262"/>
                </a:moveTo>
                <a:lnTo>
                  <a:pt x="6629" y="2262"/>
                </a:lnTo>
                <a:lnTo>
                  <a:pt x="6629" y="2068"/>
                </a:lnTo>
                <a:lnTo>
                  <a:pt x="5824" y="2068"/>
                </a:lnTo>
                <a:lnTo>
                  <a:pt x="5824" y="1828"/>
                </a:lnTo>
                <a:lnTo>
                  <a:pt x="6629" y="1828"/>
                </a:lnTo>
                <a:lnTo>
                  <a:pt x="6629" y="1592"/>
                </a:lnTo>
                <a:lnTo>
                  <a:pt x="5824" y="1592"/>
                </a:lnTo>
                <a:lnTo>
                  <a:pt x="5824" y="338"/>
                </a:lnTo>
                <a:lnTo>
                  <a:pt x="7837" y="338"/>
                </a:lnTo>
                <a:lnTo>
                  <a:pt x="7837" y="1314"/>
                </a:lnTo>
                <a:lnTo>
                  <a:pt x="7481" y="1592"/>
                </a:lnTo>
                <a:lnTo>
                  <a:pt x="7009" y="1592"/>
                </a:lnTo>
                <a:lnTo>
                  <a:pt x="7009" y="1828"/>
                </a:lnTo>
                <a:lnTo>
                  <a:pt x="7856" y="1828"/>
                </a:lnTo>
                <a:lnTo>
                  <a:pt x="7736" y="2068"/>
                </a:lnTo>
                <a:lnTo>
                  <a:pt x="7009" y="2068"/>
                </a:lnTo>
                <a:lnTo>
                  <a:pt x="7009" y="2262"/>
                </a:lnTo>
                <a:lnTo>
                  <a:pt x="7895" y="2262"/>
                </a:lnTo>
                <a:lnTo>
                  <a:pt x="7787" y="2502"/>
                </a:lnTo>
                <a:lnTo>
                  <a:pt x="5801" y="2502"/>
                </a:lnTo>
                <a:lnTo>
                  <a:pt x="5801" y="2262"/>
                </a:lnTo>
                <a:close/>
                <a:moveTo>
                  <a:pt x="6629" y="574"/>
                </a:moveTo>
                <a:lnTo>
                  <a:pt x="6188" y="574"/>
                </a:lnTo>
                <a:lnTo>
                  <a:pt x="6188" y="849"/>
                </a:lnTo>
                <a:lnTo>
                  <a:pt x="6629" y="849"/>
                </a:lnTo>
                <a:lnTo>
                  <a:pt x="6629" y="574"/>
                </a:lnTo>
                <a:close/>
                <a:moveTo>
                  <a:pt x="6629" y="1081"/>
                </a:moveTo>
                <a:lnTo>
                  <a:pt x="6188" y="1081"/>
                </a:lnTo>
                <a:lnTo>
                  <a:pt x="6188" y="1360"/>
                </a:lnTo>
                <a:lnTo>
                  <a:pt x="6629" y="1360"/>
                </a:lnTo>
                <a:lnTo>
                  <a:pt x="6629" y="1081"/>
                </a:lnTo>
                <a:close/>
                <a:moveTo>
                  <a:pt x="7473" y="574"/>
                </a:moveTo>
                <a:lnTo>
                  <a:pt x="7009" y="574"/>
                </a:lnTo>
                <a:lnTo>
                  <a:pt x="7009" y="849"/>
                </a:lnTo>
                <a:lnTo>
                  <a:pt x="7450" y="849"/>
                </a:lnTo>
                <a:lnTo>
                  <a:pt x="7345" y="1081"/>
                </a:lnTo>
                <a:lnTo>
                  <a:pt x="7009" y="1081"/>
                </a:lnTo>
                <a:lnTo>
                  <a:pt x="7009" y="1360"/>
                </a:lnTo>
                <a:lnTo>
                  <a:pt x="7473" y="1360"/>
                </a:lnTo>
                <a:lnTo>
                  <a:pt x="7473" y="574"/>
                </a:lnTo>
                <a:close/>
                <a:moveTo>
                  <a:pt x="8185" y="338"/>
                </a:moveTo>
                <a:lnTo>
                  <a:pt x="10310" y="338"/>
                </a:lnTo>
                <a:lnTo>
                  <a:pt x="10167" y="625"/>
                </a:lnTo>
                <a:lnTo>
                  <a:pt x="8185" y="625"/>
                </a:lnTo>
                <a:lnTo>
                  <a:pt x="8185" y="338"/>
                </a:lnTo>
                <a:close/>
                <a:moveTo>
                  <a:pt x="10299" y="2502"/>
                </a:moveTo>
                <a:lnTo>
                  <a:pt x="10059" y="1550"/>
                </a:lnTo>
                <a:lnTo>
                  <a:pt x="9676" y="1550"/>
                </a:lnTo>
                <a:lnTo>
                  <a:pt x="9838" y="2215"/>
                </a:lnTo>
                <a:lnTo>
                  <a:pt x="8630" y="2215"/>
                </a:lnTo>
                <a:lnTo>
                  <a:pt x="8987" y="1406"/>
                </a:lnTo>
                <a:lnTo>
                  <a:pt x="10167" y="1406"/>
                </a:lnTo>
                <a:lnTo>
                  <a:pt x="10303" y="1120"/>
                </a:lnTo>
                <a:lnTo>
                  <a:pt x="8185" y="1120"/>
                </a:lnTo>
                <a:lnTo>
                  <a:pt x="8185" y="1406"/>
                </a:lnTo>
                <a:lnTo>
                  <a:pt x="8588" y="1406"/>
                </a:lnTo>
                <a:lnTo>
                  <a:pt x="8201" y="2246"/>
                </a:lnTo>
                <a:lnTo>
                  <a:pt x="8201" y="2502"/>
                </a:lnTo>
                <a:lnTo>
                  <a:pt x="9803" y="2502"/>
                </a:lnTo>
                <a:lnTo>
                  <a:pt x="9865" y="2324"/>
                </a:lnTo>
                <a:lnTo>
                  <a:pt x="9908" y="2502"/>
                </a:lnTo>
                <a:lnTo>
                  <a:pt x="10299" y="2502"/>
                </a:lnTo>
                <a:close/>
                <a:moveTo>
                  <a:pt x="10299" y="2502"/>
                </a:moveTo>
                <a:close/>
                <a:moveTo>
                  <a:pt x="2756" y="553"/>
                </a:moveTo>
                <a:cubicBezTo>
                  <a:pt x="2837" y="1014"/>
                  <a:pt x="2837" y="1817"/>
                  <a:pt x="2756" y="2288"/>
                </a:cubicBezTo>
                <a:cubicBezTo>
                  <a:pt x="2700" y="2622"/>
                  <a:pt x="2628" y="2700"/>
                  <a:pt x="2288" y="2759"/>
                </a:cubicBezTo>
                <a:cubicBezTo>
                  <a:pt x="1820" y="2834"/>
                  <a:pt x="1030" y="2840"/>
                  <a:pt x="553" y="2756"/>
                </a:cubicBezTo>
                <a:cubicBezTo>
                  <a:pt x="215" y="2697"/>
                  <a:pt x="144" y="2628"/>
                  <a:pt x="84" y="2288"/>
                </a:cubicBezTo>
                <a:cubicBezTo>
                  <a:pt x="0" y="1823"/>
                  <a:pt x="0" y="1027"/>
                  <a:pt x="84" y="553"/>
                </a:cubicBezTo>
                <a:cubicBezTo>
                  <a:pt x="144" y="219"/>
                  <a:pt x="212" y="144"/>
                  <a:pt x="553" y="84"/>
                </a:cubicBezTo>
                <a:cubicBezTo>
                  <a:pt x="1018" y="0"/>
                  <a:pt x="1817" y="3"/>
                  <a:pt x="2288" y="88"/>
                </a:cubicBezTo>
                <a:cubicBezTo>
                  <a:pt x="2625" y="147"/>
                  <a:pt x="2697" y="215"/>
                  <a:pt x="2756" y="553"/>
                </a:cubicBezTo>
                <a:lnTo>
                  <a:pt x="2756" y="553"/>
                </a:lnTo>
                <a:close/>
                <a:moveTo>
                  <a:pt x="983" y="387"/>
                </a:moveTo>
                <a:cubicBezTo>
                  <a:pt x="833" y="387"/>
                  <a:pt x="709" y="509"/>
                  <a:pt x="709" y="659"/>
                </a:cubicBezTo>
                <a:cubicBezTo>
                  <a:pt x="709" y="812"/>
                  <a:pt x="833" y="933"/>
                  <a:pt x="983" y="933"/>
                </a:cubicBezTo>
                <a:cubicBezTo>
                  <a:pt x="1033" y="933"/>
                  <a:pt x="1080" y="921"/>
                  <a:pt x="1121" y="896"/>
                </a:cubicBezTo>
                <a:cubicBezTo>
                  <a:pt x="1408" y="730"/>
                  <a:pt x="1433" y="724"/>
                  <a:pt x="1723" y="899"/>
                </a:cubicBezTo>
                <a:cubicBezTo>
                  <a:pt x="1764" y="921"/>
                  <a:pt x="1810" y="936"/>
                  <a:pt x="1860" y="936"/>
                </a:cubicBezTo>
                <a:cubicBezTo>
                  <a:pt x="2010" y="936"/>
                  <a:pt x="2132" y="815"/>
                  <a:pt x="2132" y="662"/>
                </a:cubicBezTo>
                <a:cubicBezTo>
                  <a:pt x="2132" y="512"/>
                  <a:pt x="2013" y="387"/>
                  <a:pt x="1860" y="387"/>
                </a:cubicBezTo>
                <a:cubicBezTo>
                  <a:pt x="1810" y="387"/>
                  <a:pt x="1764" y="403"/>
                  <a:pt x="1723" y="425"/>
                </a:cubicBezTo>
                <a:cubicBezTo>
                  <a:pt x="1426" y="593"/>
                  <a:pt x="1417" y="593"/>
                  <a:pt x="1121" y="425"/>
                </a:cubicBezTo>
                <a:cubicBezTo>
                  <a:pt x="1080" y="400"/>
                  <a:pt x="1033" y="387"/>
                  <a:pt x="983" y="387"/>
                </a:cubicBezTo>
                <a:lnTo>
                  <a:pt x="983" y="387"/>
                </a:lnTo>
                <a:close/>
                <a:moveTo>
                  <a:pt x="2297" y="1695"/>
                </a:moveTo>
                <a:cubicBezTo>
                  <a:pt x="2447" y="1695"/>
                  <a:pt x="2569" y="1573"/>
                  <a:pt x="2569" y="1420"/>
                </a:cubicBezTo>
                <a:cubicBezTo>
                  <a:pt x="2569" y="1270"/>
                  <a:pt x="2447" y="1149"/>
                  <a:pt x="2297" y="1149"/>
                </a:cubicBezTo>
                <a:cubicBezTo>
                  <a:pt x="2247" y="1149"/>
                  <a:pt x="2200" y="1161"/>
                  <a:pt x="2160" y="1183"/>
                </a:cubicBezTo>
                <a:cubicBezTo>
                  <a:pt x="1870" y="1348"/>
                  <a:pt x="1757" y="1323"/>
                  <a:pt x="1517" y="1224"/>
                </a:cubicBezTo>
                <a:lnTo>
                  <a:pt x="1480" y="1211"/>
                </a:lnTo>
                <a:cubicBezTo>
                  <a:pt x="1461" y="1205"/>
                  <a:pt x="1442" y="1202"/>
                  <a:pt x="1420" y="1202"/>
                </a:cubicBezTo>
                <a:cubicBezTo>
                  <a:pt x="1405" y="1202"/>
                  <a:pt x="1386" y="1205"/>
                  <a:pt x="1364" y="1208"/>
                </a:cubicBezTo>
                <a:lnTo>
                  <a:pt x="1327" y="1224"/>
                </a:lnTo>
                <a:cubicBezTo>
                  <a:pt x="1071" y="1323"/>
                  <a:pt x="977" y="1352"/>
                  <a:pt x="681" y="1180"/>
                </a:cubicBezTo>
                <a:cubicBezTo>
                  <a:pt x="640" y="1158"/>
                  <a:pt x="593" y="1146"/>
                  <a:pt x="546" y="1146"/>
                </a:cubicBezTo>
                <a:cubicBezTo>
                  <a:pt x="393" y="1146"/>
                  <a:pt x="272" y="1267"/>
                  <a:pt x="272" y="1417"/>
                </a:cubicBezTo>
                <a:cubicBezTo>
                  <a:pt x="272" y="1570"/>
                  <a:pt x="393" y="1692"/>
                  <a:pt x="543" y="1692"/>
                </a:cubicBezTo>
                <a:cubicBezTo>
                  <a:pt x="593" y="1692"/>
                  <a:pt x="640" y="1679"/>
                  <a:pt x="681" y="1654"/>
                </a:cubicBezTo>
                <a:cubicBezTo>
                  <a:pt x="955" y="1495"/>
                  <a:pt x="1102" y="1508"/>
                  <a:pt x="1158" y="1558"/>
                </a:cubicBezTo>
                <a:cubicBezTo>
                  <a:pt x="1180" y="1570"/>
                  <a:pt x="1161" y="1589"/>
                  <a:pt x="1114" y="1648"/>
                </a:cubicBezTo>
                <a:cubicBezTo>
                  <a:pt x="1043" y="1732"/>
                  <a:pt x="893" y="1854"/>
                  <a:pt x="759" y="1979"/>
                </a:cubicBezTo>
                <a:cubicBezTo>
                  <a:pt x="702" y="2032"/>
                  <a:pt x="674" y="2097"/>
                  <a:pt x="674" y="2175"/>
                </a:cubicBezTo>
                <a:cubicBezTo>
                  <a:pt x="674" y="2328"/>
                  <a:pt x="796" y="2450"/>
                  <a:pt x="946" y="2450"/>
                </a:cubicBezTo>
                <a:cubicBezTo>
                  <a:pt x="980" y="2450"/>
                  <a:pt x="1014" y="2444"/>
                  <a:pt x="1049" y="2435"/>
                </a:cubicBezTo>
                <a:cubicBezTo>
                  <a:pt x="1311" y="2363"/>
                  <a:pt x="1523" y="2238"/>
                  <a:pt x="1661" y="2172"/>
                </a:cubicBezTo>
                <a:cubicBezTo>
                  <a:pt x="1698" y="2151"/>
                  <a:pt x="1676" y="2182"/>
                  <a:pt x="1714" y="2272"/>
                </a:cubicBezTo>
                <a:cubicBezTo>
                  <a:pt x="1739" y="2341"/>
                  <a:pt x="1820" y="2444"/>
                  <a:pt x="1938" y="2453"/>
                </a:cubicBezTo>
                <a:cubicBezTo>
                  <a:pt x="2119" y="2472"/>
                  <a:pt x="2219" y="2316"/>
                  <a:pt x="2179" y="2169"/>
                </a:cubicBezTo>
                <a:cubicBezTo>
                  <a:pt x="2129" y="1991"/>
                  <a:pt x="1948" y="1863"/>
                  <a:pt x="1757" y="1938"/>
                </a:cubicBezTo>
                <a:cubicBezTo>
                  <a:pt x="1554" y="2023"/>
                  <a:pt x="1373" y="2063"/>
                  <a:pt x="1174" y="2063"/>
                </a:cubicBezTo>
                <a:cubicBezTo>
                  <a:pt x="1136" y="2060"/>
                  <a:pt x="1139" y="2048"/>
                  <a:pt x="1149" y="2026"/>
                </a:cubicBezTo>
                <a:cubicBezTo>
                  <a:pt x="1174" y="1935"/>
                  <a:pt x="1327" y="1676"/>
                  <a:pt x="1504" y="1589"/>
                </a:cubicBezTo>
                <a:cubicBezTo>
                  <a:pt x="1686" y="1504"/>
                  <a:pt x="1838" y="1473"/>
                  <a:pt x="2157" y="1657"/>
                </a:cubicBezTo>
                <a:cubicBezTo>
                  <a:pt x="2197" y="1679"/>
                  <a:pt x="2244" y="1695"/>
                  <a:pt x="2297" y="1695"/>
                </a:cubicBezTo>
                <a:close/>
                <a:moveTo>
                  <a:pt x="2297" y="1695"/>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iconfont-1101-833320">
            <a:extLst>
              <a:ext uri="{FF2B5EF4-FFF2-40B4-BE49-F238E27FC236}">
                <a16:creationId xmlns:a16="http://schemas.microsoft.com/office/drawing/2014/main" id="{78183E95-61E1-4E8F-9E14-D7387D0EBDFE}"/>
              </a:ext>
            </a:extLst>
          </p:cNvPr>
          <p:cNvSpPr/>
          <p:nvPr/>
        </p:nvSpPr>
        <p:spPr>
          <a:xfrm>
            <a:off x="10677919" y="3849909"/>
            <a:ext cx="987769" cy="264799"/>
          </a:xfrm>
          <a:custGeom>
            <a:avLst/>
            <a:gdLst>
              <a:gd name="T0" fmla="*/ 9247 w 9248"/>
              <a:gd name="T1" fmla="*/ 475 h 2478"/>
              <a:gd name="T2" fmla="*/ 8882 w 9248"/>
              <a:gd name="T3" fmla="*/ 1220 h 2478"/>
              <a:gd name="T4" fmla="*/ 8436 w 9248"/>
              <a:gd name="T5" fmla="*/ 566 h 2478"/>
              <a:gd name="T6" fmla="*/ 8315 w 9248"/>
              <a:gd name="T7" fmla="*/ 1524 h 2478"/>
              <a:gd name="T8" fmla="*/ 8222 w 9248"/>
              <a:gd name="T9" fmla="*/ 66 h 2478"/>
              <a:gd name="T10" fmla="*/ 1202 w 9248"/>
              <a:gd name="T11" fmla="*/ 1064 h 2478"/>
              <a:gd name="T12" fmla="*/ 487 w 9248"/>
              <a:gd name="T13" fmla="*/ 52 h 2478"/>
              <a:gd name="T14" fmla="*/ 448 w 9248"/>
              <a:gd name="T15" fmla="*/ 444 h 2478"/>
              <a:gd name="T16" fmla="*/ 750 w 9248"/>
              <a:gd name="T17" fmla="*/ 599 h 2478"/>
              <a:gd name="T18" fmla="*/ 547 w 9248"/>
              <a:gd name="T19" fmla="*/ 1523 h 2478"/>
              <a:gd name="T20" fmla="*/ 1245 w 9248"/>
              <a:gd name="T21" fmla="*/ 1413 h 2478"/>
              <a:gd name="T22" fmla="*/ 416 w 9248"/>
              <a:gd name="T23" fmla="*/ 1061 h 2478"/>
              <a:gd name="T24" fmla="*/ 701 w 9248"/>
              <a:gd name="T25" fmla="*/ 1227 h 2478"/>
              <a:gd name="T26" fmla="*/ 1939 w 9248"/>
              <a:gd name="T27" fmla="*/ 1387 h 2478"/>
              <a:gd name="T28" fmla="*/ 2363 w 9248"/>
              <a:gd name="T29" fmla="*/ 616 h 2478"/>
              <a:gd name="T30" fmla="*/ 2662 w 9248"/>
              <a:gd name="T31" fmla="*/ 1512 h 2478"/>
              <a:gd name="T32" fmla="*/ 2979 w 9248"/>
              <a:gd name="T33" fmla="*/ 341 h 2478"/>
              <a:gd name="T34" fmla="*/ 3353 w 9248"/>
              <a:gd name="T35" fmla="*/ 1522 h 2478"/>
              <a:gd name="T36" fmla="*/ 3481 w 9248"/>
              <a:gd name="T37" fmla="*/ 399 h 2478"/>
              <a:gd name="T38" fmla="*/ 2419 w 9248"/>
              <a:gd name="T39" fmla="*/ 51 h 2478"/>
              <a:gd name="T40" fmla="*/ 1598 w 9248"/>
              <a:gd name="T41" fmla="*/ 75 h 2478"/>
              <a:gd name="T42" fmla="*/ 1739 w 9248"/>
              <a:gd name="T43" fmla="*/ 1523 h 2478"/>
              <a:gd name="T44" fmla="*/ 4558 w 9248"/>
              <a:gd name="T45" fmla="*/ 2002 h 2478"/>
              <a:gd name="T46" fmla="*/ 1267 w 9248"/>
              <a:gd name="T47" fmla="*/ 1602 h 2478"/>
              <a:gd name="T48" fmla="*/ 1769 w 9248"/>
              <a:gd name="T49" fmla="*/ 1970 h 2478"/>
              <a:gd name="T50" fmla="*/ 5612 w 9248"/>
              <a:gd name="T51" fmla="*/ 2034 h 2478"/>
              <a:gd name="T52" fmla="*/ 5772 w 9248"/>
              <a:gd name="T53" fmla="*/ 1154 h 2478"/>
              <a:gd name="T54" fmla="*/ 6244 w 9248"/>
              <a:gd name="T55" fmla="*/ 71 h 2478"/>
              <a:gd name="T56" fmla="*/ 5350 w 9248"/>
              <a:gd name="T57" fmla="*/ 402 h 2478"/>
              <a:gd name="T58" fmla="*/ 5287 w 9248"/>
              <a:gd name="T59" fmla="*/ 1452 h 2478"/>
              <a:gd name="T60" fmla="*/ 6440 w 9248"/>
              <a:gd name="T61" fmla="*/ 1351 h 2478"/>
              <a:gd name="T62" fmla="*/ 5313 w 9248"/>
              <a:gd name="T63" fmla="*/ 1591 h 2478"/>
              <a:gd name="T64" fmla="*/ 5627 w 9248"/>
              <a:gd name="T65" fmla="*/ 1726 h 2478"/>
              <a:gd name="T66" fmla="*/ 5746 w 9248"/>
              <a:gd name="T67" fmla="*/ 2179 h 2478"/>
              <a:gd name="T68" fmla="*/ 5977 w 9248"/>
              <a:gd name="T69" fmla="*/ 2195 h 2478"/>
              <a:gd name="T70" fmla="*/ 3955 w 9248"/>
              <a:gd name="T71" fmla="*/ 732 h 2478"/>
              <a:gd name="T72" fmla="*/ 4539 w 9248"/>
              <a:gd name="T73" fmla="*/ 1388 h 2478"/>
              <a:gd name="T74" fmla="*/ 4873 w 9248"/>
              <a:gd name="T75" fmla="*/ 480 h 2478"/>
              <a:gd name="T76" fmla="*/ 3827 w 9248"/>
              <a:gd name="T77" fmla="*/ 281 h 2478"/>
              <a:gd name="T78" fmla="*/ 4406 w 9248"/>
              <a:gd name="T79" fmla="*/ 364 h 2478"/>
              <a:gd name="T80" fmla="*/ 3955 w 9248"/>
              <a:gd name="T81" fmla="*/ 732 h 2478"/>
              <a:gd name="T82" fmla="*/ 4237 w 9248"/>
              <a:gd name="T83" fmla="*/ 911 h 2478"/>
              <a:gd name="T84" fmla="*/ 7825 w 9248"/>
              <a:gd name="T85" fmla="*/ 599 h 2478"/>
              <a:gd name="T86" fmla="*/ 6554 w 9248"/>
              <a:gd name="T87" fmla="*/ 1124 h 2478"/>
              <a:gd name="T88" fmla="*/ 7825 w 9248"/>
              <a:gd name="T89" fmla="*/ 599 h 2478"/>
              <a:gd name="T90" fmla="*/ 6910 w 9248"/>
              <a:gd name="T91" fmla="*/ 1017 h 2478"/>
              <a:gd name="T92" fmla="*/ 7182 w 9248"/>
              <a:gd name="T93" fmla="*/ 360 h 2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48" h="2478">
                <a:moveTo>
                  <a:pt x="8395" y="240"/>
                </a:moveTo>
                <a:cubicBezTo>
                  <a:pt x="8533" y="111"/>
                  <a:pt x="8651" y="33"/>
                  <a:pt x="8817" y="40"/>
                </a:cubicBezTo>
                <a:cubicBezTo>
                  <a:pt x="9058" y="51"/>
                  <a:pt x="9247" y="232"/>
                  <a:pt x="9247" y="475"/>
                </a:cubicBezTo>
                <a:cubicBezTo>
                  <a:pt x="9248" y="818"/>
                  <a:pt x="9247" y="1161"/>
                  <a:pt x="9247" y="1503"/>
                </a:cubicBezTo>
                <a:cubicBezTo>
                  <a:pt x="9226" y="1511"/>
                  <a:pt x="9215" y="1520"/>
                  <a:pt x="9203" y="1520"/>
                </a:cubicBezTo>
                <a:cubicBezTo>
                  <a:pt x="8882" y="1539"/>
                  <a:pt x="8883" y="1538"/>
                  <a:pt x="8882" y="1220"/>
                </a:cubicBezTo>
                <a:cubicBezTo>
                  <a:pt x="8881" y="1000"/>
                  <a:pt x="8880" y="780"/>
                  <a:pt x="8871" y="560"/>
                </a:cubicBezTo>
                <a:cubicBezTo>
                  <a:pt x="8866" y="446"/>
                  <a:pt x="8814" y="354"/>
                  <a:pt x="8688" y="338"/>
                </a:cubicBezTo>
                <a:cubicBezTo>
                  <a:pt x="8589" y="326"/>
                  <a:pt x="8449" y="446"/>
                  <a:pt x="8436" y="566"/>
                </a:cubicBezTo>
                <a:cubicBezTo>
                  <a:pt x="8420" y="719"/>
                  <a:pt x="8421" y="873"/>
                  <a:pt x="8417" y="1027"/>
                </a:cubicBezTo>
                <a:cubicBezTo>
                  <a:pt x="8415" y="1159"/>
                  <a:pt x="8415" y="1291"/>
                  <a:pt x="8418" y="1423"/>
                </a:cubicBezTo>
                <a:cubicBezTo>
                  <a:pt x="8419" y="1498"/>
                  <a:pt x="8388" y="1524"/>
                  <a:pt x="8315" y="1524"/>
                </a:cubicBezTo>
                <a:cubicBezTo>
                  <a:pt x="7995" y="1523"/>
                  <a:pt x="8054" y="1530"/>
                  <a:pt x="8052" y="1277"/>
                </a:cubicBezTo>
                <a:cubicBezTo>
                  <a:pt x="8050" y="928"/>
                  <a:pt x="8059" y="580"/>
                  <a:pt x="8048" y="232"/>
                </a:cubicBezTo>
                <a:cubicBezTo>
                  <a:pt x="8044" y="93"/>
                  <a:pt x="8091" y="56"/>
                  <a:pt x="8222" y="66"/>
                </a:cubicBezTo>
                <a:cubicBezTo>
                  <a:pt x="8323" y="74"/>
                  <a:pt x="8429" y="54"/>
                  <a:pt x="8395" y="240"/>
                </a:cubicBezTo>
                <a:close/>
                <a:moveTo>
                  <a:pt x="1245" y="1413"/>
                </a:moveTo>
                <a:cubicBezTo>
                  <a:pt x="1233" y="1297"/>
                  <a:pt x="1207" y="1181"/>
                  <a:pt x="1202" y="1064"/>
                </a:cubicBezTo>
                <a:cubicBezTo>
                  <a:pt x="1194" y="879"/>
                  <a:pt x="1202" y="693"/>
                  <a:pt x="1199" y="508"/>
                </a:cubicBezTo>
                <a:cubicBezTo>
                  <a:pt x="1197" y="279"/>
                  <a:pt x="1111" y="116"/>
                  <a:pt x="943" y="80"/>
                </a:cubicBezTo>
                <a:cubicBezTo>
                  <a:pt x="795" y="48"/>
                  <a:pt x="637" y="38"/>
                  <a:pt x="487" y="52"/>
                </a:cubicBezTo>
                <a:cubicBezTo>
                  <a:pt x="303" y="69"/>
                  <a:pt x="177" y="187"/>
                  <a:pt x="112" y="362"/>
                </a:cubicBezTo>
                <a:cubicBezTo>
                  <a:pt x="103" y="388"/>
                  <a:pt x="95" y="425"/>
                  <a:pt x="106" y="447"/>
                </a:cubicBezTo>
                <a:cubicBezTo>
                  <a:pt x="144" y="518"/>
                  <a:pt x="401" y="513"/>
                  <a:pt x="448" y="444"/>
                </a:cubicBezTo>
                <a:cubicBezTo>
                  <a:pt x="526" y="328"/>
                  <a:pt x="689" y="298"/>
                  <a:pt x="789" y="392"/>
                </a:cubicBezTo>
                <a:cubicBezTo>
                  <a:pt x="820" y="421"/>
                  <a:pt x="830" y="486"/>
                  <a:pt x="828" y="533"/>
                </a:cubicBezTo>
                <a:cubicBezTo>
                  <a:pt x="827" y="557"/>
                  <a:pt x="781" y="590"/>
                  <a:pt x="750" y="599"/>
                </a:cubicBezTo>
                <a:cubicBezTo>
                  <a:pt x="611" y="639"/>
                  <a:pt x="467" y="663"/>
                  <a:pt x="330" y="708"/>
                </a:cubicBezTo>
                <a:cubicBezTo>
                  <a:pt x="111" y="781"/>
                  <a:pt x="0" y="1008"/>
                  <a:pt x="66" y="1244"/>
                </a:cubicBezTo>
                <a:cubicBezTo>
                  <a:pt x="115" y="1422"/>
                  <a:pt x="285" y="1576"/>
                  <a:pt x="547" y="1523"/>
                </a:cubicBezTo>
                <a:cubicBezTo>
                  <a:pt x="658" y="1501"/>
                  <a:pt x="764" y="1448"/>
                  <a:pt x="882" y="1406"/>
                </a:cubicBezTo>
                <a:cubicBezTo>
                  <a:pt x="929" y="1505"/>
                  <a:pt x="1129" y="1576"/>
                  <a:pt x="1227" y="1514"/>
                </a:cubicBezTo>
                <a:cubicBezTo>
                  <a:pt x="1247" y="1501"/>
                  <a:pt x="1248" y="1447"/>
                  <a:pt x="1245" y="1413"/>
                </a:cubicBezTo>
                <a:close/>
                <a:moveTo>
                  <a:pt x="701" y="1227"/>
                </a:moveTo>
                <a:cubicBezTo>
                  <a:pt x="643" y="1251"/>
                  <a:pt x="555" y="1259"/>
                  <a:pt x="507" y="1230"/>
                </a:cubicBezTo>
                <a:cubicBezTo>
                  <a:pt x="457" y="1201"/>
                  <a:pt x="405" y="1110"/>
                  <a:pt x="416" y="1061"/>
                </a:cubicBezTo>
                <a:cubicBezTo>
                  <a:pt x="429" y="1003"/>
                  <a:pt x="503" y="946"/>
                  <a:pt x="563" y="916"/>
                </a:cubicBezTo>
                <a:cubicBezTo>
                  <a:pt x="639" y="879"/>
                  <a:pt x="729" y="870"/>
                  <a:pt x="826" y="846"/>
                </a:cubicBezTo>
                <a:cubicBezTo>
                  <a:pt x="837" y="1005"/>
                  <a:pt x="869" y="1156"/>
                  <a:pt x="701" y="1227"/>
                </a:cubicBezTo>
                <a:close/>
                <a:moveTo>
                  <a:pt x="1739" y="1523"/>
                </a:moveTo>
                <a:cubicBezTo>
                  <a:pt x="1761" y="1520"/>
                  <a:pt x="1784" y="1520"/>
                  <a:pt x="1805" y="1523"/>
                </a:cubicBezTo>
                <a:cubicBezTo>
                  <a:pt x="1913" y="1539"/>
                  <a:pt x="1939" y="1490"/>
                  <a:pt x="1939" y="1387"/>
                </a:cubicBezTo>
                <a:cubicBezTo>
                  <a:pt x="1939" y="1128"/>
                  <a:pt x="1948" y="869"/>
                  <a:pt x="1961" y="610"/>
                </a:cubicBezTo>
                <a:cubicBezTo>
                  <a:pt x="1968" y="457"/>
                  <a:pt x="2086" y="332"/>
                  <a:pt x="2199" y="340"/>
                </a:cubicBezTo>
                <a:cubicBezTo>
                  <a:pt x="2305" y="347"/>
                  <a:pt x="2363" y="443"/>
                  <a:pt x="2363" y="616"/>
                </a:cubicBezTo>
                <a:cubicBezTo>
                  <a:pt x="2364" y="876"/>
                  <a:pt x="2362" y="1137"/>
                  <a:pt x="2364" y="1397"/>
                </a:cubicBezTo>
                <a:cubicBezTo>
                  <a:pt x="2365" y="1434"/>
                  <a:pt x="2375" y="1502"/>
                  <a:pt x="2389" y="1504"/>
                </a:cubicBezTo>
                <a:cubicBezTo>
                  <a:pt x="2479" y="1516"/>
                  <a:pt x="2573" y="1525"/>
                  <a:pt x="2662" y="1512"/>
                </a:cubicBezTo>
                <a:cubicBezTo>
                  <a:pt x="2684" y="1508"/>
                  <a:pt x="2703" y="1419"/>
                  <a:pt x="2707" y="1368"/>
                </a:cubicBezTo>
                <a:cubicBezTo>
                  <a:pt x="2725" y="1097"/>
                  <a:pt x="2729" y="825"/>
                  <a:pt x="2756" y="555"/>
                </a:cubicBezTo>
                <a:cubicBezTo>
                  <a:pt x="2769" y="423"/>
                  <a:pt x="2893" y="318"/>
                  <a:pt x="2979" y="341"/>
                </a:cubicBezTo>
                <a:cubicBezTo>
                  <a:pt x="3108" y="375"/>
                  <a:pt x="3137" y="477"/>
                  <a:pt x="3136" y="598"/>
                </a:cubicBezTo>
                <a:cubicBezTo>
                  <a:pt x="3134" y="836"/>
                  <a:pt x="3136" y="1075"/>
                  <a:pt x="3136" y="1313"/>
                </a:cubicBezTo>
                <a:cubicBezTo>
                  <a:pt x="3136" y="1525"/>
                  <a:pt x="3136" y="1525"/>
                  <a:pt x="3353" y="1522"/>
                </a:cubicBezTo>
                <a:cubicBezTo>
                  <a:pt x="3366" y="1522"/>
                  <a:pt x="3379" y="1522"/>
                  <a:pt x="3392" y="1522"/>
                </a:cubicBezTo>
                <a:cubicBezTo>
                  <a:pt x="3478" y="1527"/>
                  <a:pt x="3507" y="1487"/>
                  <a:pt x="3504" y="1402"/>
                </a:cubicBezTo>
                <a:cubicBezTo>
                  <a:pt x="3494" y="1068"/>
                  <a:pt x="3493" y="733"/>
                  <a:pt x="3481" y="399"/>
                </a:cubicBezTo>
                <a:cubicBezTo>
                  <a:pt x="3474" y="206"/>
                  <a:pt x="3299" y="57"/>
                  <a:pt x="3106" y="40"/>
                </a:cubicBezTo>
                <a:cubicBezTo>
                  <a:pt x="2918" y="24"/>
                  <a:pt x="2793" y="126"/>
                  <a:pt x="2690" y="223"/>
                </a:cubicBezTo>
                <a:cubicBezTo>
                  <a:pt x="2593" y="159"/>
                  <a:pt x="2514" y="77"/>
                  <a:pt x="2419" y="51"/>
                </a:cubicBezTo>
                <a:cubicBezTo>
                  <a:pt x="2229" y="0"/>
                  <a:pt x="2063" y="83"/>
                  <a:pt x="1920" y="236"/>
                </a:cubicBezTo>
                <a:cubicBezTo>
                  <a:pt x="1914" y="167"/>
                  <a:pt x="1911" y="124"/>
                  <a:pt x="1906" y="75"/>
                </a:cubicBezTo>
                <a:lnTo>
                  <a:pt x="1598" y="75"/>
                </a:lnTo>
                <a:cubicBezTo>
                  <a:pt x="1596" y="122"/>
                  <a:pt x="1592" y="161"/>
                  <a:pt x="1592" y="200"/>
                </a:cubicBezTo>
                <a:cubicBezTo>
                  <a:pt x="1591" y="592"/>
                  <a:pt x="1596" y="985"/>
                  <a:pt x="1589" y="1378"/>
                </a:cubicBezTo>
                <a:cubicBezTo>
                  <a:pt x="1586" y="1498"/>
                  <a:pt x="1625" y="1540"/>
                  <a:pt x="1739" y="1523"/>
                </a:cubicBezTo>
                <a:close/>
                <a:moveTo>
                  <a:pt x="5769" y="1866"/>
                </a:moveTo>
                <a:cubicBezTo>
                  <a:pt x="5755" y="1827"/>
                  <a:pt x="5616" y="1810"/>
                  <a:pt x="5540" y="1822"/>
                </a:cubicBezTo>
                <a:cubicBezTo>
                  <a:pt x="5211" y="1874"/>
                  <a:pt x="4885" y="1941"/>
                  <a:pt x="4558" y="2002"/>
                </a:cubicBezTo>
                <a:cubicBezTo>
                  <a:pt x="3941" y="2116"/>
                  <a:pt x="3326" y="2108"/>
                  <a:pt x="2718" y="1946"/>
                </a:cubicBezTo>
                <a:cubicBezTo>
                  <a:pt x="2294" y="1834"/>
                  <a:pt x="1873" y="1710"/>
                  <a:pt x="1450" y="1596"/>
                </a:cubicBezTo>
                <a:cubicBezTo>
                  <a:pt x="1394" y="1581"/>
                  <a:pt x="1328" y="1600"/>
                  <a:pt x="1267" y="1602"/>
                </a:cubicBezTo>
                <a:cubicBezTo>
                  <a:pt x="1264" y="1620"/>
                  <a:pt x="1261" y="1637"/>
                  <a:pt x="1259" y="1655"/>
                </a:cubicBezTo>
                <a:cubicBezTo>
                  <a:pt x="1316" y="1700"/>
                  <a:pt x="1370" y="1751"/>
                  <a:pt x="1432" y="1788"/>
                </a:cubicBezTo>
                <a:cubicBezTo>
                  <a:pt x="1542" y="1854"/>
                  <a:pt x="1656" y="1911"/>
                  <a:pt x="1769" y="1970"/>
                </a:cubicBezTo>
                <a:cubicBezTo>
                  <a:pt x="2403" y="2301"/>
                  <a:pt x="3075" y="2478"/>
                  <a:pt x="3794" y="2450"/>
                </a:cubicBezTo>
                <a:cubicBezTo>
                  <a:pt x="3934" y="2444"/>
                  <a:pt x="4073" y="2433"/>
                  <a:pt x="4213" y="2423"/>
                </a:cubicBezTo>
                <a:cubicBezTo>
                  <a:pt x="4705" y="2388"/>
                  <a:pt x="5168" y="2245"/>
                  <a:pt x="5612" y="2034"/>
                </a:cubicBezTo>
                <a:cubicBezTo>
                  <a:pt x="5686" y="1999"/>
                  <a:pt x="5811" y="1978"/>
                  <a:pt x="5769" y="1866"/>
                </a:cubicBezTo>
                <a:close/>
                <a:moveTo>
                  <a:pt x="6239" y="1154"/>
                </a:moveTo>
                <a:cubicBezTo>
                  <a:pt x="6089" y="1153"/>
                  <a:pt x="5939" y="1154"/>
                  <a:pt x="5772" y="1154"/>
                </a:cubicBezTo>
                <a:cubicBezTo>
                  <a:pt x="5990" y="880"/>
                  <a:pt x="6196" y="635"/>
                  <a:pt x="6382" y="375"/>
                </a:cubicBezTo>
                <a:cubicBezTo>
                  <a:pt x="6427" y="312"/>
                  <a:pt x="6414" y="199"/>
                  <a:pt x="6404" y="112"/>
                </a:cubicBezTo>
                <a:cubicBezTo>
                  <a:pt x="6402" y="91"/>
                  <a:pt x="6301" y="72"/>
                  <a:pt x="6244" y="71"/>
                </a:cubicBezTo>
                <a:cubicBezTo>
                  <a:pt x="6028" y="66"/>
                  <a:pt x="5812" y="69"/>
                  <a:pt x="5596" y="69"/>
                </a:cubicBezTo>
                <a:cubicBezTo>
                  <a:pt x="5300" y="69"/>
                  <a:pt x="5300" y="69"/>
                  <a:pt x="5326" y="365"/>
                </a:cubicBezTo>
                <a:cubicBezTo>
                  <a:pt x="5326" y="373"/>
                  <a:pt x="5335" y="379"/>
                  <a:pt x="5350" y="402"/>
                </a:cubicBezTo>
                <a:lnTo>
                  <a:pt x="5907" y="402"/>
                </a:lnTo>
                <a:cubicBezTo>
                  <a:pt x="5720" y="643"/>
                  <a:pt x="5559" y="874"/>
                  <a:pt x="5373" y="1081"/>
                </a:cubicBezTo>
                <a:cubicBezTo>
                  <a:pt x="5264" y="1202"/>
                  <a:pt x="5270" y="1319"/>
                  <a:pt x="5287" y="1452"/>
                </a:cubicBezTo>
                <a:cubicBezTo>
                  <a:pt x="5537" y="1409"/>
                  <a:pt x="5776" y="1363"/>
                  <a:pt x="6018" y="1326"/>
                </a:cubicBezTo>
                <a:cubicBezTo>
                  <a:pt x="6177" y="1302"/>
                  <a:pt x="6328" y="1321"/>
                  <a:pt x="6440" y="1499"/>
                </a:cubicBezTo>
                <a:cubicBezTo>
                  <a:pt x="6440" y="1434"/>
                  <a:pt x="6440" y="1392"/>
                  <a:pt x="6440" y="1351"/>
                </a:cubicBezTo>
                <a:cubicBezTo>
                  <a:pt x="6439" y="1135"/>
                  <a:pt x="6463" y="1154"/>
                  <a:pt x="6239" y="1154"/>
                </a:cubicBezTo>
                <a:close/>
                <a:moveTo>
                  <a:pt x="6073" y="1451"/>
                </a:moveTo>
                <a:cubicBezTo>
                  <a:pt x="5817" y="1471"/>
                  <a:pt x="5565" y="1536"/>
                  <a:pt x="5313" y="1591"/>
                </a:cubicBezTo>
                <a:cubicBezTo>
                  <a:pt x="5288" y="1596"/>
                  <a:pt x="5275" y="1660"/>
                  <a:pt x="5257" y="1696"/>
                </a:cubicBezTo>
                <a:cubicBezTo>
                  <a:pt x="5289" y="1712"/>
                  <a:pt x="5322" y="1740"/>
                  <a:pt x="5354" y="1740"/>
                </a:cubicBezTo>
                <a:cubicBezTo>
                  <a:pt x="5455" y="1741"/>
                  <a:pt x="5556" y="1731"/>
                  <a:pt x="5627" y="1726"/>
                </a:cubicBezTo>
                <a:cubicBezTo>
                  <a:pt x="5679" y="1726"/>
                  <a:pt x="5701" y="1726"/>
                  <a:pt x="5723" y="1726"/>
                </a:cubicBezTo>
                <a:cubicBezTo>
                  <a:pt x="5908" y="1729"/>
                  <a:pt x="5933" y="1769"/>
                  <a:pt x="5854" y="1939"/>
                </a:cubicBezTo>
                <a:cubicBezTo>
                  <a:pt x="5817" y="2018"/>
                  <a:pt x="5776" y="2096"/>
                  <a:pt x="5746" y="2179"/>
                </a:cubicBezTo>
                <a:cubicBezTo>
                  <a:pt x="5733" y="2215"/>
                  <a:pt x="5745" y="2260"/>
                  <a:pt x="5746" y="2301"/>
                </a:cubicBezTo>
                <a:cubicBezTo>
                  <a:pt x="5786" y="2296"/>
                  <a:pt x="5831" y="2301"/>
                  <a:pt x="5866" y="2284"/>
                </a:cubicBezTo>
                <a:cubicBezTo>
                  <a:pt x="5908" y="2264"/>
                  <a:pt x="5953" y="2233"/>
                  <a:pt x="5977" y="2195"/>
                </a:cubicBezTo>
                <a:cubicBezTo>
                  <a:pt x="6072" y="2039"/>
                  <a:pt x="6171" y="1883"/>
                  <a:pt x="6245" y="1717"/>
                </a:cubicBezTo>
                <a:cubicBezTo>
                  <a:pt x="6311" y="1568"/>
                  <a:pt x="6235" y="1439"/>
                  <a:pt x="6073" y="1451"/>
                </a:cubicBezTo>
                <a:close/>
                <a:moveTo>
                  <a:pt x="3955" y="732"/>
                </a:moveTo>
                <a:cubicBezTo>
                  <a:pt x="3777" y="801"/>
                  <a:pt x="3701" y="981"/>
                  <a:pt x="3733" y="1207"/>
                </a:cubicBezTo>
                <a:cubicBezTo>
                  <a:pt x="3756" y="1372"/>
                  <a:pt x="3885" y="1491"/>
                  <a:pt x="4055" y="1525"/>
                </a:cubicBezTo>
                <a:cubicBezTo>
                  <a:pt x="4241" y="1561"/>
                  <a:pt x="4396" y="1497"/>
                  <a:pt x="4539" y="1388"/>
                </a:cubicBezTo>
                <a:cubicBezTo>
                  <a:pt x="4611" y="1536"/>
                  <a:pt x="4697" y="1560"/>
                  <a:pt x="4908" y="1507"/>
                </a:cubicBezTo>
                <a:cubicBezTo>
                  <a:pt x="4896" y="1316"/>
                  <a:pt x="4881" y="1130"/>
                  <a:pt x="4874" y="943"/>
                </a:cubicBezTo>
                <a:cubicBezTo>
                  <a:pt x="4868" y="789"/>
                  <a:pt x="4873" y="634"/>
                  <a:pt x="4873" y="480"/>
                </a:cubicBezTo>
                <a:cubicBezTo>
                  <a:pt x="4872" y="253"/>
                  <a:pt x="4785" y="114"/>
                  <a:pt x="4563" y="70"/>
                </a:cubicBezTo>
                <a:cubicBezTo>
                  <a:pt x="4409" y="40"/>
                  <a:pt x="4238" y="44"/>
                  <a:pt x="4085" y="79"/>
                </a:cubicBezTo>
                <a:cubicBezTo>
                  <a:pt x="3988" y="101"/>
                  <a:pt x="3891" y="195"/>
                  <a:pt x="3827" y="281"/>
                </a:cubicBezTo>
                <a:cubicBezTo>
                  <a:pt x="3713" y="433"/>
                  <a:pt x="3737" y="470"/>
                  <a:pt x="3929" y="497"/>
                </a:cubicBezTo>
                <a:cubicBezTo>
                  <a:pt x="3976" y="504"/>
                  <a:pt x="4024" y="511"/>
                  <a:pt x="4069" y="518"/>
                </a:cubicBezTo>
                <a:cubicBezTo>
                  <a:pt x="4170" y="346"/>
                  <a:pt x="4263" y="297"/>
                  <a:pt x="4406" y="364"/>
                </a:cubicBezTo>
                <a:cubicBezTo>
                  <a:pt x="4458" y="388"/>
                  <a:pt x="4486" y="465"/>
                  <a:pt x="4525" y="519"/>
                </a:cubicBezTo>
                <a:cubicBezTo>
                  <a:pt x="4486" y="547"/>
                  <a:pt x="4451" y="587"/>
                  <a:pt x="4408" y="601"/>
                </a:cubicBezTo>
                <a:cubicBezTo>
                  <a:pt x="4258" y="648"/>
                  <a:pt x="4101" y="676"/>
                  <a:pt x="3955" y="732"/>
                </a:cubicBezTo>
                <a:close/>
                <a:moveTo>
                  <a:pt x="4365" y="1233"/>
                </a:moveTo>
                <a:cubicBezTo>
                  <a:pt x="4249" y="1288"/>
                  <a:pt x="4141" y="1253"/>
                  <a:pt x="4104" y="1148"/>
                </a:cubicBezTo>
                <a:cubicBezTo>
                  <a:pt x="4061" y="1029"/>
                  <a:pt x="4106" y="948"/>
                  <a:pt x="4237" y="911"/>
                </a:cubicBezTo>
                <a:cubicBezTo>
                  <a:pt x="4326" y="887"/>
                  <a:pt x="4414" y="865"/>
                  <a:pt x="4514" y="838"/>
                </a:cubicBezTo>
                <a:cubicBezTo>
                  <a:pt x="4541" y="1063"/>
                  <a:pt x="4500" y="1168"/>
                  <a:pt x="4365" y="1233"/>
                </a:cubicBezTo>
                <a:close/>
                <a:moveTo>
                  <a:pt x="7825" y="599"/>
                </a:moveTo>
                <a:cubicBezTo>
                  <a:pt x="7787" y="339"/>
                  <a:pt x="7488" y="9"/>
                  <a:pt x="7215" y="39"/>
                </a:cubicBezTo>
                <a:cubicBezTo>
                  <a:pt x="6942" y="41"/>
                  <a:pt x="6754" y="135"/>
                  <a:pt x="6621" y="343"/>
                </a:cubicBezTo>
                <a:cubicBezTo>
                  <a:pt x="6463" y="593"/>
                  <a:pt x="6460" y="861"/>
                  <a:pt x="6554" y="1124"/>
                </a:cubicBezTo>
                <a:cubicBezTo>
                  <a:pt x="6648" y="1388"/>
                  <a:pt x="6863" y="1523"/>
                  <a:pt x="7140" y="1538"/>
                </a:cubicBezTo>
                <a:cubicBezTo>
                  <a:pt x="7373" y="1551"/>
                  <a:pt x="7563" y="1460"/>
                  <a:pt x="7702" y="1263"/>
                </a:cubicBezTo>
                <a:cubicBezTo>
                  <a:pt x="7845" y="1058"/>
                  <a:pt x="7861" y="838"/>
                  <a:pt x="7825" y="599"/>
                </a:cubicBezTo>
                <a:close/>
                <a:moveTo>
                  <a:pt x="7432" y="1013"/>
                </a:moveTo>
                <a:cubicBezTo>
                  <a:pt x="7410" y="1146"/>
                  <a:pt x="7297" y="1216"/>
                  <a:pt x="7161" y="1211"/>
                </a:cubicBezTo>
                <a:cubicBezTo>
                  <a:pt x="7033" y="1206"/>
                  <a:pt x="6947" y="1140"/>
                  <a:pt x="6910" y="1017"/>
                </a:cubicBezTo>
                <a:cubicBezTo>
                  <a:pt x="6888" y="943"/>
                  <a:pt x="6875" y="866"/>
                  <a:pt x="6858" y="790"/>
                </a:cubicBezTo>
                <a:cubicBezTo>
                  <a:pt x="6874" y="715"/>
                  <a:pt x="6882" y="641"/>
                  <a:pt x="6905" y="571"/>
                </a:cubicBezTo>
                <a:cubicBezTo>
                  <a:pt x="6943" y="457"/>
                  <a:pt x="7086" y="354"/>
                  <a:pt x="7182" y="360"/>
                </a:cubicBezTo>
                <a:cubicBezTo>
                  <a:pt x="7288" y="366"/>
                  <a:pt x="7427" y="473"/>
                  <a:pt x="7440" y="589"/>
                </a:cubicBezTo>
                <a:cubicBezTo>
                  <a:pt x="7454" y="729"/>
                  <a:pt x="7454" y="874"/>
                  <a:pt x="7432" y="10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iconfont-11092-5226538">
            <a:extLst>
              <a:ext uri="{FF2B5EF4-FFF2-40B4-BE49-F238E27FC236}">
                <a16:creationId xmlns:a16="http://schemas.microsoft.com/office/drawing/2014/main" id="{F9514DB7-AB00-49C3-AAE9-8300FD32B294}"/>
              </a:ext>
            </a:extLst>
          </p:cNvPr>
          <p:cNvSpPr/>
          <p:nvPr/>
        </p:nvSpPr>
        <p:spPr>
          <a:xfrm>
            <a:off x="10992544" y="2980296"/>
            <a:ext cx="276118" cy="276172"/>
          </a:xfrm>
          <a:custGeom>
            <a:avLst/>
            <a:gdLst>
              <a:gd name="T0" fmla="*/ 6400 w 10666"/>
              <a:gd name="T1" fmla="*/ 5866 h 10666"/>
              <a:gd name="T2" fmla="*/ 7778 w 10666"/>
              <a:gd name="T3" fmla="*/ 5866 h 10666"/>
              <a:gd name="T4" fmla="*/ 8311 w 10666"/>
              <a:gd name="T5" fmla="*/ 6400 h 10666"/>
              <a:gd name="T6" fmla="*/ 7778 w 10666"/>
              <a:gd name="T7" fmla="*/ 6933 h 10666"/>
              <a:gd name="T8" fmla="*/ 5866 w 10666"/>
              <a:gd name="T9" fmla="*/ 6933 h 10666"/>
              <a:gd name="T10" fmla="*/ 5333 w 10666"/>
              <a:gd name="T11" fmla="*/ 6400 h 10666"/>
              <a:gd name="T12" fmla="*/ 5333 w 10666"/>
              <a:gd name="T13" fmla="*/ 4800 h 10666"/>
              <a:gd name="T14" fmla="*/ 5866 w 10666"/>
              <a:gd name="T15" fmla="*/ 4266 h 10666"/>
              <a:gd name="T16" fmla="*/ 10104 w 10666"/>
              <a:gd name="T17" fmla="*/ 4266 h 10666"/>
              <a:gd name="T18" fmla="*/ 10634 w 10666"/>
              <a:gd name="T19" fmla="*/ 4741 h 10666"/>
              <a:gd name="T20" fmla="*/ 10666 w 10666"/>
              <a:gd name="T21" fmla="*/ 5333 h 10666"/>
              <a:gd name="T22" fmla="*/ 5333 w 10666"/>
              <a:gd name="T23" fmla="*/ 10666 h 10666"/>
              <a:gd name="T24" fmla="*/ 0 w 10666"/>
              <a:gd name="T25" fmla="*/ 5333 h 10666"/>
              <a:gd name="T26" fmla="*/ 5333 w 10666"/>
              <a:gd name="T27" fmla="*/ 0 h 10666"/>
              <a:gd name="T28" fmla="*/ 8465 w 10666"/>
              <a:gd name="T29" fmla="*/ 1016 h 10666"/>
              <a:gd name="T30" fmla="*/ 8529 w 10666"/>
              <a:gd name="T31" fmla="*/ 1825 h 10666"/>
              <a:gd name="T32" fmla="*/ 6986 w 10666"/>
              <a:gd name="T33" fmla="*/ 3368 h 10666"/>
              <a:gd name="T34" fmla="*/ 6353 w 10666"/>
              <a:gd name="T35" fmla="*/ 3458 h 10666"/>
              <a:gd name="T36" fmla="*/ 4481 w 10666"/>
              <a:gd name="T37" fmla="*/ 3378 h 10666"/>
              <a:gd name="T38" fmla="*/ 3268 w 10666"/>
              <a:gd name="T39" fmla="*/ 4807 h 10666"/>
              <a:gd name="T40" fmla="*/ 3650 w 10666"/>
              <a:gd name="T41" fmla="*/ 6641 h 10666"/>
              <a:gd name="T42" fmla="*/ 5333 w 10666"/>
              <a:gd name="T43" fmla="*/ 7466 h 10666"/>
              <a:gd name="T44" fmla="*/ 5867 w 10666"/>
              <a:gd name="T45" fmla="*/ 8000 h 10666"/>
              <a:gd name="T46" fmla="*/ 5333 w 10666"/>
              <a:gd name="T47" fmla="*/ 8534 h 10666"/>
              <a:gd name="T48" fmla="*/ 2871 w 10666"/>
              <a:gd name="T49" fmla="*/ 7376 h 10666"/>
              <a:gd name="T50" fmla="*/ 2190 w 10666"/>
              <a:gd name="T51" fmla="*/ 4743 h 10666"/>
              <a:gd name="T52" fmla="*/ 3781 w 10666"/>
              <a:gd name="T53" fmla="*/ 2536 h 10666"/>
              <a:gd name="T54" fmla="*/ 6495 w 10666"/>
              <a:gd name="T55" fmla="*/ 2351 h 10666"/>
              <a:gd name="T56" fmla="*/ 7300 w 10666"/>
              <a:gd name="T57" fmla="*/ 1546 h 10666"/>
              <a:gd name="T58" fmla="*/ 5333 w 10666"/>
              <a:gd name="T59" fmla="*/ 1066 h 10666"/>
              <a:gd name="T60" fmla="*/ 1391 w 10666"/>
              <a:gd name="T61" fmla="*/ 3700 h 10666"/>
              <a:gd name="T62" fmla="*/ 2316 w 10666"/>
              <a:gd name="T63" fmla="*/ 8350 h 10666"/>
              <a:gd name="T64" fmla="*/ 6966 w 10666"/>
              <a:gd name="T65" fmla="*/ 9275 h 10666"/>
              <a:gd name="T66" fmla="*/ 9600 w 10666"/>
              <a:gd name="T67" fmla="*/ 5333 h 10666"/>
              <a:gd name="T68" fmla="*/ 6400 w 10666"/>
              <a:gd name="T69" fmla="*/ 5333 h 10666"/>
              <a:gd name="T70" fmla="*/ 6400 w 10666"/>
              <a:gd name="T71" fmla="*/ 5866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66" h="10666">
                <a:moveTo>
                  <a:pt x="6400" y="5866"/>
                </a:moveTo>
                <a:lnTo>
                  <a:pt x="7778" y="5866"/>
                </a:lnTo>
                <a:cubicBezTo>
                  <a:pt x="8072" y="5866"/>
                  <a:pt x="8311" y="6105"/>
                  <a:pt x="8311" y="6400"/>
                </a:cubicBezTo>
                <a:cubicBezTo>
                  <a:pt x="8311" y="6694"/>
                  <a:pt x="8072" y="6933"/>
                  <a:pt x="7778" y="6933"/>
                </a:cubicBezTo>
                <a:lnTo>
                  <a:pt x="5866" y="6933"/>
                </a:lnTo>
                <a:cubicBezTo>
                  <a:pt x="5572" y="6933"/>
                  <a:pt x="5333" y="6694"/>
                  <a:pt x="5333" y="6400"/>
                </a:cubicBezTo>
                <a:lnTo>
                  <a:pt x="5333" y="4800"/>
                </a:lnTo>
                <a:cubicBezTo>
                  <a:pt x="5333" y="4505"/>
                  <a:pt x="5572" y="4266"/>
                  <a:pt x="5866" y="4266"/>
                </a:cubicBezTo>
                <a:lnTo>
                  <a:pt x="10104" y="4266"/>
                </a:lnTo>
                <a:cubicBezTo>
                  <a:pt x="10376" y="4266"/>
                  <a:pt x="10604" y="4471"/>
                  <a:pt x="10634" y="4741"/>
                </a:cubicBezTo>
                <a:cubicBezTo>
                  <a:pt x="10655" y="4937"/>
                  <a:pt x="10666" y="5134"/>
                  <a:pt x="10666" y="5333"/>
                </a:cubicBezTo>
                <a:cubicBezTo>
                  <a:pt x="10666" y="8279"/>
                  <a:pt x="8279" y="10666"/>
                  <a:pt x="5333" y="10666"/>
                </a:cubicBezTo>
                <a:cubicBezTo>
                  <a:pt x="2387" y="10666"/>
                  <a:pt x="0" y="8279"/>
                  <a:pt x="0" y="5333"/>
                </a:cubicBezTo>
                <a:cubicBezTo>
                  <a:pt x="0" y="2387"/>
                  <a:pt x="2387" y="0"/>
                  <a:pt x="5333" y="0"/>
                </a:cubicBezTo>
                <a:cubicBezTo>
                  <a:pt x="6474" y="0"/>
                  <a:pt x="7562" y="359"/>
                  <a:pt x="8465" y="1016"/>
                </a:cubicBezTo>
                <a:cubicBezTo>
                  <a:pt x="8731" y="1209"/>
                  <a:pt x="8761" y="1593"/>
                  <a:pt x="8529" y="1825"/>
                </a:cubicBezTo>
                <a:lnTo>
                  <a:pt x="6986" y="3368"/>
                </a:lnTo>
                <a:cubicBezTo>
                  <a:pt x="6818" y="3535"/>
                  <a:pt x="6561" y="3572"/>
                  <a:pt x="6353" y="3458"/>
                </a:cubicBezTo>
                <a:cubicBezTo>
                  <a:pt x="5775" y="3144"/>
                  <a:pt x="5084" y="3115"/>
                  <a:pt x="4481" y="3378"/>
                </a:cubicBezTo>
                <a:cubicBezTo>
                  <a:pt x="3878" y="3642"/>
                  <a:pt x="3430" y="4169"/>
                  <a:pt x="3268" y="4807"/>
                </a:cubicBezTo>
                <a:cubicBezTo>
                  <a:pt x="3105" y="5445"/>
                  <a:pt x="3246" y="6122"/>
                  <a:pt x="3650" y="6641"/>
                </a:cubicBezTo>
                <a:cubicBezTo>
                  <a:pt x="4054" y="7161"/>
                  <a:pt x="4675" y="7466"/>
                  <a:pt x="5333" y="7466"/>
                </a:cubicBezTo>
                <a:cubicBezTo>
                  <a:pt x="5628" y="7466"/>
                  <a:pt x="5867" y="7705"/>
                  <a:pt x="5867" y="8000"/>
                </a:cubicBezTo>
                <a:cubicBezTo>
                  <a:pt x="5867" y="8295"/>
                  <a:pt x="5628" y="8534"/>
                  <a:pt x="5333" y="8534"/>
                </a:cubicBezTo>
                <a:cubicBezTo>
                  <a:pt x="4381" y="8533"/>
                  <a:pt x="3479" y="8109"/>
                  <a:pt x="2871" y="7376"/>
                </a:cubicBezTo>
                <a:cubicBezTo>
                  <a:pt x="2264" y="6643"/>
                  <a:pt x="2014" y="5678"/>
                  <a:pt x="2190" y="4743"/>
                </a:cubicBezTo>
                <a:cubicBezTo>
                  <a:pt x="2366" y="3807"/>
                  <a:pt x="2949" y="2998"/>
                  <a:pt x="3781" y="2536"/>
                </a:cubicBezTo>
                <a:cubicBezTo>
                  <a:pt x="4613" y="2074"/>
                  <a:pt x="5607" y="2006"/>
                  <a:pt x="6495" y="2351"/>
                </a:cubicBezTo>
                <a:lnTo>
                  <a:pt x="7300" y="1546"/>
                </a:lnTo>
                <a:cubicBezTo>
                  <a:pt x="6693" y="1230"/>
                  <a:pt x="6018" y="1065"/>
                  <a:pt x="5333" y="1066"/>
                </a:cubicBezTo>
                <a:cubicBezTo>
                  <a:pt x="3607" y="1066"/>
                  <a:pt x="2052" y="2106"/>
                  <a:pt x="1391" y="3700"/>
                </a:cubicBezTo>
                <a:cubicBezTo>
                  <a:pt x="731" y="5295"/>
                  <a:pt x="1096" y="7130"/>
                  <a:pt x="2316" y="8350"/>
                </a:cubicBezTo>
                <a:cubicBezTo>
                  <a:pt x="3536" y="9570"/>
                  <a:pt x="5371" y="9935"/>
                  <a:pt x="6966" y="9275"/>
                </a:cubicBezTo>
                <a:cubicBezTo>
                  <a:pt x="8560" y="8614"/>
                  <a:pt x="9600" y="7059"/>
                  <a:pt x="9600" y="5333"/>
                </a:cubicBezTo>
                <a:lnTo>
                  <a:pt x="6400" y="5333"/>
                </a:lnTo>
                <a:lnTo>
                  <a:pt x="6400" y="5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文本框 64">
            <a:extLst>
              <a:ext uri="{FF2B5EF4-FFF2-40B4-BE49-F238E27FC236}">
                <a16:creationId xmlns:a16="http://schemas.microsoft.com/office/drawing/2014/main" id="{95B6F7DB-3F44-4F6E-91CD-E8CB2CCB9582}"/>
              </a:ext>
            </a:extLst>
          </p:cNvPr>
          <p:cNvSpPr txBox="1"/>
          <p:nvPr/>
        </p:nvSpPr>
        <p:spPr>
          <a:xfrm>
            <a:off x="627430" y="1098651"/>
            <a:ext cx="11445231"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弹性伸缩的基本原理是通过对性能监控数据进行分析处理从而对容器资源实现弹性伸缩功能让容器资源能够更有效的被利用。目前大致有两种解决方案，分别是</a:t>
            </a:r>
            <a:r>
              <a:rPr lang="zh-CN" altLang="zh-CN" sz="1800" b="1" kern="100" dirty="0">
                <a:solidFill>
                  <a:srgbClr val="4578AB"/>
                </a:solidFill>
                <a:effectLst/>
                <a:latin typeface="Times New Roman" panose="02020603050405020304" pitchFamily="18" charset="0"/>
                <a:ea typeface="微软雅黑" panose="020B0503020204020204" pitchFamily="34" charset="-122"/>
                <a:cs typeface="Times New Roman" panose="02020603050405020304" pitchFamily="18" charset="0"/>
              </a:rPr>
              <a:t>基于阈值的响应式伸缩方法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zh-CN" b="1" kern="100"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基于预测的伸缩方法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3" name="i$1iḍê">
            <a:extLst>
              <a:ext uri="{FF2B5EF4-FFF2-40B4-BE49-F238E27FC236}">
                <a16:creationId xmlns:a16="http://schemas.microsoft.com/office/drawing/2014/main" id="{D7B904A5-87C5-4673-9BA1-A0BCB364753E}"/>
              </a:ext>
            </a:extLst>
          </p:cNvPr>
          <p:cNvCxnSpPr>
            <a:cxnSpLocks/>
            <a:stCxn id="32" idx="3"/>
            <a:endCxn id="38" idx="1"/>
          </p:cNvCxnSpPr>
          <p:nvPr/>
        </p:nvCxnSpPr>
        <p:spPr>
          <a:xfrm>
            <a:off x="5453676" y="3818049"/>
            <a:ext cx="982237" cy="82058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A06F093B-E1AC-46E6-AD10-13371DA0B7D4}"/>
              </a:ext>
            </a:extLst>
          </p:cNvPr>
          <p:cNvSpPr txBox="1"/>
          <p:nvPr/>
        </p:nvSpPr>
        <p:spPr>
          <a:xfrm>
            <a:off x="10048540" y="4913118"/>
            <a:ext cx="2001742" cy="2134815"/>
          </a:xfrm>
          <a:prstGeom prst="rect">
            <a:avLst/>
          </a:prstGeom>
          <a:noFill/>
        </p:spPr>
        <p:txBody>
          <a:bodyPr wrap="square">
            <a:spAutoFit/>
          </a:bodyPr>
          <a:lstStyle/>
          <a:p>
            <a:pPr marL="285750" indent="-285750">
              <a:lnSpc>
                <a:spcPct val="120000"/>
              </a:lnSpc>
              <a:buFont typeface="Wingdings" panose="05000000000000000000" pitchFamily="2" charset="2"/>
              <a:buChar char="ü"/>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自回归移动平均模型方法</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ü"/>
            </a:pP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弹性</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伸缩</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器</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由</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历史数据主动预测近期资源</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ü"/>
            </a:pP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ü"/>
            </a:pP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 name="ïşľïḓê">
            <a:extLst>
              <a:ext uri="{FF2B5EF4-FFF2-40B4-BE49-F238E27FC236}">
                <a16:creationId xmlns:a16="http://schemas.microsoft.com/office/drawing/2014/main" id="{B713D1AC-6D3F-4213-91FA-14999FE909EE}"/>
              </a:ext>
            </a:extLst>
          </p:cNvPr>
          <p:cNvSpPr/>
          <p:nvPr/>
        </p:nvSpPr>
        <p:spPr>
          <a:xfrm>
            <a:off x="9772743" y="2431136"/>
            <a:ext cx="553644" cy="553644"/>
          </a:xfrm>
          <a:prstGeom prst="ellipse">
            <a:avLst/>
          </a:prstGeom>
          <a:solidFill>
            <a:srgbClr val="178A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 name="ïṩ1íḑè">
            <a:extLst>
              <a:ext uri="{FF2B5EF4-FFF2-40B4-BE49-F238E27FC236}">
                <a16:creationId xmlns:a16="http://schemas.microsoft.com/office/drawing/2014/main" id="{C323595B-C681-408A-92E7-885C66910D02}"/>
              </a:ext>
            </a:extLst>
          </p:cNvPr>
          <p:cNvSpPr/>
          <p:nvPr/>
        </p:nvSpPr>
        <p:spPr bwMode="auto">
          <a:xfrm>
            <a:off x="10385889" y="2581158"/>
            <a:ext cx="164478" cy="25360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rgbClr val="178AA1"/>
          </a:solidFill>
          <a:ln>
            <a:no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 name="iṥlidè">
            <a:extLst>
              <a:ext uri="{FF2B5EF4-FFF2-40B4-BE49-F238E27FC236}">
                <a16:creationId xmlns:a16="http://schemas.microsoft.com/office/drawing/2014/main" id="{2BD0D72E-6257-464E-BBDC-5DD695C30AE4}"/>
              </a:ext>
            </a:extLst>
          </p:cNvPr>
          <p:cNvSpPr txBox="1"/>
          <p:nvPr/>
        </p:nvSpPr>
        <p:spPr bwMode="auto">
          <a:xfrm>
            <a:off x="10609870" y="2506813"/>
            <a:ext cx="1058893"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rgbClr val="178AA1"/>
                </a:solidFill>
                <a:latin typeface="Times New Roman" panose="02020603050405020304" pitchFamily="18" charset="0"/>
                <a:ea typeface="微软雅黑" panose="020B0503020204020204" pitchFamily="34" charset="-122"/>
                <a:cs typeface="Times New Roman" panose="02020603050405020304" pitchFamily="18" charset="0"/>
              </a:rPr>
              <a:t>生产实践</a:t>
            </a:r>
            <a:endParaRPr lang="en-US" altLang="zh-CN" sz="1600" b="1" dirty="0">
              <a:solidFill>
                <a:srgbClr val="178AA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ïşľïḓê">
            <a:extLst>
              <a:ext uri="{FF2B5EF4-FFF2-40B4-BE49-F238E27FC236}">
                <a16:creationId xmlns:a16="http://schemas.microsoft.com/office/drawing/2014/main" id="{BD9E585C-C83B-4777-AB30-505EDA193F99}"/>
              </a:ext>
            </a:extLst>
          </p:cNvPr>
          <p:cNvSpPr/>
          <p:nvPr/>
        </p:nvSpPr>
        <p:spPr>
          <a:xfrm>
            <a:off x="9771718" y="4366615"/>
            <a:ext cx="553644" cy="553644"/>
          </a:xfrm>
          <a:prstGeom prst="ellipse">
            <a:avLst/>
          </a:prstGeom>
          <a:solidFill>
            <a:srgbClr val="40A6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ïṩ1íḑè">
            <a:extLst>
              <a:ext uri="{FF2B5EF4-FFF2-40B4-BE49-F238E27FC236}">
                <a16:creationId xmlns:a16="http://schemas.microsoft.com/office/drawing/2014/main" id="{A6E436E4-C4C0-4ECA-8EDA-CE6F8EB15D65}"/>
              </a:ext>
            </a:extLst>
          </p:cNvPr>
          <p:cNvSpPr/>
          <p:nvPr/>
        </p:nvSpPr>
        <p:spPr bwMode="auto">
          <a:xfrm>
            <a:off x="10383839" y="4516637"/>
            <a:ext cx="164478" cy="25360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rgbClr val="40A693"/>
          </a:solidFill>
          <a:ln>
            <a:noFill/>
          </a:ln>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iṥlidè">
            <a:extLst>
              <a:ext uri="{FF2B5EF4-FFF2-40B4-BE49-F238E27FC236}">
                <a16:creationId xmlns:a16="http://schemas.microsoft.com/office/drawing/2014/main" id="{346E91E3-CBDD-4F24-AF6A-7DE4D1B40AB4}"/>
              </a:ext>
            </a:extLst>
          </p:cNvPr>
          <p:cNvSpPr txBox="1"/>
          <p:nvPr/>
        </p:nvSpPr>
        <p:spPr bwMode="auto">
          <a:xfrm>
            <a:off x="10606795" y="4442292"/>
            <a:ext cx="1058893"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rgbClr val="40A693"/>
                </a:solidFill>
                <a:latin typeface="Times New Roman" panose="02020603050405020304" pitchFamily="18" charset="0"/>
                <a:ea typeface="微软雅黑" panose="020B0503020204020204" pitchFamily="34" charset="-122"/>
                <a:cs typeface="Times New Roman" panose="02020603050405020304" pitchFamily="18" charset="0"/>
              </a:rPr>
              <a:t>学术方法</a:t>
            </a:r>
            <a:endParaRPr lang="en-US" altLang="zh-CN" sz="1600" b="1" dirty="0">
              <a:solidFill>
                <a:srgbClr val="40A693"/>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66025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现状分析</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弹性伸缩负载预测方法</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923330"/>
          </a:xfrm>
          <a:prstGeom prst="rect">
            <a:avLst/>
          </a:prstGeom>
          <a:noFill/>
        </p:spPr>
        <p:txBody>
          <a:bodyPr wrap="square">
            <a:spAutoFit/>
          </a:bodyPr>
          <a:lstStyle/>
          <a:p>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基于预测的弹性伸缩方法的基本原理是根据历史的负载数据对未来出现的数据变化进行预测，并根据预测结果计算当前负载的情况以实施弹性伸缩方案。当前存在大量针对负载预测的研究，主要包含两类，</a:t>
            </a:r>
            <a:r>
              <a:rPr lang="zh-CN" altLang="zh-CN" sz="1800" b="1" kern="100" dirty="0">
                <a:solidFill>
                  <a:srgbClr val="4477AB"/>
                </a:solidFill>
                <a:effectLst/>
                <a:latin typeface="Times New Roman" panose="02020603050405020304" pitchFamily="18" charset="0"/>
                <a:ea typeface="微软雅黑" panose="020B0503020204020204" pitchFamily="34" charset="-122"/>
                <a:cs typeface="Times New Roman" panose="02020603050405020304" pitchFamily="18" charset="0"/>
              </a:rPr>
              <a:t>基于传统统计学的预测算法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zh-CN" sz="1800" b="1" kern="100" dirty="0">
                <a:solidFill>
                  <a:srgbClr val="4477AB"/>
                </a:solidFill>
                <a:effectLst/>
                <a:latin typeface="Times New Roman" panose="02020603050405020304" pitchFamily="18" charset="0"/>
                <a:ea typeface="微软雅黑" panose="020B0503020204020204" pitchFamily="34" charset="-122"/>
                <a:cs typeface="Times New Roman" panose="02020603050405020304" pitchFamily="18" charset="0"/>
              </a:rPr>
              <a:t>基于机器学习和深度学习的预测算法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3" name="íṥḷïḋê">
            <a:extLst>
              <a:ext uri="{FF2B5EF4-FFF2-40B4-BE49-F238E27FC236}">
                <a16:creationId xmlns:a16="http://schemas.microsoft.com/office/drawing/2014/main" id="{01D66355-C023-4A79-A01C-7E3655203E75}"/>
              </a:ext>
            </a:extLst>
          </p:cNvPr>
          <p:cNvGrpSpPr/>
          <p:nvPr/>
        </p:nvGrpSpPr>
        <p:grpSpPr>
          <a:xfrm>
            <a:off x="903996" y="2009814"/>
            <a:ext cx="3344867" cy="4356651"/>
            <a:chOff x="651527" y="1485342"/>
            <a:chExt cx="3283041" cy="4367157"/>
          </a:xfrm>
        </p:grpSpPr>
        <p:sp>
          <p:nvSpPr>
            <p:cNvPr id="47" name="íṡ1îdè">
              <a:extLst>
                <a:ext uri="{FF2B5EF4-FFF2-40B4-BE49-F238E27FC236}">
                  <a16:creationId xmlns:a16="http://schemas.microsoft.com/office/drawing/2014/main" id="{A9337D8C-EECF-475E-A2F9-43CB4E29D174}"/>
                </a:ext>
              </a:extLst>
            </p:cNvPr>
            <p:cNvSpPr/>
            <p:nvPr/>
          </p:nvSpPr>
          <p:spPr bwMode="auto">
            <a:xfrm>
              <a:off x="673099" y="2038317"/>
              <a:ext cx="2879727" cy="214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基本方法：</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基于自回归模型的预测方法</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基于指数平滑模型的预测方法</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基于自回归滑动平均模型</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íṧḻiḍe">
              <a:extLst>
                <a:ext uri="{FF2B5EF4-FFF2-40B4-BE49-F238E27FC236}">
                  <a16:creationId xmlns:a16="http://schemas.microsoft.com/office/drawing/2014/main" id="{3624D8DD-A629-4699-927F-B88439129CF2}"/>
                </a:ext>
              </a:extLst>
            </p:cNvPr>
            <p:cNvSpPr/>
            <p:nvPr/>
          </p:nvSpPr>
          <p:spPr bwMode="auto">
            <a:xfrm>
              <a:off x="701704" y="3947527"/>
              <a:ext cx="2768232" cy="1904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学术研究：</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线性自回归模型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参数自适应的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指数平滑预测算法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自回归移动平均模型</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0" name="îṧļiďé">
              <a:extLst>
                <a:ext uri="{FF2B5EF4-FFF2-40B4-BE49-F238E27FC236}">
                  <a16:creationId xmlns:a16="http://schemas.microsoft.com/office/drawing/2014/main" id="{10B5C00A-6760-4CA3-9EA0-4CB243621888}"/>
                </a:ext>
              </a:extLst>
            </p:cNvPr>
            <p:cNvGrpSpPr/>
            <p:nvPr/>
          </p:nvGrpSpPr>
          <p:grpSpPr>
            <a:xfrm>
              <a:off x="651527" y="1485342"/>
              <a:ext cx="3283041" cy="502569"/>
              <a:chOff x="3390386" y="1838610"/>
              <a:chExt cx="3283041" cy="502569"/>
            </a:xfrm>
          </p:grpSpPr>
          <p:sp>
            <p:nvSpPr>
              <p:cNvPr id="53" name="iṥḷiḓé">
                <a:extLst>
                  <a:ext uri="{FF2B5EF4-FFF2-40B4-BE49-F238E27FC236}">
                    <a16:creationId xmlns:a16="http://schemas.microsoft.com/office/drawing/2014/main" id="{A8BBAC28-BED7-497E-AADE-4730BC7A8D21}"/>
                  </a:ext>
                </a:extLst>
              </p:cNvPr>
              <p:cNvSpPr/>
              <p:nvPr/>
            </p:nvSpPr>
            <p:spPr>
              <a:xfrm>
                <a:off x="3390386" y="1838610"/>
                <a:ext cx="2882900" cy="502569"/>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ïsľidê">
                <a:extLst>
                  <a:ext uri="{FF2B5EF4-FFF2-40B4-BE49-F238E27FC236}">
                    <a16:creationId xmlns:a16="http://schemas.microsoft.com/office/drawing/2014/main" id="{B6163175-6FFD-4D3F-AC70-776F01E116D4}"/>
                  </a:ext>
                </a:extLst>
              </p:cNvPr>
              <p:cNvSpPr/>
              <p:nvPr/>
            </p:nvSpPr>
            <p:spPr>
              <a:xfrm>
                <a:off x="3844101" y="1862997"/>
                <a:ext cx="2829326" cy="464930"/>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基于传统统计学</a:t>
                </a: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51" name="î$ļíḋê">
              <a:extLst>
                <a:ext uri="{FF2B5EF4-FFF2-40B4-BE49-F238E27FC236}">
                  <a16:creationId xmlns:a16="http://schemas.microsoft.com/office/drawing/2014/main" id="{416F8793-9759-4416-BABF-EE11FAACB1D8}"/>
                </a:ext>
              </a:extLst>
            </p:cNvPr>
            <p:cNvCxnSpPr>
              <a:cxnSpLocks/>
            </p:cNvCxnSpPr>
            <p:nvPr/>
          </p:nvCxnSpPr>
          <p:spPr>
            <a:xfrm>
              <a:off x="668508" y="3890780"/>
              <a:ext cx="28613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 name="íslíḍé">
            <a:extLst>
              <a:ext uri="{FF2B5EF4-FFF2-40B4-BE49-F238E27FC236}">
                <a16:creationId xmlns:a16="http://schemas.microsoft.com/office/drawing/2014/main" id="{BB5F7AFB-1A0A-4556-81C8-2D00AFC60F95}"/>
              </a:ext>
            </a:extLst>
          </p:cNvPr>
          <p:cNvGrpSpPr/>
          <p:nvPr/>
        </p:nvGrpSpPr>
        <p:grpSpPr>
          <a:xfrm>
            <a:off x="8904312" y="1923823"/>
            <a:ext cx="2999904" cy="4971283"/>
            <a:chOff x="654515" y="1485342"/>
            <a:chExt cx="2944454" cy="4352734"/>
          </a:xfrm>
        </p:grpSpPr>
        <p:sp>
          <p:nvSpPr>
            <p:cNvPr id="35" name="íślíḑe">
              <a:extLst>
                <a:ext uri="{FF2B5EF4-FFF2-40B4-BE49-F238E27FC236}">
                  <a16:creationId xmlns:a16="http://schemas.microsoft.com/office/drawing/2014/main" id="{8F4428EF-CB8A-493E-A0CB-702DC415BE69}"/>
                </a:ext>
              </a:extLst>
            </p:cNvPr>
            <p:cNvSpPr/>
            <p:nvPr/>
          </p:nvSpPr>
          <p:spPr bwMode="auto">
            <a:xfrm>
              <a:off x="654515" y="2067975"/>
              <a:ext cx="2861327" cy="377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学术研究：</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框架下运用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K-modes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聚类算法，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人工神经网络</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线性回归</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深度学习</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的方法对云环境中的虚拟机的工作负载进行预测</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使用</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长短期记忆递归神经网络</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预测所需资源大小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8" name="îşļïḓé">
              <a:extLst>
                <a:ext uri="{FF2B5EF4-FFF2-40B4-BE49-F238E27FC236}">
                  <a16:creationId xmlns:a16="http://schemas.microsoft.com/office/drawing/2014/main" id="{24741ACA-CDAE-4CBA-825C-DE55F16E4E99}"/>
                </a:ext>
              </a:extLst>
            </p:cNvPr>
            <p:cNvGrpSpPr/>
            <p:nvPr/>
          </p:nvGrpSpPr>
          <p:grpSpPr>
            <a:xfrm>
              <a:off x="669926" y="1485342"/>
              <a:ext cx="2929043" cy="502569"/>
              <a:chOff x="3408785" y="1838610"/>
              <a:chExt cx="2929043" cy="502569"/>
            </a:xfrm>
          </p:grpSpPr>
          <p:sp>
            <p:nvSpPr>
              <p:cNvPr id="41" name="iṡľïḓe">
                <a:extLst>
                  <a:ext uri="{FF2B5EF4-FFF2-40B4-BE49-F238E27FC236}">
                    <a16:creationId xmlns:a16="http://schemas.microsoft.com/office/drawing/2014/main" id="{F3610EA2-881D-4144-B406-B7E6685352C9}"/>
                  </a:ext>
                </a:extLst>
              </p:cNvPr>
              <p:cNvSpPr/>
              <p:nvPr/>
            </p:nvSpPr>
            <p:spPr>
              <a:xfrm>
                <a:off x="3408785" y="1838610"/>
                <a:ext cx="2882900" cy="502569"/>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îsļíḍè">
                <a:extLst>
                  <a:ext uri="{FF2B5EF4-FFF2-40B4-BE49-F238E27FC236}">
                    <a16:creationId xmlns:a16="http://schemas.microsoft.com/office/drawing/2014/main" id="{5AF8D923-A310-49C3-BAD0-451178B45493}"/>
                  </a:ext>
                </a:extLst>
              </p:cNvPr>
              <p:cNvSpPr/>
              <p:nvPr/>
            </p:nvSpPr>
            <p:spPr>
              <a:xfrm>
                <a:off x="3473978" y="1928204"/>
                <a:ext cx="2863850" cy="323378"/>
              </a:xfrm>
              <a:prstGeom prst="rect">
                <a:avLst/>
              </a:prstGeom>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基于机器学习和深度学习</a:t>
                </a: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373" name="îṧľí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32CEC66-192E-4650-98BB-00C103134532}"/>
              </a:ext>
            </a:extLst>
          </p:cNvPr>
          <p:cNvGrpSpPr>
            <a:grpSpLocks noChangeAspect="1"/>
          </p:cNvGrpSpPr>
          <p:nvPr/>
        </p:nvGrpSpPr>
        <p:grpSpPr>
          <a:xfrm>
            <a:off x="3975913" y="2720639"/>
            <a:ext cx="5060232" cy="2665668"/>
            <a:chOff x="4232561" y="1597981"/>
            <a:chExt cx="7031627" cy="3704174"/>
          </a:xfrm>
        </p:grpSpPr>
        <p:sp>
          <p:nvSpPr>
            <p:cNvPr id="374" name="iṧľîḋe">
              <a:extLst>
                <a:ext uri="{FF2B5EF4-FFF2-40B4-BE49-F238E27FC236}">
                  <a16:creationId xmlns:a16="http://schemas.microsoft.com/office/drawing/2014/main" id="{5EF6E4D2-CAFD-4326-B031-298ECE8F86A3}"/>
                </a:ext>
              </a:extLst>
            </p:cNvPr>
            <p:cNvSpPr/>
            <p:nvPr/>
          </p:nvSpPr>
          <p:spPr bwMode="auto">
            <a:xfrm>
              <a:off x="4232561" y="1597981"/>
              <a:ext cx="3704174" cy="3704174"/>
            </a:xfrm>
            <a:prstGeom prst="ellipse">
              <a:avLst/>
            </a:prstGeom>
            <a:noFill/>
            <a:ln w="76200">
              <a:solidFill>
                <a:schemeClr val="tx2">
                  <a:lumMod val="40000"/>
                  <a:lumOff val="60000"/>
                </a:schemeClr>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5" name="íš1ídé">
              <a:extLst>
                <a:ext uri="{FF2B5EF4-FFF2-40B4-BE49-F238E27FC236}">
                  <a16:creationId xmlns:a16="http://schemas.microsoft.com/office/drawing/2014/main" id="{A105856C-9BBE-44F4-B512-1BB92F078A45}"/>
                </a:ext>
              </a:extLst>
            </p:cNvPr>
            <p:cNvSpPr txBox="1"/>
            <p:nvPr/>
          </p:nvSpPr>
          <p:spPr bwMode="auto">
            <a:xfrm>
              <a:off x="4794105" y="3157580"/>
              <a:ext cx="2581085" cy="371513"/>
            </a:xfrm>
            <a:prstGeom prst="rect">
              <a:avLst/>
            </a:prstGeom>
            <a:noFill/>
          </p:spPr>
          <p:txBody>
            <a:bodyPr wrap="none" lIns="90000" tIns="46800" rIns="90000" bIns="46800">
              <a:noAutofit/>
            </a:bodyPr>
            <a:lstStyle/>
            <a:p>
              <a:pPr algn="ctr" latinLnBrk="0"/>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传统统计学模型的不足</a:t>
              </a:r>
              <a:endParaRPr lang="zh-CN" altLang="en-US" sz="16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77" name="ïş1íde">
              <a:extLst>
                <a:ext uri="{FF2B5EF4-FFF2-40B4-BE49-F238E27FC236}">
                  <a16:creationId xmlns:a16="http://schemas.microsoft.com/office/drawing/2014/main" id="{F74ED1EC-AD66-4D65-B545-37BC0662DD86}"/>
                </a:ext>
              </a:extLst>
            </p:cNvPr>
            <p:cNvGrpSpPr/>
            <p:nvPr/>
          </p:nvGrpSpPr>
          <p:grpSpPr>
            <a:xfrm>
              <a:off x="7536158" y="2279686"/>
              <a:ext cx="722560" cy="722560"/>
              <a:chOff x="7229049" y="2279686"/>
              <a:chExt cx="722560" cy="722560"/>
            </a:xfrm>
          </p:grpSpPr>
          <p:sp>
            <p:nvSpPr>
              <p:cNvPr id="400" name="í$ļïḍê">
                <a:extLst>
                  <a:ext uri="{FF2B5EF4-FFF2-40B4-BE49-F238E27FC236}">
                    <a16:creationId xmlns:a16="http://schemas.microsoft.com/office/drawing/2014/main" id="{C2BDD574-24B2-427A-A8FD-A64D9F319696}"/>
                  </a:ext>
                </a:extLst>
              </p:cNvPr>
              <p:cNvSpPr/>
              <p:nvPr/>
            </p:nvSpPr>
            <p:spPr bwMode="auto">
              <a:xfrm>
                <a:off x="7229049" y="2279686"/>
                <a:ext cx="722560" cy="722560"/>
              </a:xfrm>
              <a:prstGeom prst="ellipse">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1" name="ísľidé">
                <a:extLst>
                  <a:ext uri="{FF2B5EF4-FFF2-40B4-BE49-F238E27FC236}">
                    <a16:creationId xmlns:a16="http://schemas.microsoft.com/office/drawing/2014/main" id="{13682190-2534-4364-8F53-15FE714F254E}"/>
                  </a:ext>
                </a:extLst>
              </p:cNvPr>
              <p:cNvSpPr/>
              <p:nvPr/>
            </p:nvSpPr>
            <p:spPr bwMode="auto">
              <a:xfrm>
                <a:off x="7264362" y="2314999"/>
                <a:ext cx="651934" cy="651934"/>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2" name="íṧ1ídè">
                <a:extLst>
                  <a:ext uri="{FF2B5EF4-FFF2-40B4-BE49-F238E27FC236}">
                    <a16:creationId xmlns:a16="http://schemas.microsoft.com/office/drawing/2014/main" id="{06FA037F-C785-4055-B188-A27A850D4909}"/>
                  </a:ext>
                </a:extLst>
              </p:cNvPr>
              <p:cNvSpPr/>
              <p:nvPr/>
            </p:nvSpPr>
            <p:spPr bwMode="auto">
              <a:xfrm>
                <a:off x="7336757" y="2402627"/>
                <a:ext cx="493331" cy="493331"/>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9" name="iṡļïdè">
              <a:extLst>
                <a:ext uri="{FF2B5EF4-FFF2-40B4-BE49-F238E27FC236}">
                  <a16:creationId xmlns:a16="http://schemas.microsoft.com/office/drawing/2014/main" id="{77902AFF-85CA-4E0D-BB79-202F380A50C8}"/>
                </a:ext>
              </a:extLst>
            </p:cNvPr>
            <p:cNvGrpSpPr/>
            <p:nvPr/>
          </p:nvGrpSpPr>
          <p:grpSpPr>
            <a:xfrm>
              <a:off x="7543376" y="3894110"/>
              <a:ext cx="722560" cy="722560"/>
              <a:chOff x="7236267" y="3894110"/>
              <a:chExt cx="722560" cy="722560"/>
            </a:xfrm>
          </p:grpSpPr>
          <p:grpSp>
            <p:nvGrpSpPr>
              <p:cNvPr id="392" name="îṡļïďê">
                <a:extLst>
                  <a:ext uri="{FF2B5EF4-FFF2-40B4-BE49-F238E27FC236}">
                    <a16:creationId xmlns:a16="http://schemas.microsoft.com/office/drawing/2014/main" id="{CD028E54-4294-4383-9B99-C29D0EBB2DC6}"/>
                  </a:ext>
                </a:extLst>
              </p:cNvPr>
              <p:cNvGrpSpPr/>
              <p:nvPr/>
            </p:nvGrpSpPr>
            <p:grpSpPr>
              <a:xfrm>
                <a:off x="7236267" y="3894110"/>
                <a:ext cx="722560" cy="722560"/>
                <a:chOff x="4038600" y="1181870"/>
                <a:chExt cx="844550" cy="844550"/>
              </a:xfrm>
            </p:grpSpPr>
            <p:sp>
              <p:nvSpPr>
                <p:cNvPr id="394" name="iṩliḓê">
                  <a:extLst>
                    <a:ext uri="{FF2B5EF4-FFF2-40B4-BE49-F238E27FC236}">
                      <a16:creationId xmlns:a16="http://schemas.microsoft.com/office/drawing/2014/main" id="{2547EB4C-CDE5-4C1E-91D6-E1275488839F}"/>
                    </a:ext>
                  </a:extLst>
                </p:cNvPr>
                <p:cNvSpPr/>
                <p:nvPr/>
              </p:nvSpPr>
              <p:spPr bwMode="auto">
                <a:xfrm>
                  <a:off x="4038600" y="1181870"/>
                  <a:ext cx="844550" cy="844550"/>
                </a:xfrm>
                <a:prstGeom prst="ellipse">
                  <a:avLst/>
                </a:prstGeom>
                <a:solidFill>
                  <a:schemeClr val="accent4"/>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5" name="iŝḷïďé">
                  <a:extLst>
                    <a:ext uri="{FF2B5EF4-FFF2-40B4-BE49-F238E27FC236}">
                      <a16:creationId xmlns:a16="http://schemas.microsoft.com/office/drawing/2014/main" id="{11766B93-BBA0-4DB1-AB61-CBC7B4317663}"/>
                    </a:ext>
                  </a:extLst>
                </p:cNvPr>
                <p:cNvSpPr/>
                <p:nvPr/>
              </p:nvSpPr>
              <p:spPr bwMode="auto">
                <a:xfrm>
                  <a:off x="4079875" y="1223145"/>
                  <a:ext cx="762000" cy="762000"/>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93" name="iṡľïdè">
                <a:extLst>
                  <a:ext uri="{FF2B5EF4-FFF2-40B4-BE49-F238E27FC236}">
                    <a16:creationId xmlns:a16="http://schemas.microsoft.com/office/drawing/2014/main" id="{0714733C-B94C-48D2-8E7B-E45A4BD73F32}"/>
                  </a:ext>
                </a:extLst>
              </p:cNvPr>
              <p:cNvSpPr/>
              <p:nvPr/>
            </p:nvSpPr>
            <p:spPr bwMode="auto">
              <a:xfrm>
                <a:off x="7350882" y="4008725"/>
                <a:ext cx="493331" cy="493331"/>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4"/>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81" name="isḻïdè">
              <a:extLst>
                <a:ext uri="{FF2B5EF4-FFF2-40B4-BE49-F238E27FC236}">
                  <a16:creationId xmlns:a16="http://schemas.microsoft.com/office/drawing/2014/main" id="{601860EF-C20E-4034-894F-5FBBC5DF757B}"/>
                </a:ext>
              </a:extLst>
            </p:cNvPr>
            <p:cNvSpPr txBox="1"/>
            <p:nvPr/>
          </p:nvSpPr>
          <p:spPr bwMode="auto">
            <a:xfrm>
              <a:off x="8301249" y="3993171"/>
              <a:ext cx="2635830" cy="651934"/>
            </a:xfrm>
            <a:prstGeom prst="rect">
              <a:avLst/>
            </a:prstGeom>
            <a:noFill/>
          </p:spPr>
          <p:txBody>
            <a:bodyPr wrap="none" lIns="90000" tIns="46800" rIns="90000" bIns="46800">
              <a:noAutofit/>
            </a:bodyPr>
            <a:lstStyle/>
            <a:p>
              <a:pPr algn="l" latinLnBrk="0"/>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特定的一种解决方案</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l" latinLnBrk="0"/>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不适用于其他问题</a:t>
              </a:r>
              <a:endPar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3" name="í$ḻïḋê">
              <a:extLst>
                <a:ext uri="{FF2B5EF4-FFF2-40B4-BE49-F238E27FC236}">
                  <a16:creationId xmlns:a16="http://schemas.microsoft.com/office/drawing/2014/main" id="{A968C862-A8DE-4C1B-B4D2-964AE45962CF}"/>
                </a:ext>
              </a:extLst>
            </p:cNvPr>
            <p:cNvSpPr txBox="1"/>
            <p:nvPr/>
          </p:nvSpPr>
          <p:spPr bwMode="auto">
            <a:xfrm>
              <a:off x="8283387" y="2377369"/>
              <a:ext cx="2980801" cy="651934"/>
            </a:xfrm>
            <a:prstGeom prst="rect">
              <a:avLst/>
            </a:prstGeom>
            <a:noFill/>
          </p:spPr>
          <p:txBody>
            <a:bodyPr wrap="none" lIns="90000" tIns="46800" rIns="90000" bIns="46800">
              <a:normAutofit/>
            </a:bodyPr>
            <a:lstStyle/>
            <a:p>
              <a:pPr algn="l" latinLnBrk="0"/>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公式表达能力有限</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1662761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现状分析</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服务治理</a:t>
            </a:r>
            <a:r>
              <a:rPr lang="en-US" altLang="zh-CN" sz="32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弹性伸缩资源调度</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6" name="文本框 175">
            <a:extLst>
              <a:ext uri="{FF2B5EF4-FFF2-40B4-BE49-F238E27FC236}">
                <a16:creationId xmlns:a16="http://schemas.microsoft.com/office/drawing/2014/main" id="{ACCE87FF-984B-4B0C-9567-72E34C323FC9}"/>
              </a:ext>
            </a:extLst>
          </p:cNvPr>
          <p:cNvSpPr txBox="1"/>
          <p:nvPr/>
        </p:nvSpPr>
        <p:spPr>
          <a:xfrm>
            <a:off x="627430" y="1098651"/>
            <a:ext cx="11445231" cy="923330"/>
          </a:xfrm>
          <a:prstGeom prst="rect">
            <a:avLst/>
          </a:prstGeom>
          <a:noFill/>
        </p:spPr>
        <p:txBody>
          <a:bodyPr wrap="square">
            <a:spAutoFit/>
          </a:bodyPr>
          <a:lstStyle/>
          <a:p>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资源调度是指对各种资源进行合理有效的调节和测量及分析和使用。在计算机领域具体含义是指，将用户请求划分为多个任务，通过调度实现向任务分配适当的虚拟资源。现有研究多以不同资源作为优化目标，采用各种</a:t>
            </a:r>
            <a:r>
              <a:rPr lang="zh-CN" altLang="zh-CN" sz="1800" b="1" kern="100" dirty="0">
                <a:solidFill>
                  <a:srgbClr val="4477AB"/>
                </a:solidFill>
                <a:effectLst/>
                <a:latin typeface="Times New Roman" panose="02020603050405020304" pitchFamily="18" charset="0"/>
                <a:ea typeface="微软雅黑" panose="020B0503020204020204" pitchFamily="34" charset="-122"/>
                <a:cs typeface="Times New Roman" panose="02020603050405020304" pitchFamily="18" charset="0"/>
              </a:rPr>
              <a:t>优化启发式算法</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来解决资源调度的多约束、多目标优化问题</a:t>
            </a: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1" name="îṧľí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E57E05B-F452-43A8-B4B8-31DD9B8F82A0}"/>
              </a:ext>
            </a:extLst>
          </p:cNvPr>
          <p:cNvGrpSpPr>
            <a:grpSpLocks noChangeAspect="1"/>
          </p:cNvGrpSpPr>
          <p:nvPr/>
        </p:nvGrpSpPr>
        <p:grpSpPr>
          <a:xfrm>
            <a:off x="119336" y="2852936"/>
            <a:ext cx="6740059" cy="2421863"/>
            <a:chOff x="915288" y="1597981"/>
            <a:chExt cx="10308738" cy="3704174"/>
          </a:xfrm>
        </p:grpSpPr>
        <p:sp>
          <p:nvSpPr>
            <p:cNvPr id="62" name="iṧľîḋe">
              <a:extLst>
                <a:ext uri="{FF2B5EF4-FFF2-40B4-BE49-F238E27FC236}">
                  <a16:creationId xmlns:a16="http://schemas.microsoft.com/office/drawing/2014/main" id="{A07F09A9-1FE7-410B-BFD3-3C895DEAF43D}"/>
                </a:ext>
              </a:extLst>
            </p:cNvPr>
            <p:cNvSpPr/>
            <p:nvPr/>
          </p:nvSpPr>
          <p:spPr bwMode="auto">
            <a:xfrm>
              <a:off x="4232561" y="1597981"/>
              <a:ext cx="3704174" cy="3704174"/>
            </a:xfrm>
            <a:prstGeom prst="ellipse">
              <a:avLst/>
            </a:prstGeom>
            <a:noFill/>
            <a:ln w="76200">
              <a:solidFill>
                <a:schemeClr val="tx2">
                  <a:lumMod val="40000"/>
                  <a:lumOff val="60000"/>
                </a:schemeClr>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íš1ídé">
              <a:extLst>
                <a:ext uri="{FF2B5EF4-FFF2-40B4-BE49-F238E27FC236}">
                  <a16:creationId xmlns:a16="http://schemas.microsoft.com/office/drawing/2014/main" id="{38941DCA-4E9B-4BA8-BBB9-D169D2174433}"/>
                </a:ext>
              </a:extLst>
            </p:cNvPr>
            <p:cNvSpPr txBox="1"/>
            <p:nvPr/>
          </p:nvSpPr>
          <p:spPr bwMode="auto">
            <a:xfrm>
              <a:off x="4870828" y="3016475"/>
              <a:ext cx="2581084" cy="1046346"/>
            </a:xfrm>
            <a:prstGeom prst="rect">
              <a:avLst/>
            </a:prstGeom>
            <a:noFill/>
          </p:spPr>
          <p:txBody>
            <a:bodyPr wrap="none" lIns="90000" tIns="46800" rIns="90000" bIns="46800">
              <a:normAutofit/>
            </a:bodyPr>
            <a:lstStyle/>
            <a:p>
              <a:pPr algn="ctr" latinLnBrk="0"/>
              <a:r>
                <a:rPr lang="zh-CN" altLang="en-US" sz="16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微服务架构对资源调度</a:t>
              </a:r>
              <a:endParaRPr lang="en-US" altLang="zh-CN" sz="16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gn="ctr" latinLnBrk="0"/>
              <a:r>
                <a:rPr lang="zh-CN" altLang="en-US" sz="16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的新要求</a:t>
              </a:r>
            </a:p>
          </p:txBody>
        </p:sp>
        <p:grpSp>
          <p:nvGrpSpPr>
            <p:cNvPr id="65" name="ïş1íde">
              <a:extLst>
                <a:ext uri="{FF2B5EF4-FFF2-40B4-BE49-F238E27FC236}">
                  <a16:creationId xmlns:a16="http://schemas.microsoft.com/office/drawing/2014/main" id="{2AD9DC96-C159-44E6-9009-5EF231C6E916}"/>
                </a:ext>
              </a:extLst>
            </p:cNvPr>
            <p:cNvGrpSpPr/>
            <p:nvPr/>
          </p:nvGrpSpPr>
          <p:grpSpPr>
            <a:xfrm>
              <a:off x="7536158" y="2279686"/>
              <a:ext cx="722560" cy="722560"/>
              <a:chOff x="7229049" y="2279686"/>
              <a:chExt cx="722560" cy="722560"/>
            </a:xfrm>
          </p:grpSpPr>
          <p:sp>
            <p:nvSpPr>
              <p:cNvPr id="88" name="í$ļïḍê">
                <a:extLst>
                  <a:ext uri="{FF2B5EF4-FFF2-40B4-BE49-F238E27FC236}">
                    <a16:creationId xmlns:a16="http://schemas.microsoft.com/office/drawing/2014/main" id="{04F3E8BA-D3D0-40C4-BFF1-AFB0D760A53F}"/>
                  </a:ext>
                </a:extLst>
              </p:cNvPr>
              <p:cNvSpPr/>
              <p:nvPr/>
            </p:nvSpPr>
            <p:spPr bwMode="auto">
              <a:xfrm>
                <a:off x="7229049" y="2279686"/>
                <a:ext cx="722560" cy="722560"/>
              </a:xfrm>
              <a:prstGeom prst="ellipse">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ísľidé">
                <a:extLst>
                  <a:ext uri="{FF2B5EF4-FFF2-40B4-BE49-F238E27FC236}">
                    <a16:creationId xmlns:a16="http://schemas.microsoft.com/office/drawing/2014/main" id="{D24F3F9E-8977-44A8-834A-A4586E9D6D59}"/>
                  </a:ext>
                </a:extLst>
              </p:cNvPr>
              <p:cNvSpPr/>
              <p:nvPr/>
            </p:nvSpPr>
            <p:spPr bwMode="auto">
              <a:xfrm>
                <a:off x="7264362" y="2314999"/>
                <a:ext cx="651934" cy="651934"/>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íṧ1ídè">
                <a:extLst>
                  <a:ext uri="{FF2B5EF4-FFF2-40B4-BE49-F238E27FC236}">
                    <a16:creationId xmlns:a16="http://schemas.microsoft.com/office/drawing/2014/main" id="{17F509E2-4A12-47B7-9102-51908488AA35}"/>
                  </a:ext>
                </a:extLst>
              </p:cNvPr>
              <p:cNvSpPr/>
              <p:nvPr/>
            </p:nvSpPr>
            <p:spPr bwMode="auto">
              <a:xfrm>
                <a:off x="7336757" y="2402627"/>
                <a:ext cx="493331" cy="493331"/>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6" name="i$ḷiḍé">
              <a:extLst>
                <a:ext uri="{FF2B5EF4-FFF2-40B4-BE49-F238E27FC236}">
                  <a16:creationId xmlns:a16="http://schemas.microsoft.com/office/drawing/2014/main" id="{739F8F46-2B2A-460D-A5ED-F91F7B4831EA}"/>
                </a:ext>
              </a:extLst>
            </p:cNvPr>
            <p:cNvGrpSpPr/>
            <p:nvPr/>
          </p:nvGrpSpPr>
          <p:grpSpPr>
            <a:xfrm>
              <a:off x="3945891" y="2276872"/>
              <a:ext cx="722560" cy="722560"/>
              <a:chOff x="4217683" y="2276872"/>
              <a:chExt cx="722560" cy="722560"/>
            </a:xfrm>
          </p:grpSpPr>
          <p:grpSp>
            <p:nvGrpSpPr>
              <p:cNvPr id="84" name="isḷíḓê">
                <a:extLst>
                  <a:ext uri="{FF2B5EF4-FFF2-40B4-BE49-F238E27FC236}">
                    <a16:creationId xmlns:a16="http://schemas.microsoft.com/office/drawing/2014/main" id="{90C75E92-B583-42BF-97DC-5D2B4C283C76}"/>
                  </a:ext>
                </a:extLst>
              </p:cNvPr>
              <p:cNvGrpSpPr/>
              <p:nvPr/>
            </p:nvGrpSpPr>
            <p:grpSpPr>
              <a:xfrm>
                <a:off x="4217683" y="2276872"/>
                <a:ext cx="722560" cy="722560"/>
                <a:chOff x="4038600" y="1181870"/>
                <a:chExt cx="844550" cy="844550"/>
              </a:xfrm>
            </p:grpSpPr>
            <p:sp>
              <p:nvSpPr>
                <p:cNvPr id="86" name="iSļídè">
                  <a:extLst>
                    <a:ext uri="{FF2B5EF4-FFF2-40B4-BE49-F238E27FC236}">
                      <a16:creationId xmlns:a16="http://schemas.microsoft.com/office/drawing/2014/main" id="{110905B4-E632-4178-87B2-0D9E22325D0A}"/>
                    </a:ext>
                  </a:extLst>
                </p:cNvPr>
                <p:cNvSpPr/>
                <p:nvPr/>
              </p:nvSpPr>
              <p:spPr bwMode="auto">
                <a:xfrm>
                  <a:off x="4038600" y="1181870"/>
                  <a:ext cx="844550" cy="844550"/>
                </a:xfrm>
                <a:prstGeom prst="ellipse">
                  <a:avLst/>
                </a:prstGeom>
                <a:solidFill>
                  <a:schemeClr val="accent2"/>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ïṥḻîďê">
                  <a:extLst>
                    <a:ext uri="{FF2B5EF4-FFF2-40B4-BE49-F238E27FC236}">
                      <a16:creationId xmlns:a16="http://schemas.microsoft.com/office/drawing/2014/main" id="{7B6AFC9A-5BB9-480E-B303-49FC7B483B1A}"/>
                    </a:ext>
                  </a:extLst>
                </p:cNvPr>
                <p:cNvSpPr/>
                <p:nvPr/>
              </p:nvSpPr>
              <p:spPr bwMode="auto">
                <a:xfrm>
                  <a:off x="4079875" y="1223145"/>
                  <a:ext cx="762000" cy="762000"/>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5" name="îṧḻïḋè">
                <a:extLst>
                  <a:ext uri="{FF2B5EF4-FFF2-40B4-BE49-F238E27FC236}">
                    <a16:creationId xmlns:a16="http://schemas.microsoft.com/office/drawing/2014/main" id="{742BCCC3-F06A-497F-876A-6D87066C24A7}"/>
                  </a:ext>
                </a:extLst>
              </p:cNvPr>
              <p:cNvSpPr/>
              <p:nvPr/>
            </p:nvSpPr>
            <p:spPr bwMode="auto">
              <a:xfrm>
                <a:off x="4332298" y="2391487"/>
                <a:ext cx="493331" cy="493331"/>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7" name="iṡļïdè">
              <a:extLst>
                <a:ext uri="{FF2B5EF4-FFF2-40B4-BE49-F238E27FC236}">
                  <a16:creationId xmlns:a16="http://schemas.microsoft.com/office/drawing/2014/main" id="{E01326DD-BE40-4DFF-ACB6-1210C37995E0}"/>
                </a:ext>
              </a:extLst>
            </p:cNvPr>
            <p:cNvGrpSpPr/>
            <p:nvPr/>
          </p:nvGrpSpPr>
          <p:grpSpPr>
            <a:xfrm>
              <a:off x="7543376" y="3894110"/>
              <a:ext cx="722560" cy="722560"/>
              <a:chOff x="7236267" y="3894110"/>
              <a:chExt cx="722560" cy="722560"/>
            </a:xfrm>
          </p:grpSpPr>
          <p:grpSp>
            <p:nvGrpSpPr>
              <p:cNvPr id="80" name="îṡļïďê">
                <a:extLst>
                  <a:ext uri="{FF2B5EF4-FFF2-40B4-BE49-F238E27FC236}">
                    <a16:creationId xmlns:a16="http://schemas.microsoft.com/office/drawing/2014/main" id="{0C4BE0A7-7F2C-4ABA-B71E-B502CB55CD6E}"/>
                  </a:ext>
                </a:extLst>
              </p:cNvPr>
              <p:cNvGrpSpPr/>
              <p:nvPr/>
            </p:nvGrpSpPr>
            <p:grpSpPr>
              <a:xfrm>
                <a:off x="7236267" y="3894110"/>
                <a:ext cx="722560" cy="722560"/>
                <a:chOff x="4038600" y="1181870"/>
                <a:chExt cx="844550" cy="844550"/>
              </a:xfrm>
            </p:grpSpPr>
            <p:sp>
              <p:nvSpPr>
                <p:cNvPr id="82" name="iṩliḓê">
                  <a:extLst>
                    <a:ext uri="{FF2B5EF4-FFF2-40B4-BE49-F238E27FC236}">
                      <a16:creationId xmlns:a16="http://schemas.microsoft.com/office/drawing/2014/main" id="{5D1455FD-3443-49D7-91B9-6CA98AB72E00}"/>
                    </a:ext>
                  </a:extLst>
                </p:cNvPr>
                <p:cNvSpPr/>
                <p:nvPr/>
              </p:nvSpPr>
              <p:spPr bwMode="auto">
                <a:xfrm>
                  <a:off x="4038600" y="1181870"/>
                  <a:ext cx="844550" cy="844550"/>
                </a:xfrm>
                <a:prstGeom prst="ellipse">
                  <a:avLst/>
                </a:prstGeom>
                <a:solidFill>
                  <a:schemeClr val="accent4"/>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iŝḷïďé">
                  <a:extLst>
                    <a:ext uri="{FF2B5EF4-FFF2-40B4-BE49-F238E27FC236}">
                      <a16:creationId xmlns:a16="http://schemas.microsoft.com/office/drawing/2014/main" id="{C978C30A-7E28-4E43-9616-BDCC2F84B081}"/>
                    </a:ext>
                  </a:extLst>
                </p:cNvPr>
                <p:cNvSpPr/>
                <p:nvPr/>
              </p:nvSpPr>
              <p:spPr bwMode="auto">
                <a:xfrm>
                  <a:off x="4079875" y="1223145"/>
                  <a:ext cx="762000" cy="762000"/>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1" name="iṡľïdè">
                <a:extLst>
                  <a:ext uri="{FF2B5EF4-FFF2-40B4-BE49-F238E27FC236}">
                    <a16:creationId xmlns:a16="http://schemas.microsoft.com/office/drawing/2014/main" id="{BAE6C8B4-ACB9-4D0E-AFD7-21A22E712693}"/>
                  </a:ext>
                </a:extLst>
              </p:cNvPr>
              <p:cNvSpPr/>
              <p:nvPr/>
            </p:nvSpPr>
            <p:spPr bwMode="auto">
              <a:xfrm>
                <a:off x="7350882" y="4008725"/>
                <a:ext cx="493331" cy="493331"/>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4"/>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8" name="iSḻïḍé">
              <a:extLst>
                <a:ext uri="{FF2B5EF4-FFF2-40B4-BE49-F238E27FC236}">
                  <a16:creationId xmlns:a16="http://schemas.microsoft.com/office/drawing/2014/main" id="{5CA5F4F2-378F-46DA-8118-65F54FD27AD8}"/>
                </a:ext>
              </a:extLst>
            </p:cNvPr>
            <p:cNvGrpSpPr/>
            <p:nvPr/>
          </p:nvGrpSpPr>
          <p:grpSpPr>
            <a:xfrm>
              <a:off x="3945891" y="3895732"/>
              <a:ext cx="722560" cy="722560"/>
              <a:chOff x="4217683" y="3895732"/>
              <a:chExt cx="722560" cy="722560"/>
            </a:xfrm>
          </p:grpSpPr>
          <p:sp>
            <p:nvSpPr>
              <p:cNvPr id="77" name="iś1îḓê">
                <a:extLst>
                  <a:ext uri="{FF2B5EF4-FFF2-40B4-BE49-F238E27FC236}">
                    <a16:creationId xmlns:a16="http://schemas.microsoft.com/office/drawing/2014/main" id="{AAF23C64-27D4-4EAB-96B8-34E53F5C101F}"/>
                  </a:ext>
                </a:extLst>
              </p:cNvPr>
              <p:cNvSpPr/>
              <p:nvPr/>
            </p:nvSpPr>
            <p:spPr bwMode="auto">
              <a:xfrm>
                <a:off x="4217683" y="3895732"/>
                <a:ext cx="722560" cy="722560"/>
              </a:xfrm>
              <a:prstGeom prst="ellipse">
                <a:avLst/>
              </a:prstGeom>
              <a:solidFill>
                <a:schemeClr val="accent3"/>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ïṡḷïḋé">
                <a:extLst>
                  <a:ext uri="{FF2B5EF4-FFF2-40B4-BE49-F238E27FC236}">
                    <a16:creationId xmlns:a16="http://schemas.microsoft.com/office/drawing/2014/main" id="{74112B23-DC42-4903-A6EA-50AF8C3F7494}"/>
                  </a:ext>
                </a:extLst>
              </p:cNvPr>
              <p:cNvSpPr/>
              <p:nvPr/>
            </p:nvSpPr>
            <p:spPr bwMode="auto">
              <a:xfrm>
                <a:off x="4252996" y="3931045"/>
                <a:ext cx="651934" cy="651934"/>
              </a:xfrm>
              <a:prstGeom prst="ellipse">
                <a:avLst/>
              </a:prstGeom>
              <a:solidFill>
                <a:schemeClr val="bg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ïṥḻîḋê">
                <a:extLst>
                  <a:ext uri="{FF2B5EF4-FFF2-40B4-BE49-F238E27FC236}">
                    <a16:creationId xmlns:a16="http://schemas.microsoft.com/office/drawing/2014/main" id="{EF3E0DDD-08A3-4E57-8F2B-3F4790576B4C}"/>
                  </a:ext>
                </a:extLst>
              </p:cNvPr>
              <p:cNvSpPr/>
              <p:nvPr/>
            </p:nvSpPr>
            <p:spPr bwMode="auto">
              <a:xfrm>
                <a:off x="4332298" y="4010347"/>
                <a:ext cx="493331" cy="493331"/>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3"/>
              </a:solidFill>
              <a:ln>
                <a:noFill/>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9" name="isḻïdè">
              <a:extLst>
                <a:ext uri="{FF2B5EF4-FFF2-40B4-BE49-F238E27FC236}">
                  <a16:creationId xmlns:a16="http://schemas.microsoft.com/office/drawing/2014/main" id="{7A2BDB8D-AFF4-44BC-9B73-A1337A3C0185}"/>
                </a:ext>
              </a:extLst>
            </p:cNvPr>
            <p:cNvSpPr txBox="1"/>
            <p:nvPr/>
          </p:nvSpPr>
          <p:spPr bwMode="auto">
            <a:xfrm>
              <a:off x="8243227" y="3839980"/>
              <a:ext cx="2980799" cy="340734"/>
            </a:xfrm>
            <a:prstGeom prst="rect">
              <a:avLst/>
            </a:prstGeom>
            <a:noFill/>
          </p:spPr>
          <p:txBody>
            <a:bodyPr wrap="none" lIns="90000" tIns="46800" rIns="90000" bIns="46800">
              <a:noAutofit/>
            </a:bodyPr>
            <a:lstStyle/>
            <a:p>
              <a:pPr algn="l" latinLnBrk="0"/>
              <a:r>
                <a:rPr lang="zh-CN"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满足用户需求</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l" latinLnBrk="0"/>
              <a:r>
                <a:rPr lang="zh-CN"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确保服务质量</a:t>
              </a:r>
              <a:endPar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í$ḻïḋê">
              <a:extLst>
                <a:ext uri="{FF2B5EF4-FFF2-40B4-BE49-F238E27FC236}">
                  <a16:creationId xmlns:a16="http://schemas.microsoft.com/office/drawing/2014/main" id="{8733FB76-BEA4-4ECB-8BC5-0F5E75AEA3E2}"/>
                </a:ext>
              </a:extLst>
            </p:cNvPr>
            <p:cNvSpPr txBox="1"/>
            <p:nvPr/>
          </p:nvSpPr>
          <p:spPr bwMode="auto">
            <a:xfrm>
              <a:off x="8267833" y="2199443"/>
              <a:ext cx="2128113" cy="619085"/>
            </a:xfrm>
            <a:prstGeom prst="rect">
              <a:avLst/>
            </a:prstGeom>
            <a:noFill/>
          </p:spPr>
          <p:txBody>
            <a:bodyPr wrap="none" lIns="90000" tIns="46800" rIns="90000" bIns="46800">
              <a:noAutofit/>
            </a:bodyPr>
            <a:lstStyle/>
            <a:p>
              <a:pPr algn="l" latinLnBrk="0"/>
              <a:r>
                <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rPr>
                <a:t>提高系统整体的</a:t>
              </a:r>
              <a:endParaRPr lang="en-US" altLang="zh-CN"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l" latinLnBrk="0"/>
              <a:r>
                <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rPr>
                <a:t>资源利用率</a:t>
              </a:r>
            </a:p>
          </p:txBody>
        </p:sp>
        <p:sp>
          <p:nvSpPr>
            <p:cNvPr id="73" name="îṩ1íḑé">
              <a:extLst>
                <a:ext uri="{FF2B5EF4-FFF2-40B4-BE49-F238E27FC236}">
                  <a16:creationId xmlns:a16="http://schemas.microsoft.com/office/drawing/2014/main" id="{AAD0924C-0052-4E7B-AE2B-0AF8A35D7793}"/>
                </a:ext>
              </a:extLst>
            </p:cNvPr>
            <p:cNvSpPr txBox="1"/>
            <p:nvPr/>
          </p:nvSpPr>
          <p:spPr bwMode="auto">
            <a:xfrm>
              <a:off x="915288" y="4061274"/>
              <a:ext cx="2979889" cy="340735"/>
            </a:xfrm>
            <a:prstGeom prst="rect">
              <a:avLst/>
            </a:prstGeom>
            <a:noFill/>
          </p:spPr>
          <p:txBody>
            <a:bodyPr wrap="none" lIns="90000" tIns="46800" rIns="90000" bIns="46800">
              <a:noAutofit/>
            </a:bodyPr>
            <a:lstStyle/>
            <a:p>
              <a:pPr algn="r" latinLnBrk="0"/>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优化资源管理</a:t>
              </a:r>
              <a:endPar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íśľíḑe">
              <a:extLst>
                <a:ext uri="{FF2B5EF4-FFF2-40B4-BE49-F238E27FC236}">
                  <a16:creationId xmlns:a16="http://schemas.microsoft.com/office/drawing/2014/main" id="{C4B3671B-8008-48D3-A654-45DBE51BEAD3}"/>
                </a:ext>
              </a:extLst>
            </p:cNvPr>
            <p:cNvSpPr txBox="1"/>
            <p:nvPr/>
          </p:nvSpPr>
          <p:spPr bwMode="auto">
            <a:xfrm>
              <a:off x="2089162" y="2160777"/>
              <a:ext cx="1770524" cy="739603"/>
            </a:xfrm>
            <a:prstGeom prst="rect">
              <a:avLst/>
            </a:prstGeom>
            <a:noFill/>
          </p:spPr>
          <p:txBody>
            <a:bodyPr wrap="none" lIns="90000" tIns="46800" rIns="90000" bIns="46800">
              <a:noAutofit/>
            </a:bodyPr>
            <a:lstStyle/>
            <a:p>
              <a:pPr algn="ctr" latinLnBrk="0"/>
              <a:r>
                <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rPr>
                <a:t>充分考虑系统</a:t>
              </a:r>
              <a:endParaRPr lang="en-US" altLang="zh-CN" sz="1600" b="1"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latinLnBrk="0"/>
              <a:r>
                <a:rPr lang="zh-CN" altLang="en-US" sz="1600" b="1" dirty="0">
                  <a:effectLst/>
                  <a:latin typeface="Times New Roman" panose="02020603050405020304" pitchFamily="18" charset="0"/>
                  <a:ea typeface="微软雅黑" panose="020B0503020204020204" pitchFamily="34" charset="-122"/>
                  <a:cs typeface="Times New Roman" panose="02020603050405020304" pitchFamily="18" charset="0"/>
                </a:rPr>
                <a:t>的性能和成本</a:t>
              </a:r>
            </a:p>
          </p:txBody>
        </p:sp>
      </p:grpSp>
      <p:grpSp>
        <p:nvGrpSpPr>
          <p:cNvPr id="129" name="íṥḷïḋê">
            <a:extLst>
              <a:ext uri="{FF2B5EF4-FFF2-40B4-BE49-F238E27FC236}">
                <a16:creationId xmlns:a16="http://schemas.microsoft.com/office/drawing/2014/main" id="{6B4679D2-ADC8-4F71-805A-240BE5B8B712}"/>
              </a:ext>
            </a:extLst>
          </p:cNvPr>
          <p:cNvGrpSpPr/>
          <p:nvPr/>
        </p:nvGrpSpPr>
        <p:grpSpPr>
          <a:xfrm>
            <a:off x="7680176" y="1772816"/>
            <a:ext cx="2933958" cy="5688632"/>
            <a:chOff x="673099" y="2038317"/>
            <a:chExt cx="2879727" cy="3083287"/>
          </a:xfrm>
        </p:grpSpPr>
        <p:sp>
          <p:nvSpPr>
            <p:cNvPr id="130" name="íṡ1îdè">
              <a:extLst>
                <a:ext uri="{FF2B5EF4-FFF2-40B4-BE49-F238E27FC236}">
                  <a16:creationId xmlns:a16="http://schemas.microsoft.com/office/drawing/2014/main" id="{7BF4236B-679F-4E96-915A-39C36A9C1D5E}"/>
                </a:ext>
              </a:extLst>
            </p:cNvPr>
            <p:cNvSpPr/>
            <p:nvPr/>
          </p:nvSpPr>
          <p:spPr bwMode="auto">
            <a:xfrm>
              <a:off x="673099" y="2038317"/>
              <a:ext cx="2879727" cy="112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多目标优化</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遗传算法</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实现资源调度</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qos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驱动的</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多目标优化调度</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算法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连续协同</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博弈</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方法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1" name="íṧḻiḍe">
              <a:extLst>
                <a:ext uri="{FF2B5EF4-FFF2-40B4-BE49-F238E27FC236}">
                  <a16:creationId xmlns:a16="http://schemas.microsoft.com/office/drawing/2014/main" id="{488516B9-CFEA-43B6-84A0-D9F00784E215}"/>
                </a:ext>
              </a:extLst>
            </p:cNvPr>
            <p:cNvSpPr/>
            <p:nvPr/>
          </p:nvSpPr>
          <p:spPr bwMode="auto">
            <a:xfrm>
              <a:off x="673099" y="3176036"/>
              <a:ext cx="2768232" cy="194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容器调度技术</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资源类型感知</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的容器调度策略。</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蚁群算法</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的容器调度策略。</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容器虚拟化</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的资源调度方案</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33" name="î$ļíḋê">
              <a:extLst>
                <a:ext uri="{FF2B5EF4-FFF2-40B4-BE49-F238E27FC236}">
                  <a16:creationId xmlns:a16="http://schemas.microsoft.com/office/drawing/2014/main" id="{480737B5-B525-4359-AE10-FDD93CEA8760}"/>
                </a:ext>
              </a:extLst>
            </p:cNvPr>
            <p:cNvCxnSpPr>
              <a:cxnSpLocks/>
            </p:cNvCxnSpPr>
            <p:nvPr/>
          </p:nvCxnSpPr>
          <p:spPr>
            <a:xfrm>
              <a:off x="673099" y="3127182"/>
              <a:ext cx="28613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38" name="next-arrow_17950">
            <a:extLst>
              <a:ext uri="{FF2B5EF4-FFF2-40B4-BE49-F238E27FC236}">
                <a16:creationId xmlns:a16="http://schemas.microsoft.com/office/drawing/2014/main" id="{4D566401-4FA4-4028-B137-4CE44DFC5605}"/>
              </a:ext>
            </a:extLst>
          </p:cNvPr>
          <p:cNvSpPr/>
          <p:nvPr/>
        </p:nvSpPr>
        <p:spPr>
          <a:xfrm>
            <a:off x="6576578" y="3235460"/>
            <a:ext cx="566702" cy="609685"/>
          </a:xfrm>
          <a:custGeom>
            <a:avLst/>
            <a:gdLst>
              <a:gd name="T0" fmla="*/ 310 w 4456"/>
              <a:gd name="T1" fmla="*/ 4802 h 4802"/>
              <a:gd name="T2" fmla="*/ 790 w 4456"/>
              <a:gd name="T3" fmla="*/ 2113 h 4802"/>
              <a:gd name="T4" fmla="*/ 2370 w 4456"/>
              <a:gd name="T5" fmla="*/ 1315 h 4802"/>
              <a:gd name="T6" fmla="*/ 2370 w 4456"/>
              <a:gd name="T7" fmla="*/ 0 h 4802"/>
              <a:gd name="T8" fmla="*/ 4456 w 4456"/>
              <a:gd name="T9" fmla="*/ 2085 h 4802"/>
              <a:gd name="T10" fmla="*/ 2370 w 4456"/>
              <a:gd name="T11" fmla="*/ 4171 h 4802"/>
              <a:gd name="T12" fmla="*/ 2370 w 4456"/>
              <a:gd name="T13" fmla="*/ 2802 h 4802"/>
              <a:gd name="T14" fmla="*/ 2106 w 4456"/>
              <a:gd name="T15" fmla="*/ 2784 h 4802"/>
              <a:gd name="T16" fmla="*/ 496 w 4456"/>
              <a:gd name="T17" fmla="*/ 4784 h 4802"/>
              <a:gd name="T18" fmla="*/ 310 w 4456"/>
              <a:gd name="T19" fmla="*/ 4802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6" h="4802">
                <a:moveTo>
                  <a:pt x="310" y="4802"/>
                </a:moveTo>
                <a:cubicBezTo>
                  <a:pt x="297" y="4734"/>
                  <a:pt x="0" y="3135"/>
                  <a:pt x="790" y="2113"/>
                </a:cubicBezTo>
                <a:cubicBezTo>
                  <a:pt x="1152" y="1645"/>
                  <a:pt x="1683" y="1377"/>
                  <a:pt x="2370" y="1315"/>
                </a:cubicBezTo>
                <a:lnTo>
                  <a:pt x="2370" y="0"/>
                </a:lnTo>
                <a:lnTo>
                  <a:pt x="4456" y="2085"/>
                </a:lnTo>
                <a:lnTo>
                  <a:pt x="2370" y="4171"/>
                </a:lnTo>
                <a:lnTo>
                  <a:pt x="2370" y="2802"/>
                </a:lnTo>
                <a:cubicBezTo>
                  <a:pt x="2310" y="2794"/>
                  <a:pt x="2218" y="2784"/>
                  <a:pt x="2106" y="2784"/>
                </a:cubicBezTo>
                <a:cubicBezTo>
                  <a:pt x="1505" y="2784"/>
                  <a:pt x="496" y="3044"/>
                  <a:pt x="496" y="4784"/>
                </a:cubicBezTo>
                <a:lnTo>
                  <a:pt x="310" y="48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3255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6429416"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2" y="3173799"/>
              <a:ext cx="6421986"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8433808"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6421985"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7200800"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1" y="3233752"/>
              <a:ext cx="5194896"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现状分析</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未来展望</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64294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23</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257030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未来展望</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 name="文本框 1">
            <a:extLst>
              <a:ext uri="{FF2B5EF4-FFF2-40B4-BE49-F238E27FC236}">
                <a16:creationId xmlns:a16="http://schemas.microsoft.com/office/drawing/2014/main" id="{D0E4EB72-019C-42FD-848D-0A3141F0A8FA}"/>
              </a:ext>
            </a:extLst>
          </p:cNvPr>
          <p:cNvSpPr txBox="1"/>
          <p:nvPr/>
        </p:nvSpPr>
        <p:spPr>
          <a:xfrm>
            <a:off x="1187805" y="1155249"/>
            <a:ext cx="6111978" cy="1015663"/>
          </a:xfrm>
          <a:prstGeom prst="rect">
            <a:avLst/>
          </a:prstGeom>
          <a:noFill/>
        </p:spPr>
        <p:txBody>
          <a:bodyPr wrap="square" rtlCol="0">
            <a:spAutoFit/>
          </a:bodyPr>
          <a:lstStyle/>
          <a:p>
            <a:r>
              <a:rPr lang="zh-CN"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微服务系统中负载均衡的特性</a:t>
            </a:r>
            <a:r>
              <a:rPr lang="zh-CN" alt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ü"/>
            </a:pPr>
            <a:r>
              <a:rPr lang="zh-CN" alt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灵活性</a:t>
            </a:r>
            <a:endParaRPr lang="en-US" altLang="zh-CN" sz="20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ü"/>
            </a:pPr>
            <a:r>
              <a:rPr lang="zh-CN" alt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复杂性</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圆角 2">
            <a:extLst>
              <a:ext uri="{FF2B5EF4-FFF2-40B4-BE49-F238E27FC236}">
                <a16:creationId xmlns:a16="http://schemas.microsoft.com/office/drawing/2014/main" id="{370A9F56-77EA-4FC4-977F-3F51AF4D995E}"/>
              </a:ext>
            </a:extLst>
          </p:cNvPr>
          <p:cNvSpPr/>
          <p:nvPr/>
        </p:nvSpPr>
        <p:spPr>
          <a:xfrm>
            <a:off x="2600181" y="2346599"/>
            <a:ext cx="1944216" cy="5040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灵活性</a:t>
            </a:r>
          </a:p>
        </p:txBody>
      </p:sp>
      <p:sp>
        <p:nvSpPr>
          <p:cNvPr id="14" name="矩形: 圆角 13">
            <a:extLst>
              <a:ext uri="{FF2B5EF4-FFF2-40B4-BE49-F238E27FC236}">
                <a16:creationId xmlns:a16="http://schemas.microsoft.com/office/drawing/2014/main" id="{01FCA741-097B-4EB9-83FB-681D22AF91FE}"/>
              </a:ext>
            </a:extLst>
          </p:cNvPr>
          <p:cNvSpPr/>
          <p:nvPr/>
        </p:nvSpPr>
        <p:spPr>
          <a:xfrm>
            <a:off x="8400256" y="2351438"/>
            <a:ext cx="1944216"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复杂性</a:t>
            </a:r>
          </a:p>
        </p:txBody>
      </p:sp>
      <p:sp>
        <p:nvSpPr>
          <p:cNvPr id="4" name="矩形: 圆角 3">
            <a:extLst>
              <a:ext uri="{FF2B5EF4-FFF2-40B4-BE49-F238E27FC236}">
                <a16:creationId xmlns:a16="http://schemas.microsoft.com/office/drawing/2014/main" id="{E63AB988-B93C-455D-A34D-D9556B36AAB4}"/>
              </a:ext>
            </a:extLst>
          </p:cNvPr>
          <p:cNvSpPr/>
          <p:nvPr/>
        </p:nvSpPr>
        <p:spPr>
          <a:xfrm>
            <a:off x="1739458" y="2876805"/>
            <a:ext cx="3665663" cy="3132773"/>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535F9652-14F4-4950-B654-5DA41B754757}"/>
              </a:ext>
            </a:extLst>
          </p:cNvPr>
          <p:cNvSpPr txBox="1"/>
          <p:nvPr/>
        </p:nvSpPr>
        <p:spPr>
          <a:xfrm>
            <a:off x="2050008" y="3131792"/>
            <a:ext cx="2806776" cy="184595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zh-CN"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负载对象选择</a:t>
            </a:r>
            <a:endParaRPr lang="en-US" altLang="zh-CN"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00000"/>
              </a:lnSpc>
              <a:buFont typeface="Arial" panose="020B0604020202020204" pitchFamily="34" charset="0"/>
              <a:buChar char="•"/>
            </a:pPr>
            <a:r>
              <a:rPr lang="zh-CN" altLang="zh-CN"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系统弹性</a:t>
            </a:r>
            <a:r>
              <a:rPr lang="en-US" altLang="zh-CN"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nSpc>
                <a:spcPct val="200000"/>
              </a:lnSpc>
              <a:buFont typeface="Arial" panose="020B0604020202020204" pitchFamily="34" charset="0"/>
              <a:buChar char="•"/>
            </a:pPr>
            <a:r>
              <a:rPr lang="zh-CN" altLang="zh-CN"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负载均衡算法设计</a:t>
            </a:r>
            <a:endParaRPr lang="zh-CN" altLang="en-US"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9" name="矩形: 圆角 248">
            <a:extLst>
              <a:ext uri="{FF2B5EF4-FFF2-40B4-BE49-F238E27FC236}">
                <a16:creationId xmlns:a16="http://schemas.microsoft.com/office/drawing/2014/main" id="{D1E2B748-F8B4-4210-8637-833179934682}"/>
              </a:ext>
            </a:extLst>
          </p:cNvPr>
          <p:cNvSpPr/>
          <p:nvPr/>
        </p:nvSpPr>
        <p:spPr>
          <a:xfrm>
            <a:off x="7662267" y="2876805"/>
            <a:ext cx="3665663" cy="3148675"/>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0" name="文本框 249">
            <a:extLst>
              <a:ext uri="{FF2B5EF4-FFF2-40B4-BE49-F238E27FC236}">
                <a16:creationId xmlns:a16="http://schemas.microsoft.com/office/drawing/2014/main" id="{27B92A5A-39FC-4667-9C9C-E83D396D0BF8}"/>
              </a:ext>
            </a:extLst>
          </p:cNvPr>
          <p:cNvSpPr txBox="1"/>
          <p:nvPr/>
        </p:nvSpPr>
        <p:spPr>
          <a:xfrm>
            <a:off x="7908612" y="2994568"/>
            <a:ext cx="3063721" cy="3098728"/>
          </a:xfrm>
          <a:prstGeom prst="rect">
            <a:avLst/>
          </a:prstGeom>
          <a:noFill/>
          <a:effectLst>
            <a:outerShdw blurRad="50800" dist="50800" dir="5400000" sx="1000" sy="1000" algn="ctr" rotWithShape="0">
              <a:srgbClr val="000000"/>
            </a:outerShdw>
          </a:effectLst>
        </p:spPr>
        <p:txBody>
          <a:bodyPr wrap="square" bIns="36000" rtlCol="0">
            <a:spAutoFit/>
          </a:bodyPr>
          <a:lstStyle/>
          <a:p>
            <a:pPr marL="285750" indent="-285750">
              <a:lnSpc>
                <a:spcPct val="200000"/>
              </a:lnSpc>
              <a:buFont typeface="Arial" panose="020B0604020202020204" pitchFamily="34" charset="0"/>
              <a:buChar char="•"/>
            </a:pPr>
            <a:r>
              <a:rPr lang="zh-CN" altLang="en-US"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微服务间的调用关系</a:t>
            </a:r>
            <a:endParaRPr lang="en-US" altLang="zh-CN"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200000"/>
              </a:lnSpc>
              <a:buFont typeface="Arial" panose="020B0604020202020204" pitchFamily="34" charset="0"/>
              <a:buChar char="•"/>
            </a:pPr>
            <a:r>
              <a:rPr lang="zh-CN" altLang="en-US"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负载均衡实现过程</a:t>
            </a:r>
            <a:endParaRPr lang="en-US" altLang="zh-CN"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200000"/>
              </a:lnSpc>
              <a:buFont typeface="Arial" panose="020B0604020202020204" pitchFamily="34" charset="0"/>
              <a:buChar char="•"/>
            </a:pPr>
            <a:r>
              <a:rPr lang="zh-CN" altLang="en-US" sz="20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微服务实例间的依赖和调用链间的竞争关系</a:t>
            </a:r>
            <a:endParaRPr lang="en-US" altLang="zh-CN" sz="1800" kern="1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AutoNum type="arabicPeriod"/>
            </a:pP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6" name="bf3a8160-c412-4564-b35a-75e3359379f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1F335DF-7A4B-47E0-900D-19D0508D39AD}"/>
              </a:ext>
            </a:extLst>
          </p:cNvPr>
          <p:cNvGrpSpPr>
            <a:grpSpLocks noChangeAspect="1"/>
          </p:cNvGrpSpPr>
          <p:nvPr>
            <p:custDataLst>
              <p:tags r:id="rId2"/>
            </p:custDataLst>
          </p:nvPr>
        </p:nvGrpSpPr>
        <p:grpSpPr>
          <a:xfrm rot="166673">
            <a:off x="10610749" y="5043928"/>
            <a:ext cx="593608" cy="605395"/>
            <a:chOff x="6239035" y="1224873"/>
            <a:chExt cx="4939505" cy="4772068"/>
          </a:xfrm>
        </p:grpSpPr>
        <p:sp>
          <p:nvSpPr>
            <p:cNvPr id="287" name="íṧļíḋé">
              <a:extLst>
                <a:ext uri="{FF2B5EF4-FFF2-40B4-BE49-F238E27FC236}">
                  <a16:creationId xmlns:a16="http://schemas.microsoft.com/office/drawing/2014/main" id="{7C56A26A-D18F-4FDC-A2F4-9313C86868F5}"/>
                </a:ext>
              </a:extLst>
            </p:cNvPr>
            <p:cNvSpPr/>
            <p:nvPr/>
          </p:nvSpPr>
          <p:spPr bwMode="auto">
            <a:xfrm>
              <a:off x="10173894" y="2815564"/>
              <a:ext cx="232560" cy="539532"/>
            </a:xfrm>
            <a:custGeom>
              <a:avLst/>
              <a:gdLst>
                <a:gd name="T0" fmla="*/ 4 w 12"/>
                <a:gd name="T1" fmla="*/ 0 h 28"/>
                <a:gd name="T2" fmla="*/ 0 w 12"/>
                <a:gd name="T3" fmla="*/ 4 h 28"/>
                <a:gd name="T4" fmla="*/ 7 w 12"/>
                <a:gd name="T5" fmla="*/ 19 h 28"/>
                <a:gd name="T6" fmla="*/ 12 w 12"/>
                <a:gd name="T7" fmla="*/ 28 h 28"/>
                <a:gd name="T8" fmla="*/ 12 w 12"/>
                <a:gd name="T9" fmla="*/ 28 h 28"/>
                <a:gd name="T10" fmla="*/ 7 w 12"/>
                <a:gd name="T11" fmla="*/ 1 h 28"/>
                <a:gd name="T12" fmla="*/ 6 w 12"/>
                <a:gd name="T13" fmla="*/ 1 h 28"/>
                <a:gd name="T14" fmla="*/ 4 w 1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8">
                  <a:moveTo>
                    <a:pt x="4" y="0"/>
                  </a:moveTo>
                  <a:cubicBezTo>
                    <a:pt x="0" y="4"/>
                    <a:pt x="0" y="4"/>
                    <a:pt x="0" y="4"/>
                  </a:cubicBezTo>
                  <a:cubicBezTo>
                    <a:pt x="7" y="19"/>
                    <a:pt x="7" y="19"/>
                    <a:pt x="7" y="19"/>
                  </a:cubicBezTo>
                  <a:cubicBezTo>
                    <a:pt x="12" y="28"/>
                    <a:pt x="12" y="28"/>
                    <a:pt x="12" y="28"/>
                  </a:cubicBezTo>
                  <a:cubicBezTo>
                    <a:pt x="12" y="28"/>
                    <a:pt x="12" y="28"/>
                    <a:pt x="12" y="28"/>
                  </a:cubicBezTo>
                  <a:cubicBezTo>
                    <a:pt x="7" y="1"/>
                    <a:pt x="7" y="1"/>
                    <a:pt x="7" y="1"/>
                  </a:cubicBezTo>
                  <a:cubicBezTo>
                    <a:pt x="7" y="1"/>
                    <a:pt x="6" y="1"/>
                    <a:pt x="6" y="1"/>
                  </a:cubicBezTo>
                  <a:cubicBezTo>
                    <a:pt x="5" y="1"/>
                    <a:pt x="4" y="1"/>
                    <a:pt x="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 name="íṡḷîḓé">
              <a:extLst>
                <a:ext uri="{FF2B5EF4-FFF2-40B4-BE49-F238E27FC236}">
                  <a16:creationId xmlns:a16="http://schemas.microsoft.com/office/drawing/2014/main" id="{2FECA487-A468-41FB-BBB4-6A9C625CF2F4}"/>
                </a:ext>
              </a:extLst>
            </p:cNvPr>
            <p:cNvSpPr/>
            <p:nvPr/>
          </p:nvSpPr>
          <p:spPr bwMode="auto">
            <a:xfrm>
              <a:off x="8555297" y="1243477"/>
              <a:ext cx="213956" cy="251164"/>
            </a:xfrm>
            <a:custGeom>
              <a:avLst/>
              <a:gdLst>
                <a:gd name="T0" fmla="*/ 11 w 11"/>
                <a:gd name="T1" fmla="*/ 1 h 13"/>
                <a:gd name="T2" fmla="*/ 9 w 11"/>
                <a:gd name="T3" fmla="*/ 0 h 13"/>
                <a:gd name="T4" fmla="*/ 4 w 11"/>
                <a:gd name="T5" fmla="*/ 8 h 13"/>
                <a:gd name="T6" fmla="*/ 0 w 11"/>
                <a:gd name="T7" fmla="*/ 13 h 13"/>
                <a:gd name="T8" fmla="*/ 11 w 11"/>
                <a:gd name="T9" fmla="*/ 1 h 13"/>
              </a:gdLst>
              <a:ahLst/>
              <a:cxnLst>
                <a:cxn ang="0">
                  <a:pos x="T0" y="T1"/>
                </a:cxn>
                <a:cxn ang="0">
                  <a:pos x="T2" y="T3"/>
                </a:cxn>
                <a:cxn ang="0">
                  <a:pos x="T4" y="T5"/>
                </a:cxn>
                <a:cxn ang="0">
                  <a:pos x="T6" y="T7"/>
                </a:cxn>
                <a:cxn ang="0">
                  <a:pos x="T8" y="T9"/>
                </a:cxn>
              </a:cxnLst>
              <a:rect l="0" t="0" r="r" b="b"/>
              <a:pathLst>
                <a:path w="11" h="13">
                  <a:moveTo>
                    <a:pt x="11" y="1"/>
                  </a:moveTo>
                  <a:cubicBezTo>
                    <a:pt x="10" y="1"/>
                    <a:pt x="10" y="0"/>
                    <a:pt x="9" y="0"/>
                  </a:cubicBezTo>
                  <a:cubicBezTo>
                    <a:pt x="4" y="8"/>
                    <a:pt x="4" y="8"/>
                    <a:pt x="4" y="8"/>
                  </a:cubicBezTo>
                  <a:cubicBezTo>
                    <a:pt x="0" y="13"/>
                    <a:pt x="0" y="13"/>
                    <a:pt x="0" y="13"/>
                  </a:cubicBezTo>
                  <a:lnTo>
                    <a:pt x="11" y="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9" name="i$1ïďê">
              <a:extLst>
                <a:ext uri="{FF2B5EF4-FFF2-40B4-BE49-F238E27FC236}">
                  <a16:creationId xmlns:a16="http://schemas.microsoft.com/office/drawing/2014/main" id="{BF57B42E-32E8-4769-A6CE-F4E3E9B3E259}"/>
                </a:ext>
              </a:extLst>
            </p:cNvPr>
            <p:cNvSpPr/>
            <p:nvPr/>
          </p:nvSpPr>
          <p:spPr bwMode="auto">
            <a:xfrm>
              <a:off x="7950653" y="4192300"/>
              <a:ext cx="372090" cy="158142"/>
            </a:xfrm>
            <a:custGeom>
              <a:avLst/>
              <a:gdLst>
                <a:gd name="T0" fmla="*/ 16 w 19"/>
                <a:gd name="T1" fmla="*/ 7 h 8"/>
                <a:gd name="T2" fmla="*/ 19 w 19"/>
                <a:gd name="T3" fmla="*/ 2 h 8"/>
                <a:gd name="T4" fmla="*/ 18 w 19"/>
                <a:gd name="T5" fmla="*/ 0 h 8"/>
                <a:gd name="T6" fmla="*/ 2 w 19"/>
                <a:gd name="T7" fmla="*/ 3 h 8"/>
                <a:gd name="T8" fmla="*/ 0 w 19"/>
                <a:gd name="T9" fmla="*/ 4 h 8"/>
                <a:gd name="T10" fmla="*/ 7 w 19"/>
                <a:gd name="T11" fmla="*/ 6 h 8"/>
                <a:gd name="T12" fmla="*/ 15 w 19"/>
                <a:gd name="T13" fmla="*/ 8 h 8"/>
                <a:gd name="T14" fmla="*/ 16 w 19"/>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16" y="7"/>
                  </a:moveTo>
                  <a:cubicBezTo>
                    <a:pt x="19" y="2"/>
                    <a:pt x="19" y="2"/>
                    <a:pt x="19" y="2"/>
                  </a:cubicBezTo>
                  <a:cubicBezTo>
                    <a:pt x="19" y="1"/>
                    <a:pt x="18" y="0"/>
                    <a:pt x="18" y="0"/>
                  </a:cubicBezTo>
                  <a:cubicBezTo>
                    <a:pt x="2" y="3"/>
                    <a:pt x="2" y="3"/>
                    <a:pt x="2" y="3"/>
                  </a:cubicBezTo>
                  <a:cubicBezTo>
                    <a:pt x="0" y="4"/>
                    <a:pt x="0" y="4"/>
                    <a:pt x="0" y="4"/>
                  </a:cubicBezTo>
                  <a:cubicBezTo>
                    <a:pt x="7" y="6"/>
                    <a:pt x="7" y="6"/>
                    <a:pt x="7" y="6"/>
                  </a:cubicBezTo>
                  <a:cubicBezTo>
                    <a:pt x="15" y="8"/>
                    <a:pt x="15" y="8"/>
                    <a:pt x="15" y="8"/>
                  </a:cubicBezTo>
                  <a:lnTo>
                    <a:pt x="16" y="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0" name="ïşļîḓê">
              <a:extLst>
                <a:ext uri="{FF2B5EF4-FFF2-40B4-BE49-F238E27FC236}">
                  <a16:creationId xmlns:a16="http://schemas.microsoft.com/office/drawing/2014/main" id="{DD96B850-5B58-4062-8F05-F62DC9044FA7}"/>
                </a:ext>
              </a:extLst>
            </p:cNvPr>
            <p:cNvSpPr/>
            <p:nvPr/>
          </p:nvSpPr>
          <p:spPr bwMode="auto">
            <a:xfrm>
              <a:off x="9978550" y="1671383"/>
              <a:ext cx="176746" cy="55814"/>
            </a:xfrm>
            <a:custGeom>
              <a:avLst/>
              <a:gdLst>
                <a:gd name="T0" fmla="*/ 0 w 9"/>
                <a:gd name="T1" fmla="*/ 3 h 3"/>
                <a:gd name="T2" fmla="*/ 3 w 9"/>
                <a:gd name="T3" fmla="*/ 3 h 3"/>
                <a:gd name="T4" fmla="*/ 9 w 9"/>
                <a:gd name="T5" fmla="*/ 3 h 3"/>
                <a:gd name="T6" fmla="*/ 9 w 9"/>
                <a:gd name="T7" fmla="*/ 0 h 3"/>
                <a:gd name="T8" fmla="*/ 0 w 9"/>
                <a:gd name="T9" fmla="*/ 3 h 3"/>
                <a:gd name="T10" fmla="*/ 0 w 9"/>
                <a:gd name="T11" fmla="*/ 3 h 3"/>
              </a:gdLst>
              <a:ahLst/>
              <a:cxnLst>
                <a:cxn ang="0">
                  <a:pos x="T0" y="T1"/>
                </a:cxn>
                <a:cxn ang="0">
                  <a:pos x="T2" y="T3"/>
                </a:cxn>
                <a:cxn ang="0">
                  <a:pos x="T4" y="T5"/>
                </a:cxn>
                <a:cxn ang="0">
                  <a:pos x="T6" y="T7"/>
                </a:cxn>
                <a:cxn ang="0">
                  <a:pos x="T8" y="T9"/>
                </a:cxn>
                <a:cxn ang="0">
                  <a:pos x="T10" y="T11"/>
                </a:cxn>
              </a:cxnLst>
              <a:rect l="0" t="0" r="r" b="b"/>
              <a:pathLst>
                <a:path w="9" h="3">
                  <a:moveTo>
                    <a:pt x="0" y="3"/>
                  </a:moveTo>
                  <a:cubicBezTo>
                    <a:pt x="3" y="3"/>
                    <a:pt x="3" y="3"/>
                    <a:pt x="3" y="3"/>
                  </a:cubicBezTo>
                  <a:cubicBezTo>
                    <a:pt x="9" y="3"/>
                    <a:pt x="9" y="3"/>
                    <a:pt x="9" y="3"/>
                  </a:cubicBezTo>
                  <a:cubicBezTo>
                    <a:pt x="9" y="2"/>
                    <a:pt x="9" y="1"/>
                    <a:pt x="9" y="0"/>
                  </a:cubicBezTo>
                  <a:cubicBezTo>
                    <a:pt x="0" y="3"/>
                    <a:pt x="0" y="3"/>
                    <a:pt x="0" y="3"/>
                  </a:cubicBezTo>
                  <a:cubicBezTo>
                    <a:pt x="0" y="3"/>
                    <a:pt x="0" y="3"/>
                    <a:pt x="0" y="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1" name="ïSḷíḑé">
              <a:extLst>
                <a:ext uri="{FF2B5EF4-FFF2-40B4-BE49-F238E27FC236}">
                  <a16:creationId xmlns:a16="http://schemas.microsoft.com/office/drawing/2014/main" id="{7C3E114C-E74A-4529-A9A6-3ED5FF03CEB4}"/>
                </a:ext>
              </a:extLst>
            </p:cNvPr>
            <p:cNvSpPr/>
            <p:nvPr/>
          </p:nvSpPr>
          <p:spPr bwMode="auto">
            <a:xfrm>
              <a:off x="6927403" y="1689987"/>
              <a:ext cx="427904" cy="195350"/>
            </a:xfrm>
            <a:custGeom>
              <a:avLst/>
              <a:gdLst>
                <a:gd name="T0" fmla="*/ 0 w 22"/>
                <a:gd name="T1" fmla="*/ 10 h 10"/>
                <a:gd name="T2" fmla="*/ 22 w 22"/>
                <a:gd name="T3" fmla="*/ 0 h 10"/>
                <a:gd name="T4" fmla="*/ 14 w 22"/>
                <a:gd name="T5" fmla="*/ 2 h 10"/>
                <a:gd name="T6" fmla="*/ 0 w 22"/>
                <a:gd name="T7" fmla="*/ 10 h 10"/>
              </a:gdLst>
              <a:ahLst/>
              <a:cxnLst>
                <a:cxn ang="0">
                  <a:pos x="T0" y="T1"/>
                </a:cxn>
                <a:cxn ang="0">
                  <a:pos x="T2" y="T3"/>
                </a:cxn>
                <a:cxn ang="0">
                  <a:pos x="T4" y="T5"/>
                </a:cxn>
                <a:cxn ang="0">
                  <a:pos x="T6" y="T7"/>
                </a:cxn>
              </a:cxnLst>
              <a:rect l="0" t="0" r="r" b="b"/>
              <a:pathLst>
                <a:path w="22" h="10">
                  <a:moveTo>
                    <a:pt x="0" y="10"/>
                  </a:moveTo>
                  <a:cubicBezTo>
                    <a:pt x="22" y="0"/>
                    <a:pt x="22" y="0"/>
                    <a:pt x="22" y="0"/>
                  </a:cubicBezTo>
                  <a:cubicBezTo>
                    <a:pt x="14" y="2"/>
                    <a:pt x="14" y="2"/>
                    <a:pt x="14" y="2"/>
                  </a:cubicBezTo>
                  <a:cubicBezTo>
                    <a:pt x="9" y="4"/>
                    <a:pt x="4" y="7"/>
                    <a:pt x="0" y="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2" name="îṡļïḍe">
              <a:extLst>
                <a:ext uri="{FF2B5EF4-FFF2-40B4-BE49-F238E27FC236}">
                  <a16:creationId xmlns:a16="http://schemas.microsoft.com/office/drawing/2014/main" id="{5F730B15-0078-450F-9789-72AFDAA63D64}"/>
                </a:ext>
              </a:extLst>
            </p:cNvPr>
            <p:cNvSpPr/>
            <p:nvPr/>
          </p:nvSpPr>
          <p:spPr bwMode="auto">
            <a:xfrm>
              <a:off x="9997154" y="1727195"/>
              <a:ext cx="325582" cy="55814"/>
            </a:xfrm>
            <a:custGeom>
              <a:avLst/>
              <a:gdLst>
                <a:gd name="T0" fmla="*/ 12 w 17"/>
                <a:gd name="T1" fmla="*/ 3 h 3"/>
                <a:gd name="T2" fmla="*/ 16 w 17"/>
                <a:gd name="T3" fmla="*/ 1 h 3"/>
                <a:gd name="T4" fmla="*/ 17 w 17"/>
                <a:gd name="T5" fmla="*/ 1 h 3"/>
                <a:gd name="T6" fmla="*/ 17 w 17"/>
                <a:gd name="T7" fmla="*/ 1 h 3"/>
                <a:gd name="T8" fmla="*/ 16 w 17"/>
                <a:gd name="T9" fmla="*/ 0 h 3"/>
                <a:gd name="T10" fmla="*/ 0 w 17"/>
                <a:gd name="T11" fmla="*/ 1 h 3"/>
                <a:gd name="T12" fmla="*/ 9 w 17"/>
                <a:gd name="T13" fmla="*/ 3 h 3"/>
                <a:gd name="T14" fmla="*/ 12 w 17"/>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
                  <a:moveTo>
                    <a:pt x="12" y="3"/>
                  </a:moveTo>
                  <a:cubicBezTo>
                    <a:pt x="13" y="2"/>
                    <a:pt x="14" y="1"/>
                    <a:pt x="16" y="1"/>
                  </a:cubicBezTo>
                  <a:cubicBezTo>
                    <a:pt x="16" y="1"/>
                    <a:pt x="16" y="1"/>
                    <a:pt x="17" y="1"/>
                  </a:cubicBezTo>
                  <a:cubicBezTo>
                    <a:pt x="17" y="1"/>
                    <a:pt x="17" y="1"/>
                    <a:pt x="17" y="1"/>
                  </a:cubicBezTo>
                  <a:cubicBezTo>
                    <a:pt x="16" y="1"/>
                    <a:pt x="16" y="0"/>
                    <a:pt x="16" y="0"/>
                  </a:cubicBezTo>
                  <a:cubicBezTo>
                    <a:pt x="0" y="1"/>
                    <a:pt x="0" y="1"/>
                    <a:pt x="0" y="1"/>
                  </a:cubicBezTo>
                  <a:cubicBezTo>
                    <a:pt x="9" y="3"/>
                    <a:pt x="9" y="3"/>
                    <a:pt x="9" y="3"/>
                  </a:cubicBezTo>
                  <a:lnTo>
                    <a:pt x="12"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3" name="îšḷiḑê">
              <a:extLst>
                <a:ext uri="{FF2B5EF4-FFF2-40B4-BE49-F238E27FC236}">
                  <a16:creationId xmlns:a16="http://schemas.microsoft.com/office/drawing/2014/main" id="{34E3D52A-A5B5-42AF-B2EB-9FA5B3787138}"/>
                </a:ext>
              </a:extLst>
            </p:cNvPr>
            <p:cNvSpPr/>
            <p:nvPr/>
          </p:nvSpPr>
          <p:spPr bwMode="auto">
            <a:xfrm>
              <a:off x="8164603" y="1243477"/>
              <a:ext cx="297672" cy="139536"/>
            </a:xfrm>
            <a:custGeom>
              <a:avLst/>
              <a:gdLst>
                <a:gd name="T0" fmla="*/ 3 w 15"/>
                <a:gd name="T1" fmla="*/ 7 h 7"/>
                <a:gd name="T2" fmla="*/ 15 w 15"/>
                <a:gd name="T3" fmla="*/ 0 h 7"/>
                <a:gd name="T4" fmla="*/ 8 w 15"/>
                <a:gd name="T5" fmla="*/ 4 h 7"/>
                <a:gd name="T6" fmla="*/ 8 w 15"/>
                <a:gd name="T7" fmla="*/ 4 h 7"/>
                <a:gd name="T8" fmla="*/ 0 w 15"/>
                <a:gd name="T9" fmla="*/ 3 h 7"/>
                <a:gd name="T10" fmla="*/ 0 w 15"/>
                <a:gd name="T11" fmla="*/ 5 h 7"/>
                <a:gd name="T12" fmla="*/ 3 w 1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3" y="7"/>
                  </a:moveTo>
                  <a:cubicBezTo>
                    <a:pt x="15" y="0"/>
                    <a:pt x="15" y="0"/>
                    <a:pt x="15" y="0"/>
                  </a:cubicBezTo>
                  <a:cubicBezTo>
                    <a:pt x="13" y="1"/>
                    <a:pt x="10" y="2"/>
                    <a:pt x="8" y="4"/>
                  </a:cubicBezTo>
                  <a:cubicBezTo>
                    <a:pt x="8" y="4"/>
                    <a:pt x="8" y="4"/>
                    <a:pt x="8" y="4"/>
                  </a:cubicBezTo>
                  <a:cubicBezTo>
                    <a:pt x="5" y="3"/>
                    <a:pt x="3" y="3"/>
                    <a:pt x="0" y="3"/>
                  </a:cubicBezTo>
                  <a:cubicBezTo>
                    <a:pt x="0" y="5"/>
                    <a:pt x="0" y="5"/>
                    <a:pt x="0" y="5"/>
                  </a:cubicBezTo>
                  <a:cubicBezTo>
                    <a:pt x="1" y="6"/>
                    <a:pt x="3" y="6"/>
                    <a:pt x="3"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4" name="íṥ1íďé">
              <a:extLst>
                <a:ext uri="{FF2B5EF4-FFF2-40B4-BE49-F238E27FC236}">
                  <a16:creationId xmlns:a16="http://schemas.microsoft.com/office/drawing/2014/main" id="{6BAA86E3-D88E-461A-9BD5-7BEB2E6BC81B}"/>
                </a:ext>
              </a:extLst>
            </p:cNvPr>
            <p:cNvSpPr/>
            <p:nvPr/>
          </p:nvSpPr>
          <p:spPr bwMode="auto">
            <a:xfrm>
              <a:off x="6266939" y="2927192"/>
              <a:ext cx="288374" cy="195350"/>
            </a:xfrm>
            <a:custGeom>
              <a:avLst/>
              <a:gdLst>
                <a:gd name="T0" fmla="*/ 15 w 15"/>
                <a:gd name="T1" fmla="*/ 7 h 10"/>
                <a:gd name="T2" fmla="*/ 15 w 15"/>
                <a:gd name="T3" fmla="*/ 6 h 10"/>
                <a:gd name="T4" fmla="*/ 3 w 15"/>
                <a:gd name="T5" fmla="*/ 0 h 10"/>
                <a:gd name="T6" fmla="*/ 0 w 15"/>
                <a:gd name="T7" fmla="*/ 10 h 10"/>
                <a:gd name="T8" fmla="*/ 11 w 15"/>
                <a:gd name="T9" fmla="*/ 8 h 10"/>
                <a:gd name="T10" fmla="*/ 15 w 15"/>
                <a:gd name="T11" fmla="*/ 7 h 10"/>
                <a:gd name="T12" fmla="*/ 15 w 15"/>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5" y="7"/>
                  </a:moveTo>
                  <a:cubicBezTo>
                    <a:pt x="15" y="6"/>
                    <a:pt x="15" y="6"/>
                    <a:pt x="15" y="6"/>
                  </a:cubicBezTo>
                  <a:cubicBezTo>
                    <a:pt x="3" y="0"/>
                    <a:pt x="3" y="0"/>
                    <a:pt x="3" y="0"/>
                  </a:cubicBezTo>
                  <a:cubicBezTo>
                    <a:pt x="2" y="3"/>
                    <a:pt x="0" y="7"/>
                    <a:pt x="0" y="10"/>
                  </a:cubicBezTo>
                  <a:cubicBezTo>
                    <a:pt x="11" y="8"/>
                    <a:pt x="11" y="8"/>
                    <a:pt x="11" y="8"/>
                  </a:cubicBezTo>
                  <a:cubicBezTo>
                    <a:pt x="15" y="7"/>
                    <a:pt x="15" y="7"/>
                    <a:pt x="15" y="7"/>
                  </a:cubicBezTo>
                  <a:cubicBezTo>
                    <a:pt x="15" y="7"/>
                    <a:pt x="15" y="7"/>
                    <a:pt x="15"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5" name="îšľïḋé">
              <a:extLst>
                <a:ext uri="{FF2B5EF4-FFF2-40B4-BE49-F238E27FC236}">
                  <a16:creationId xmlns:a16="http://schemas.microsoft.com/office/drawing/2014/main" id="{C332EF49-AD62-4451-AEBA-CC5E9C294B96}"/>
                </a:ext>
              </a:extLst>
            </p:cNvPr>
            <p:cNvSpPr/>
            <p:nvPr/>
          </p:nvSpPr>
          <p:spPr bwMode="auto">
            <a:xfrm>
              <a:off x="7522749" y="3838814"/>
              <a:ext cx="316278" cy="139536"/>
            </a:xfrm>
            <a:custGeom>
              <a:avLst/>
              <a:gdLst>
                <a:gd name="T0" fmla="*/ 0 w 16"/>
                <a:gd name="T1" fmla="*/ 4 h 7"/>
                <a:gd name="T2" fmla="*/ 1 w 16"/>
                <a:gd name="T3" fmla="*/ 7 h 7"/>
                <a:gd name="T4" fmla="*/ 12 w 16"/>
                <a:gd name="T5" fmla="*/ 2 h 7"/>
                <a:gd name="T6" fmla="*/ 16 w 16"/>
                <a:gd name="T7" fmla="*/ 0 h 7"/>
                <a:gd name="T8" fmla="*/ 0 w 16"/>
                <a:gd name="T9" fmla="*/ 4 h 7"/>
              </a:gdLst>
              <a:ahLst/>
              <a:cxnLst>
                <a:cxn ang="0">
                  <a:pos x="T0" y="T1"/>
                </a:cxn>
                <a:cxn ang="0">
                  <a:pos x="T2" y="T3"/>
                </a:cxn>
                <a:cxn ang="0">
                  <a:pos x="T4" y="T5"/>
                </a:cxn>
                <a:cxn ang="0">
                  <a:pos x="T6" y="T7"/>
                </a:cxn>
                <a:cxn ang="0">
                  <a:pos x="T8" y="T9"/>
                </a:cxn>
              </a:cxnLst>
              <a:rect l="0" t="0" r="r" b="b"/>
              <a:pathLst>
                <a:path w="16" h="7">
                  <a:moveTo>
                    <a:pt x="0" y="4"/>
                  </a:moveTo>
                  <a:cubicBezTo>
                    <a:pt x="0" y="5"/>
                    <a:pt x="0" y="6"/>
                    <a:pt x="1" y="7"/>
                  </a:cubicBezTo>
                  <a:cubicBezTo>
                    <a:pt x="12" y="2"/>
                    <a:pt x="12" y="2"/>
                    <a:pt x="12" y="2"/>
                  </a:cubicBezTo>
                  <a:cubicBezTo>
                    <a:pt x="16" y="0"/>
                    <a:pt x="16" y="0"/>
                    <a:pt x="16" y="0"/>
                  </a:cubicBezTo>
                  <a:lnTo>
                    <a:pt x="0" y="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6" name="íṥ1îḑe">
              <a:extLst>
                <a:ext uri="{FF2B5EF4-FFF2-40B4-BE49-F238E27FC236}">
                  <a16:creationId xmlns:a16="http://schemas.microsoft.com/office/drawing/2014/main" id="{ED8D9171-521E-454E-B70E-FD86CC3DBCCB}"/>
                </a:ext>
              </a:extLst>
            </p:cNvPr>
            <p:cNvSpPr/>
            <p:nvPr/>
          </p:nvSpPr>
          <p:spPr bwMode="auto">
            <a:xfrm>
              <a:off x="8378557" y="1708591"/>
              <a:ext cx="195350" cy="353486"/>
            </a:xfrm>
            <a:custGeom>
              <a:avLst/>
              <a:gdLst>
                <a:gd name="T0" fmla="*/ 3 w 10"/>
                <a:gd name="T1" fmla="*/ 2 h 18"/>
                <a:gd name="T2" fmla="*/ 3 w 10"/>
                <a:gd name="T3" fmla="*/ 2 h 18"/>
                <a:gd name="T4" fmla="*/ 0 w 10"/>
                <a:gd name="T5" fmla="*/ 17 h 18"/>
                <a:gd name="T6" fmla="*/ 2 w 10"/>
                <a:gd name="T7" fmla="*/ 18 h 18"/>
                <a:gd name="T8" fmla="*/ 9 w 10"/>
                <a:gd name="T9" fmla="*/ 10 h 18"/>
                <a:gd name="T10" fmla="*/ 10 w 10"/>
                <a:gd name="T11" fmla="*/ 8 h 18"/>
                <a:gd name="T12" fmla="*/ 9 w 10"/>
                <a:gd name="T13" fmla="*/ 5 h 18"/>
                <a:gd name="T14" fmla="*/ 10 w 10"/>
                <a:gd name="T15" fmla="*/ 3 h 18"/>
                <a:gd name="T16" fmla="*/ 7 w 10"/>
                <a:gd name="T17" fmla="*/ 1 h 18"/>
                <a:gd name="T18" fmla="*/ 6 w 10"/>
                <a:gd name="T19" fmla="*/ 0 h 18"/>
                <a:gd name="T20" fmla="*/ 3 w 1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3" y="2"/>
                  </a:moveTo>
                  <a:cubicBezTo>
                    <a:pt x="3" y="2"/>
                    <a:pt x="3" y="2"/>
                    <a:pt x="3" y="2"/>
                  </a:cubicBezTo>
                  <a:cubicBezTo>
                    <a:pt x="0" y="17"/>
                    <a:pt x="0" y="17"/>
                    <a:pt x="0" y="17"/>
                  </a:cubicBezTo>
                  <a:cubicBezTo>
                    <a:pt x="1" y="17"/>
                    <a:pt x="1" y="17"/>
                    <a:pt x="2" y="18"/>
                  </a:cubicBezTo>
                  <a:cubicBezTo>
                    <a:pt x="9" y="10"/>
                    <a:pt x="9" y="10"/>
                    <a:pt x="9" y="10"/>
                  </a:cubicBezTo>
                  <a:cubicBezTo>
                    <a:pt x="10" y="8"/>
                    <a:pt x="10" y="8"/>
                    <a:pt x="10" y="8"/>
                  </a:cubicBezTo>
                  <a:cubicBezTo>
                    <a:pt x="10" y="7"/>
                    <a:pt x="9" y="6"/>
                    <a:pt x="9" y="5"/>
                  </a:cubicBezTo>
                  <a:cubicBezTo>
                    <a:pt x="9" y="4"/>
                    <a:pt x="10" y="4"/>
                    <a:pt x="10" y="3"/>
                  </a:cubicBezTo>
                  <a:cubicBezTo>
                    <a:pt x="7" y="1"/>
                    <a:pt x="7" y="1"/>
                    <a:pt x="7" y="1"/>
                  </a:cubicBezTo>
                  <a:cubicBezTo>
                    <a:pt x="6" y="0"/>
                    <a:pt x="6" y="0"/>
                    <a:pt x="6" y="0"/>
                  </a:cubicBezTo>
                  <a:cubicBezTo>
                    <a:pt x="5" y="1"/>
                    <a:pt x="4" y="2"/>
                    <a:pt x="3" y="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 name="ïSḷiďè">
              <a:extLst>
                <a:ext uri="{FF2B5EF4-FFF2-40B4-BE49-F238E27FC236}">
                  <a16:creationId xmlns:a16="http://schemas.microsoft.com/office/drawing/2014/main" id="{985BA14C-A259-41B9-A5A1-C911AA96042E}"/>
                </a:ext>
              </a:extLst>
            </p:cNvPr>
            <p:cNvSpPr/>
            <p:nvPr/>
          </p:nvSpPr>
          <p:spPr bwMode="auto">
            <a:xfrm>
              <a:off x="8183207" y="1513247"/>
              <a:ext cx="241860" cy="520928"/>
            </a:xfrm>
            <a:custGeom>
              <a:avLst/>
              <a:gdLst>
                <a:gd name="T0" fmla="*/ 3 w 12"/>
                <a:gd name="T1" fmla="*/ 11 h 27"/>
                <a:gd name="T2" fmla="*/ 8 w 12"/>
                <a:gd name="T3" fmla="*/ 27 h 27"/>
                <a:gd name="T4" fmla="*/ 9 w 12"/>
                <a:gd name="T5" fmla="*/ 27 h 27"/>
                <a:gd name="T6" fmla="*/ 9 w 12"/>
                <a:gd name="T7" fmla="*/ 27 h 27"/>
                <a:gd name="T8" fmla="*/ 12 w 12"/>
                <a:gd name="T9" fmla="*/ 11 h 27"/>
                <a:gd name="T10" fmla="*/ 10 w 12"/>
                <a:gd name="T11" fmla="*/ 8 h 27"/>
                <a:gd name="T12" fmla="*/ 10 w 12"/>
                <a:gd name="T13" fmla="*/ 6 h 27"/>
                <a:gd name="T14" fmla="*/ 1 w 12"/>
                <a:gd name="T15" fmla="*/ 0 h 27"/>
                <a:gd name="T16" fmla="*/ 0 w 12"/>
                <a:gd name="T17" fmla="*/ 0 h 27"/>
                <a:gd name="T18" fmla="*/ 3 w 12"/>
                <a:gd name="T1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7">
                  <a:moveTo>
                    <a:pt x="3" y="11"/>
                  </a:moveTo>
                  <a:cubicBezTo>
                    <a:pt x="8" y="27"/>
                    <a:pt x="8" y="27"/>
                    <a:pt x="8" y="27"/>
                  </a:cubicBezTo>
                  <a:cubicBezTo>
                    <a:pt x="8" y="27"/>
                    <a:pt x="9" y="27"/>
                    <a:pt x="9" y="27"/>
                  </a:cubicBezTo>
                  <a:cubicBezTo>
                    <a:pt x="9" y="27"/>
                    <a:pt x="9" y="27"/>
                    <a:pt x="9" y="27"/>
                  </a:cubicBezTo>
                  <a:cubicBezTo>
                    <a:pt x="12" y="11"/>
                    <a:pt x="12" y="11"/>
                    <a:pt x="12" y="11"/>
                  </a:cubicBezTo>
                  <a:cubicBezTo>
                    <a:pt x="10" y="11"/>
                    <a:pt x="10" y="9"/>
                    <a:pt x="10" y="8"/>
                  </a:cubicBezTo>
                  <a:cubicBezTo>
                    <a:pt x="10" y="7"/>
                    <a:pt x="10" y="7"/>
                    <a:pt x="10" y="6"/>
                  </a:cubicBezTo>
                  <a:cubicBezTo>
                    <a:pt x="1" y="0"/>
                    <a:pt x="1" y="0"/>
                    <a:pt x="1" y="0"/>
                  </a:cubicBezTo>
                  <a:cubicBezTo>
                    <a:pt x="1" y="0"/>
                    <a:pt x="0" y="0"/>
                    <a:pt x="0" y="0"/>
                  </a:cubicBezTo>
                  <a:lnTo>
                    <a:pt x="3" y="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8" name="iśḷidê">
              <a:extLst>
                <a:ext uri="{FF2B5EF4-FFF2-40B4-BE49-F238E27FC236}">
                  <a16:creationId xmlns:a16="http://schemas.microsoft.com/office/drawing/2014/main" id="{220C1274-CBDC-49DA-8FA4-3CA0203C5EAD}"/>
                </a:ext>
              </a:extLst>
            </p:cNvPr>
            <p:cNvSpPr/>
            <p:nvPr/>
          </p:nvSpPr>
          <p:spPr bwMode="auto">
            <a:xfrm>
              <a:off x="10108782" y="3531836"/>
              <a:ext cx="316278" cy="539532"/>
            </a:xfrm>
            <a:custGeom>
              <a:avLst/>
              <a:gdLst>
                <a:gd name="T0" fmla="*/ 16 w 16"/>
                <a:gd name="T1" fmla="*/ 16 h 28"/>
                <a:gd name="T2" fmla="*/ 16 w 16"/>
                <a:gd name="T3" fmla="*/ 9 h 28"/>
                <a:gd name="T4" fmla="*/ 16 w 16"/>
                <a:gd name="T5" fmla="*/ 0 h 28"/>
                <a:gd name="T6" fmla="*/ 15 w 16"/>
                <a:gd name="T7" fmla="*/ 0 h 28"/>
                <a:gd name="T8" fmla="*/ 15 w 16"/>
                <a:gd name="T9" fmla="*/ 0 h 28"/>
                <a:gd name="T10" fmla="*/ 5 w 16"/>
                <a:gd name="T11" fmla="*/ 18 h 28"/>
                <a:gd name="T12" fmla="*/ 0 w 16"/>
                <a:gd name="T13" fmla="*/ 28 h 28"/>
                <a:gd name="T14" fmla="*/ 12 w 16"/>
                <a:gd name="T15" fmla="*/ 22 h 28"/>
                <a:gd name="T16" fmla="*/ 12 w 16"/>
                <a:gd name="T17" fmla="*/ 20 h 28"/>
                <a:gd name="T18" fmla="*/ 16 w 16"/>
                <a:gd name="T1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16" y="16"/>
                  </a:moveTo>
                  <a:cubicBezTo>
                    <a:pt x="16" y="9"/>
                    <a:pt x="16" y="9"/>
                    <a:pt x="16" y="9"/>
                  </a:cubicBezTo>
                  <a:cubicBezTo>
                    <a:pt x="16" y="0"/>
                    <a:pt x="16" y="0"/>
                    <a:pt x="16" y="0"/>
                  </a:cubicBezTo>
                  <a:cubicBezTo>
                    <a:pt x="16" y="0"/>
                    <a:pt x="16" y="0"/>
                    <a:pt x="15" y="0"/>
                  </a:cubicBezTo>
                  <a:cubicBezTo>
                    <a:pt x="15" y="0"/>
                    <a:pt x="15" y="0"/>
                    <a:pt x="15" y="0"/>
                  </a:cubicBezTo>
                  <a:cubicBezTo>
                    <a:pt x="5" y="18"/>
                    <a:pt x="5" y="18"/>
                    <a:pt x="5" y="18"/>
                  </a:cubicBezTo>
                  <a:cubicBezTo>
                    <a:pt x="0" y="28"/>
                    <a:pt x="0" y="28"/>
                    <a:pt x="0" y="28"/>
                  </a:cubicBezTo>
                  <a:cubicBezTo>
                    <a:pt x="12" y="22"/>
                    <a:pt x="12" y="22"/>
                    <a:pt x="12" y="22"/>
                  </a:cubicBezTo>
                  <a:cubicBezTo>
                    <a:pt x="12" y="21"/>
                    <a:pt x="12" y="21"/>
                    <a:pt x="12" y="20"/>
                  </a:cubicBezTo>
                  <a:cubicBezTo>
                    <a:pt x="12" y="18"/>
                    <a:pt x="14" y="16"/>
                    <a:pt x="16"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9" name="išľîḋe">
              <a:extLst>
                <a:ext uri="{FF2B5EF4-FFF2-40B4-BE49-F238E27FC236}">
                  <a16:creationId xmlns:a16="http://schemas.microsoft.com/office/drawing/2014/main" id="{C799CB78-222F-419B-B44D-0C537F0FFFCB}"/>
                </a:ext>
              </a:extLst>
            </p:cNvPr>
            <p:cNvSpPr/>
            <p:nvPr/>
          </p:nvSpPr>
          <p:spPr bwMode="auto">
            <a:xfrm>
              <a:off x="9820408" y="2210915"/>
              <a:ext cx="409300" cy="660464"/>
            </a:xfrm>
            <a:custGeom>
              <a:avLst/>
              <a:gdLst>
                <a:gd name="T0" fmla="*/ 11 w 21"/>
                <a:gd name="T1" fmla="*/ 22 h 34"/>
                <a:gd name="T2" fmla="*/ 18 w 21"/>
                <a:gd name="T3" fmla="*/ 34 h 34"/>
                <a:gd name="T4" fmla="*/ 21 w 21"/>
                <a:gd name="T5" fmla="*/ 31 h 34"/>
                <a:gd name="T6" fmla="*/ 20 w 21"/>
                <a:gd name="T7" fmla="*/ 27 h 34"/>
                <a:gd name="T8" fmla="*/ 21 w 21"/>
                <a:gd name="T9" fmla="*/ 24 h 34"/>
                <a:gd name="T10" fmla="*/ 0 w 21"/>
                <a:gd name="T11" fmla="*/ 0 h 34"/>
                <a:gd name="T12" fmla="*/ 0 w 21"/>
                <a:gd name="T13" fmla="*/ 0 h 34"/>
                <a:gd name="T14" fmla="*/ 11 w 21"/>
                <a:gd name="T15" fmla="*/ 2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4">
                  <a:moveTo>
                    <a:pt x="11" y="22"/>
                  </a:moveTo>
                  <a:cubicBezTo>
                    <a:pt x="18" y="34"/>
                    <a:pt x="18" y="34"/>
                    <a:pt x="18" y="34"/>
                  </a:cubicBezTo>
                  <a:cubicBezTo>
                    <a:pt x="21" y="31"/>
                    <a:pt x="21" y="31"/>
                    <a:pt x="21" y="31"/>
                  </a:cubicBezTo>
                  <a:cubicBezTo>
                    <a:pt x="20" y="30"/>
                    <a:pt x="20" y="29"/>
                    <a:pt x="20" y="27"/>
                  </a:cubicBezTo>
                  <a:cubicBezTo>
                    <a:pt x="20" y="26"/>
                    <a:pt x="20" y="25"/>
                    <a:pt x="21" y="24"/>
                  </a:cubicBezTo>
                  <a:cubicBezTo>
                    <a:pt x="0" y="0"/>
                    <a:pt x="0" y="0"/>
                    <a:pt x="0" y="0"/>
                  </a:cubicBezTo>
                  <a:cubicBezTo>
                    <a:pt x="0" y="0"/>
                    <a:pt x="0" y="0"/>
                    <a:pt x="0" y="0"/>
                  </a:cubicBezTo>
                  <a:lnTo>
                    <a:pt x="11"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0" name="ïṥ1iḓê">
              <a:extLst>
                <a:ext uri="{FF2B5EF4-FFF2-40B4-BE49-F238E27FC236}">
                  <a16:creationId xmlns:a16="http://schemas.microsoft.com/office/drawing/2014/main" id="{DE6C81C1-942F-472E-B7B5-CCF0FC48BAF4}"/>
                </a:ext>
              </a:extLst>
            </p:cNvPr>
            <p:cNvSpPr/>
            <p:nvPr/>
          </p:nvSpPr>
          <p:spPr bwMode="auto">
            <a:xfrm>
              <a:off x="9252972" y="4052764"/>
              <a:ext cx="213956" cy="604650"/>
            </a:xfrm>
            <a:custGeom>
              <a:avLst/>
              <a:gdLst>
                <a:gd name="T0" fmla="*/ 3 w 11"/>
                <a:gd name="T1" fmla="*/ 4 h 31"/>
                <a:gd name="T2" fmla="*/ 0 w 11"/>
                <a:gd name="T3" fmla="*/ 27 h 31"/>
                <a:gd name="T4" fmla="*/ 2 w 11"/>
                <a:gd name="T5" fmla="*/ 28 h 31"/>
                <a:gd name="T6" fmla="*/ 3 w 11"/>
                <a:gd name="T7" fmla="*/ 29 h 31"/>
                <a:gd name="T8" fmla="*/ 3 w 11"/>
                <a:gd name="T9" fmla="*/ 31 h 31"/>
                <a:gd name="T10" fmla="*/ 6 w 11"/>
                <a:gd name="T11" fmla="*/ 19 h 31"/>
                <a:gd name="T12" fmla="*/ 11 w 11"/>
                <a:gd name="T13" fmla="*/ 0 h 31"/>
                <a:gd name="T14" fmla="*/ 7 w 11"/>
                <a:gd name="T15" fmla="*/ 0 h 31"/>
                <a:gd name="T16" fmla="*/ 3 w 11"/>
                <a:gd name="T17"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1">
                  <a:moveTo>
                    <a:pt x="3" y="4"/>
                  </a:moveTo>
                  <a:cubicBezTo>
                    <a:pt x="0" y="27"/>
                    <a:pt x="0" y="27"/>
                    <a:pt x="0" y="27"/>
                  </a:cubicBezTo>
                  <a:cubicBezTo>
                    <a:pt x="1" y="28"/>
                    <a:pt x="1" y="28"/>
                    <a:pt x="2" y="28"/>
                  </a:cubicBezTo>
                  <a:cubicBezTo>
                    <a:pt x="2" y="28"/>
                    <a:pt x="3" y="28"/>
                    <a:pt x="3" y="29"/>
                  </a:cubicBezTo>
                  <a:cubicBezTo>
                    <a:pt x="3" y="29"/>
                    <a:pt x="3" y="30"/>
                    <a:pt x="3" y="31"/>
                  </a:cubicBezTo>
                  <a:cubicBezTo>
                    <a:pt x="6" y="19"/>
                    <a:pt x="6" y="19"/>
                    <a:pt x="6" y="19"/>
                  </a:cubicBezTo>
                  <a:cubicBezTo>
                    <a:pt x="11" y="0"/>
                    <a:pt x="11" y="0"/>
                    <a:pt x="11" y="0"/>
                  </a:cubicBezTo>
                  <a:cubicBezTo>
                    <a:pt x="7" y="0"/>
                    <a:pt x="7" y="0"/>
                    <a:pt x="7" y="0"/>
                  </a:cubicBezTo>
                  <a:cubicBezTo>
                    <a:pt x="6" y="2"/>
                    <a:pt x="5" y="4"/>
                    <a:pt x="3"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1" name="iŝ1ïḍê">
              <a:extLst>
                <a:ext uri="{FF2B5EF4-FFF2-40B4-BE49-F238E27FC236}">
                  <a16:creationId xmlns:a16="http://schemas.microsoft.com/office/drawing/2014/main" id="{E30AEBEF-51F5-4BE8-A94A-61FCFD3EF7E6}"/>
                </a:ext>
              </a:extLst>
            </p:cNvPr>
            <p:cNvSpPr/>
            <p:nvPr/>
          </p:nvSpPr>
          <p:spPr bwMode="auto">
            <a:xfrm>
              <a:off x="11029704" y="3820210"/>
              <a:ext cx="37210" cy="102328"/>
            </a:xfrm>
            <a:custGeom>
              <a:avLst/>
              <a:gdLst>
                <a:gd name="T0" fmla="*/ 2 w 2"/>
                <a:gd name="T1" fmla="*/ 3 h 5"/>
                <a:gd name="T2" fmla="*/ 1 w 2"/>
                <a:gd name="T3" fmla="*/ 0 h 5"/>
                <a:gd name="T4" fmla="*/ 0 w 2"/>
                <a:gd name="T5" fmla="*/ 5 h 5"/>
                <a:gd name="T6" fmla="*/ 1 w 2"/>
                <a:gd name="T7" fmla="*/ 4 h 5"/>
                <a:gd name="T8" fmla="*/ 2 w 2"/>
                <a:gd name="T9" fmla="*/ 3 h 5"/>
              </a:gdLst>
              <a:ahLst/>
              <a:cxnLst>
                <a:cxn ang="0">
                  <a:pos x="T0" y="T1"/>
                </a:cxn>
                <a:cxn ang="0">
                  <a:pos x="T2" y="T3"/>
                </a:cxn>
                <a:cxn ang="0">
                  <a:pos x="T4" y="T5"/>
                </a:cxn>
                <a:cxn ang="0">
                  <a:pos x="T6" y="T7"/>
                </a:cxn>
                <a:cxn ang="0">
                  <a:pos x="T8" y="T9"/>
                </a:cxn>
              </a:cxnLst>
              <a:rect l="0" t="0" r="r" b="b"/>
              <a:pathLst>
                <a:path w="2" h="5">
                  <a:moveTo>
                    <a:pt x="2" y="3"/>
                  </a:moveTo>
                  <a:cubicBezTo>
                    <a:pt x="1" y="2"/>
                    <a:pt x="1" y="1"/>
                    <a:pt x="1" y="0"/>
                  </a:cubicBezTo>
                  <a:cubicBezTo>
                    <a:pt x="0" y="5"/>
                    <a:pt x="0" y="5"/>
                    <a:pt x="0" y="5"/>
                  </a:cubicBezTo>
                  <a:cubicBezTo>
                    <a:pt x="1" y="4"/>
                    <a:pt x="1" y="4"/>
                    <a:pt x="1" y="4"/>
                  </a:cubicBezTo>
                  <a:lnTo>
                    <a:pt x="2"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2" name="ïSľídé">
              <a:extLst>
                <a:ext uri="{FF2B5EF4-FFF2-40B4-BE49-F238E27FC236}">
                  <a16:creationId xmlns:a16="http://schemas.microsoft.com/office/drawing/2014/main" id="{B9611181-7BFE-46E0-AE3A-EAAABF0D9CB9}"/>
                </a:ext>
              </a:extLst>
            </p:cNvPr>
            <p:cNvSpPr/>
            <p:nvPr/>
          </p:nvSpPr>
          <p:spPr bwMode="auto">
            <a:xfrm>
              <a:off x="9373898" y="1783009"/>
              <a:ext cx="372090" cy="353486"/>
            </a:xfrm>
            <a:custGeom>
              <a:avLst/>
              <a:gdLst>
                <a:gd name="T0" fmla="*/ 1 w 19"/>
                <a:gd name="T1" fmla="*/ 17 h 18"/>
                <a:gd name="T2" fmla="*/ 15 w 19"/>
                <a:gd name="T3" fmla="*/ 18 h 18"/>
                <a:gd name="T4" fmla="*/ 16 w 19"/>
                <a:gd name="T5" fmla="*/ 18 h 18"/>
                <a:gd name="T6" fmla="*/ 19 w 19"/>
                <a:gd name="T7" fmla="*/ 14 h 18"/>
                <a:gd name="T8" fmla="*/ 17 w 19"/>
                <a:gd name="T9" fmla="*/ 11 h 18"/>
                <a:gd name="T10" fmla="*/ 14 w 19"/>
                <a:gd name="T11" fmla="*/ 1 h 18"/>
                <a:gd name="T12" fmla="*/ 12 w 19"/>
                <a:gd name="T13" fmla="*/ 1 h 18"/>
                <a:gd name="T14" fmla="*/ 10 w 19"/>
                <a:gd name="T15" fmla="*/ 0 h 18"/>
                <a:gd name="T16" fmla="*/ 3 w 19"/>
                <a:gd name="T17" fmla="*/ 10 h 18"/>
                <a:gd name="T18" fmla="*/ 0 w 19"/>
                <a:gd name="T19" fmla="*/ 14 h 18"/>
                <a:gd name="T20" fmla="*/ 1 w 19"/>
                <a:gd name="T2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8">
                  <a:moveTo>
                    <a:pt x="1" y="17"/>
                  </a:moveTo>
                  <a:cubicBezTo>
                    <a:pt x="15" y="18"/>
                    <a:pt x="15" y="18"/>
                    <a:pt x="15" y="18"/>
                  </a:cubicBezTo>
                  <a:cubicBezTo>
                    <a:pt x="16" y="18"/>
                    <a:pt x="16" y="18"/>
                    <a:pt x="16" y="18"/>
                  </a:cubicBezTo>
                  <a:cubicBezTo>
                    <a:pt x="16" y="16"/>
                    <a:pt x="17" y="15"/>
                    <a:pt x="19" y="14"/>
                  </a:cubicBezTo>
                  <a:cubicBezTo>
                    <a:pt x="17" y="11"/>
                    <a:pt x="17" y="11"/>
                    <a:pt x="17" y="11"/>
                  </a:cubicBezTo>
                  <a:cubicBezTo>
                    <a:pt x="14" y="1"/>
                    <a:pt x="14" y="1"/>
                    <a:pt x="14" y="1"/>
                  </a:cubicBezTo>
                  <a:cubicBezTo>
                    <a:pt x="13" y="1"/>
                    <a:pt x="13" y="1"/>
                    <a:pt x="12" y="1"/>
                  </a:cubicBezTo>
                  <a:cubicBezTo>
                    <a:pt x="12" y="1"/>
                    <a:pt x="11" y="0"/>
                    <a:pt x="10" y="0"/>
                  </a:cubicBezTo>
                  <a:cubicBezTo>
                    <a:pt x="3" y="10"/>
                    <a:pt x="3" y="10"/>
                    <a:pt x="3" y="10"/>
                  </a:cubicBezTo>
                  <a:cubicBezTo>
                    <a:pt x="0" y="14"/>
                    <a:pt x="0" y="14"/>
                    <a:pt x="0" y="14"/>
                  </a:cubicBezTo>
                  <a:cubicBezTo>
                    <a:pt x="1" y="14"/>
                    <a:pt x="1" y="16"/>
                    <a:pt x="1" y="1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3" name="iśļîḋé">
              <a:extLst>
                <a:ext uri="{FF2B5EF4-FFF2-40B4-BE49-F238E27FC236}">
                  <a16:creationId xmlns:a16="http://schemas.microsoft.com/office/drawing/2014/main" id="{4EF66D57-A0F9-4F93-A4BB-7724B32B8113}"/>
                </a:ext>
              </a:extLst>
            </p:cNvPr>
            <p:cNvSpPr/>
            <p:nvPr/>
          </p:nvSpPr>
          <p:spPr bwMode="auto">
            <a:xfrm>
              <a:off x="9569250" y="4155092"/>
              <a:ext cx="520928" cy="893018"/>
            </a:xfrm>
            <a:custGeom>
              <a:avLst/>
              <a:gdLst>
                <a:gd name="T0" fmla="*/ 0 w 27"/>
                <a:gd name="T1" fmla="*/ 0 h 46"/>
                <a:gd name="T2" fmla="*/ 23 w 27"/>
                <a:gd name="T3" fmla="*/ 46 h 46"/>
                <a:gd name="T4" fmla="*/ 24 w 27"/>
                <a:gd name="T5" fmla="*/ 39 h 46"/>
                <a:gd name="T6" fmla="*/ 24 w 27"/>
                <a:gd name="T7" fmla="*/ 38 h 46"/>
                <a:gd name="T8" fmla="*/ 25 w 27"/>
                <a:gd name="T9" fmla="*/ 38 h 46"/>
                <a:gd name="T10" fmla="*/ 27 w 27"/>
                <a:gd name="T11" fmla="*/ 39 h 46"/>
                <a:gd name="T12" fmla="*/ 27 w 27"/>
                <a:gd name="T13" fmla="*/ 39 h 46"/>
                <a:gd name="T14" fmla="*/ 9 w 27"/>
                <a:gd name="T15" fmla="*/ 14 h 46"/>
                <a:gd name="T16" fmla="*/ 0 w 2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6">
                  <a:moveTo>
                    <a:pt x="0" y="0"/>
                  </a:moveTo>
                  <a:cubicBezTo>
                    <a:pt x="23" y="46"/>
                    <a:pt x="23" y="46"/>
                    <a:pt x="23" y="46"/>
                  </a:cubicBezTo>
                  <a:cubicBezTo>
                    <a:pt x="23" y="43"/>
                    <a:pt x="24" y="41"/>
                    <a:pt x="24" y="39"/>
                  </a:cubicBezTo>
                  <a:cubicBezTo>
                    <a:pt x="24" y="39"/>
                    <a:pt x="24" y="38"/>
                    <a:pt x="24" y="38"/>
                  </a:cubicBezTo>
                  <a:cubicBezTo>
                    <a:pt x="24" y="38"/>
                    <a:pt x="25" y="38"/>
                    <a:pt x="25" y="38"/>
                  </a:cubicBezTo>
                  <a:cubicBezTo>
                    <a:pt x="25" y="39"/>
                    <a:pt x="26" y="39"/>
                    <a:pt x="27" y="39"/>
                  </a:cubicBezTo>
                  <a:cubicBezTo>
                    <a:pt x="27" y="39"/>
                    <a:pt x="27" y="39"/>
                    <a:pt x="27" y="39"/>
                  </a:cubicBezTo>
                  <a:cubicBezTo>
                    <a:pt x="9" y="14"/>
                    <a:pt x="9" y="14"/>
                    <a:pt x="9" y="14"/>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4" name="ïṥḷîḓè">
              <a:extLst>
                <a:ext uri="{FF2B5EF4-FFF2-40B4-BE49-F238E27FC236}">
                  <a16:creationId xmlns:a16="http://schemas.microsoft.com/office/drawing/2014/main" id="{D5F48385-9D2A-4CE3-BAD5-E342E9D64FDA}"/>
                </a:ext>
              </a:extLst>
            </p:cNvPr>
            <p:cNvSpPr/>
            <p:nvPr/>
          </p:nvSpPr>
          <p:spPr bwMode="auto">
            <a:xfrm>
              <a:off x="9820408" y="4034160"/>
              <a:ext cx="288374" cy="818600"/>
            </a:xfrm>
            <a:custGeom>
              <a:avLst/>
              <a:gdLst>
                <a:gd name="T0" fmla="*/ 0 w 15"/>
                <a:gd name="T1" fmla="*/ 2 h 42"/>
                <a:gd name="T2" fmla="*/ 1 w 15"/>
                <a:gd name="T3" fmla="*/ 6 h 42"/>
                <a:gd name="T4" fmla="*/ 15 w 15"/>
                <a:gd name="T5" fmla="*/ 42 h 42"/>
                <a:gd name="T6" fmla="*/ 14 w 15"/>
                <a:gd name="T7" fmla="*/ 3 h 42"/>
                <a:gd name="T8" fmla="*/ 2 w 15"/>
                <a:gd name="T9" fmla="*/ 0 h 42"/>
                <a:gd name="T10" fmla="*/ 0 w 15"/>
                <a:gd name="T11" fmla="*/ 2 h 42"/>
              </a:gdLst>
              <a:ahLst/>
              <a:cxnLst>
                <a:cxn ang="0">
                  <a:pos x="T0" y="T1"/>
                </a:cxn>
                <a:cxn ang="0">
                  <a:pos x="T2" y="T3"/>
                </a:cxn>
                <a:cxn ang="0">
                  <a:pos x="T4" y="T5"/>
                </a:cxn>
                <a:cxn ang="0">
                  <a:pos x="T6" y="T7"/>
                </a:cxn>
                <a:cxn ang="0">
                  <a:pos x="T8" y="T9"/>
                </a:cxn>
                <a:cxn ang="0">
                  <a:pos x="T10" y="T11"/>
                </a:cxn>
              </a:cxnLst>
              <a:rect l="0" t="0" r="r" b="b"/>
              <a:pathLst>
                <a:path w="15" h="42">
                  <a:moveTo>
                    <a:pt x="0" y="2"/>
                  </a:moveTo>
                  <a:cubicBezTo>
                    <a:pt x="1" y="6"/>
                    <a:pt x="1" y="6"/>
                    <a:pt x="1" y="6"/>
                  </a:cubicBezTo>
                  <a:cubicBezTo>
                    <a:pt x="15" y="42"/>
                    <a:pt x="15" y="42"/>
                    <a:pt x="15" y="42"/>
                  </a:cubicBezTo>
                  <a:cubicBezTo>
                    <a:pt x="14" y="3"/>
                    <a:pt x="14" y="3"/>
                    <a:pt x="14" y="3"/>
                  </a:cubicBezTo>
                  <a:cubicBezTo>
                    <a:pt x="2" y="0"/>
                    <a:pt x="2" y="0"/>
                    <a:pt x="2" y="0"/>
                  </a:cubicBezTo>
                  <a:cubicBezTo>
                    <a:pt x="2" y="1"/>
                    <a:pt x="1" y="2"/>
                    <a:pt x="0" y="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5" name="íṧliďê">
              <a:extLst>
                <a:ext uri="{FF2B5EF4-FFF2-40B4-BE49-F238E27FC236}">
                  <a16:creationId xmlns:a16="http://schemas.microsoft.com/office/drawing/2014/main" id="{528C4151-9B31-49DD-B884-79D2F6DE38E2}"/>
                </a:ext>
              </a:extLst>
            </p:cNvPr>
            <p:cNvSpPr/>
            <p:nvPr/>
          </p:nvSpPr>
          <p:spPr bwMode="auto">
            <a:xfrm>
              <a:off x="8443671" y="4071368"/>
              <a:ext cx="855810" cy="511628"/>
            </a:xfrm>
            <a:custGeom>
              <a:avLst/>
              <a:gdLst>
                <a:gd name="T0" fmla="*/ 40 w 44"/>
                <a:gd name="T1" fmla="*/ 0 h 26"/>
                <a:gd name="T2" fmla="*/ 21 w 44"/>
                <a:gd name="T3" fmla="*/ 2 h 26"/>
                <a:gd name="T4" fmla="*/ 2 w 44"/>
                <a:gd name="T5" fmla="*/ 4 h 26"/>
                <a:gd name="T6" fmla="*/ 2 w 44"/>
                <a:gd name="T7" fmla="*/ 4 h 26"/>
                <a:gd name="T8" fmla="*/ 0 w 44"/>
                <a:gd name="T9" fmla="*/ 8 h 26"/>
                <a:gd name="T10" fmla="*/ 10 w 44"/>
                <a:gd name="T11" fmla="*/ 22 h 26"/>
                <a:gd name="T12" fmla="*/ 25 w 44"/>
                <a:gd name="T13" fmla="*/ 11 h 26"/>
                <a:gd name="T14" fmla="*/ 26 w 44"/>
                <a:gd name="T15" fmla="*/ 11 h 26"/>
                <a:gd name="T16" fmla="*/ 26 w 44"/>
                <a:gd name="T17" fmla="*/ 11 h 26"/>
                <a:gd name="T18" fmla="*/ 26 w 44"/>
                <a:gd name="T19" fmla="*/ 11 h 26"/>
                <a:gd name="T20" fmla="*/ 41 w 44"/>
                <a:gd name="T21" fmla="*/ 26 h 26"/>
                <a:gd name="T22" fmla="*/ 42 w 44"/>
                <a:gd name="T23" fmla="*/ 13 h 26"/>
                <a:gd name="T24" fmla="*/ 44 w 44"/>
                <a:gd name="T25" fmla="*/ 3 h 26"/>
                <a:gd name="T26" fmla="*/ 40 w 44"/>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26">
                  <a:moveTo>
                    <a:pt x="40" y="0"/>
                  </a:moveTo>
                  <a:cubicBezTo>
                    <a:pt x="21" y="2"/>
                    <a:pt x="21" y="2"/>
                    <a:pt x="21" y="2"/>
                  </a:cubicBezTo>
                  <a:cubicBezTo>
                    <a:pt x="2" y="4"/>
                    <a:pt x="2" y="4"/>
                    <a:pt x="2" y="4"/>
                  </a:cubicBezTo>
                  <a:cubicBezTo>
                    <a:pt x="2" y="4"/>
                    <a:pt x="2" y="4"/>
                    <a:pt x="2" y="4"/>
                  </a:cubicBezTo>
                  <a:cubicBezTo>
                    <a:pt x="2" y="6"/>
                    <a:pt x="1" y="7"/>
                    <a:pt x="0" y="8"/>
                  </a:cubicBezTo>
                  <a:cubicBezTo>
                    <a:pt x="10" y="22"/>
                    <a:pt x="10" y="22"/>
                    <a:pt x="10" y="22"/>
                  </a:cubicBezTo>
                  <a:cubicBezTo>
                    <a:pt x="16" y="20"/>
                    <a:pt x="21" y="16"/>
                    <a:pt x="25" y="11"/>
                  </a:cubicBezTo>
                  <a:cubicBezTo>
                    <a:pt x="25" y="11"/>
                    <a:pt x="26" y="11"/>
                    <a:pt x="26" y="11"/>
                  </a:cubicBezTo>
                  <a:cubicBezTo>
                    <a:pt x="26" y="11"/>
                    <a:pt x="26" y="11"/>
                    <a:pt x="26" y="11"/>
                  </a:cubicBezTo>
                  <a:cubicBezTo>
                    <a:pt x="26" y="11"/>
                    <a:pt x="26" y="11"/>
                    <a:pt x="26" y="11"/>
                  </a:cubicBezTo>
                  <a:cubicBezTo>
                    <a:pt x="29" y="18"/>
                    <a:pt x="34" y="23"/>
                    <a:pt x="41" y="26"/>
                  </a:cubicBezTo>
                  <a:cubicBezTo>
                    <a:pt x="42" y="13"/>
                    <a:pt x="42" y="13"/>
                    <a:pt x="42" y="13"/>
                  </a:cubicBezTo>
                  <a:cubicBezTo>
                    <a:pt x="44" y="3"/>
                    <a:pt x="44" y="3"/>
                    <a:pt x="44" y="3"/>
                  </a:cubicBezTo>
                  <a:cubicBezTo>
                    <a:pt x="42" y="3"/>
                    <a:pt x="40" y="1"/>
                    <a:pt x="4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6" name="išlïďe">
              <a:extLst>
                <a:ext uri="{FF2B5EF4-FFF2-40B4-BE49-F238E27FC236}">
                  <a16:creationId xmlns:a16="http://schemas.microsoft.com/office/drawing/2014/main" id="{18795D1E-2A74-4C25-8C60-78610DE88BEF}"/>
                </a:ext>
              </a:extLst>
            </p:cNvPr>
            <p:cNvSpPr/>
            <p:nvPr/>
          </p:nvSpPr>
          <p:spPr bwMode="auto">
            <a:xfrm>
              <a:off x="9857618" y="3531836"/>
              <a:ext cx="530232" cy="539532"/>
            </a:xfrm>
            <a:custGeom>
              <a:avLst/>
              <a:gdLst>
                <a:gd name="T0" fmla="*/ 26 w 27"/>
                <a:gd name="T1" fmla="*/ 0 h 28"/>
                <a:gd name="T2" fmla="*/ 21 w 27"/>
                <a:gd name="T3" fmla="*/ 4 h 28"/>
                <a:gd name="T4" fmla="*/ 0 w 27"/>
                <a:gd name="T5" fmla="*/ 21 h 28"/>
                <a:gd name="T6" fmla="*/ 1 w 27"/>
                <a:gd name="T7" fmla="*/ 24 h 28"/>
                <a:gd name="T8" fmla="*/ 1 w 27"/>
                <a:gd name="T9" fmla="*/ 25 h 28"/>
                <a:gd name="T10" fmla="*/ 3 w 27"/>
                <a:gd name="T11" fmla="*/ 26 h 28"/>
                <a:gd name="T12" fmla="*/ 12 w 27"/>
                <a:gd name="T13" fmla="*/ 28 h 28"/>
                <a:gd name="T14" fmla="*/ 15 w 27"/>
                <a:gd name="T15" fmla="*/ 22 h 28"/>
                <a:gd name="T16" fmla="*/ 27 w 27"/>
                <a:gd name="T17" fmla="*/ 0 h 28"/>
                <a:gd name="T18" fmla="*/ 26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6" y="0"/>
                  </a:moveTo>
                  <a:cubicBezTo>
                    <a:pt x="21" y="4"/>
                    <a:pt x="21" y="4"/>
                    <a:pt x="21" y="4"/>
                  </a:cubicBezTo>
                  <a:cubicBezTo>
                    <a:pt x="0" y="21"/>
                    <a:pt x="0" y="21"/>
                    <a:pt x="0" y="21"/>
                  </a:cubicBezTo>
                  <a:cubicBezTo>
                    <a:pt x="0" y="22"/>
                    <a:pt x="1" y="23"/>
                    <a:pt x="1" y="24"/>
                  </a:cubicBezTo>
                  <a:cubicBezTo>
                    <a:pt x="1" y="25"/>
                    <a:pt x="1" y="25"/>
                    <a:pt x="1" y="25"/>
                  </a:cubicBezTo>
                  <a:cubicBezTo>
                    <a:pt x="3" y="26"/>
                    <a:pt x="3" y="26"/>
                    <a:pt x="3" y="26"/>
                  </a:cubicBezTo>
                  <a:cubicBezTo>
                    <a:pt x="12" y="28"/>
                    <a:pt x="12" y="28"/>
                    <a:pt x="12" y="28"/>
                  </a:cubicBezTo>
                  <a:cubicBezTo>
                    <a:pt x="15" y="22"/>
                    <a:pt x="15" y="22"/>
                    <a:pt x="15" y="22"/>
                  </a:cubicBezTo>
                  <a:cubicBezTo>
                    <a:pt x="27" y="0"/>
                    <a:pt x="27" y="0"/>
                    <a:pt x="27" y="0"/>
                  </a:cubicBezTo>
                  <a:cubicBezTo>
                    <a:pt x="27" y="0"/>
                    <a:pt x="26" y="0"/>
                    <a:pt x="2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 name="í$ḻïde">
              <a:extLst>
                <a:ext uri="{FF2B5EF4-FFF2-40B4-BE49-F238E27FC236}">
                  <a16:creationId xmlns:a16="http://schemas.microsoft.com/office/drawing/2014/main" id="{3E629683-F65F-4476-88BC-5289B2147235}"/>
                </a:ext>
              </a:extLst>
            </p:cNvPr>
            <p:cNvSpPr/>
            <p:nvPr/>
          </p:nvSpPr>
          <p:spPr bwMode="auto">
            <a:xfrm>
              <a:off x="7587861" y="3085328"/>
              <a:ext cx="558136" cy="660464"/>
            </a:xfrm>
            <a:custGeom>
              <a:avLst/>
              <a:gdLst>
                <a:gd name="T0" fmla="*/ 22 w 29"/>
                <a:gd name="T1" fmla="*/ 34 h 34"/>
                <a:gd name="T2" fmla="*/ 29 w 29"/>
                <a:gd name="T3" fmla="*/ 27 h 34"/>
                <a:gd name="T4" fmla="*/ 28 w 29"/>
                <a:gd name="T5" fmla="*/ 24 h 34"/>
                <a:gd name="T6" fmla="*/ 28 w 29"/>
                <a:gd name="T7" fmla="*/ 22 h 34"/>
                <a:gd name="T8" fmla="*/ 1 w 29"/>
                <a:gd name="T9" fmla="*/ 0 h 34"/>
                <a:gd name="T10" fmla="*/ 0 w 29"/>
                <a:gd name="T11" fmla="*/ 0 h 34"/>
                <a:gd name="T12" fmla="*/ 18 w 29"/>
                <a:gd name="T13" fmla="*/ 33 h 34"/>
                <a:gd name="T14" fmla="*/ 19 w 29"/>
                <a:gd name="T15" fmla="*/ 33 h 34"/>
                <a:gd name="T16" fmla="*/ 22 w 2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4">
                  <a:moveTo>
                    <a:pt x="22" y="34"/>
                  </a:moveTo>
                  <a:cubicBezTo>
                    <a:pt x="29" y="27"/>
                    <a:pt x="29" y="27"/>
                    <a:pt x="29" y="27"/>
                  </a:cubicBezTo>
                  <a:cubicBezTo>
                    <a:pt x="28" y="26"/>
                    <a:pt x="28" y="25"/>
                    <a:pt x="28" y="24"/>
                  </a:cubicBezTo>
                  <a:cubicBezTo>
                    <a:pt x="28" y="23"/>
                    <a:pt x="28" y="23"/>
                    <a:pt x="28" y="22"/>
                  </a:cubicBezTo>
                  <a:cubicBezTo>
                    <a:pt x="1" y="0"/>
                    <a:pt x="1" y="0"/>
                    <a:pt x="1" y="0"/>
                  </a:cubicBezTo>
                  <a:cubicBezTo>
                    <a:pt x="0" y="0"/>
                    <a:pt x="0" y="0"/>
                    <a:pt x="0" y="0"/>
                  </a:cubicBezTo>
                  <a:cubicBezTo>
                    <a:pt x="18" y="33"/>
                    <a:pt x="18" y="33"/>
                    <a:pt x="18" y="33"/>
                  </a:cubicBezTo>
                  <a:cubicBezTo>
                    <a:pt x="18" y="33"/>
                    <a:pt x="19" y="33"/>
                    <a:pt x="19" y="33"/>
                  </a:cubicBezTo>
                  <a:cubicBezTo>
                    <a:pt x="20" y="33"/>
                    <a:pt x="21" y="33"/>
                    <a:pt x="22"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8" name="îŝḷïḍe">
              <a:extLst>
                <a:ext uri="{FF2B5EF4-FFF2-40B4-BE49-F238E27FC236}">
                  <a16:creationId xmlns:a16="http://schemas.microsoft.com/office/drawing/2014/main" id="{98A4EC48-1E54-403D-9D51-49F70B6DE4E4}"/>
                </a:ext>
              </a:extLst>
            </p:cNvPr>
            <p:cNvSpPr/>
            <p:nvPr/>
          </p:nvSpPr>
          <p:spPr bwMode="auto">
            <a:xfrm>
              <a:off x="7541353" y="3857418"/>
              <a:ext cx="390696" cy="390696"/>
            </a:xfrm>
            <a:custGeom>
              <a:avLst/>
              <a:gdLst>
                <a:gd name="T0" fmla="*/ 20 w 20"/>
                <a:gd name="T1" fmla="*/ 5 h 20"/>
                <a:gd name="T2" fmla="*/ 20 w 20"/>
                <a:gd name="T3" fmla="*/ 2 h 20"/>
                <a:gd name="T4" fmla="*/ 17 w 20"/>
                <a:gd name="T5" fmla="*/ 0 h 20"/>
                <a:gd name="T6" fmla="*/ 0 w 20"/>
                <a:gd name="T7" fmla="*/ 7 h 20"/>
                <a:gd name="T8" fmla="*/ 5 w 20"/>
                <a:gd name="T9" fmla="*/ 18 h 20"/>
                <a:gd name="T10" fmla="*/ 18 w 20"/>
                <a:gd name="T11" fmla="*/ 20 h 20"/>
                <a:gd name="T12" fmla="*/ 18 w 20"/>
                <a:gd name="T13" fmla="*/ 20 h 20"/>
                <a:gd name="T14" fmla="*/ 20 w 20"/>
                <a:gd name="T15" fmla="*/ 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5"/>
                  </a:moveTo>
                  <a:cubicBezTo>
                    <a:pt x="20" y="2"/>
                    <a:pt x="20" y="2"/>
                    <a:pt x="20" y="2"/>
                  </a:cubicBezTo>
                  <a:cubicBezTo>
                    <a:pt x="19" y="2"/>
                    <a:pt x="17" y="1"/>
                    <a:pt x="17" y="0"/>
                  </a:cubicBezTo>
                  <a:cubicBezTo>
                    <a:pt x="0" y="7"/>
                    <a:pt x="0" y="7"/>
                    <a:pt x="0" y="7"/>
                  </a:cubicBezTo>
                  <a:cubicBezTo>
                    <a:pt x="1" y="11"/>
                    <a:pt x="3" y="15"/>
                    <a:pt x="5" y="18"/>
                  </a:cubicBezTo>
                  <a:cubicBezTo>
                    <a:pt x="18" y="20"/>
                    <a:pt x="18" y="20"/>
                    <a:pt x="18" y="20"/>
                  </a:cubicBezTo>
                  <a:cubicBezTo>
                    <a:pt x="18" y="20"/>
                    <a:pt x="18" y="20"/>
                    <a:pt x="18" y="20"/>
                  </a:cubicBezTo>
                  <a:lnTo>
                    <a:pt x="20"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9" name="íslîḋe">
              <a:extLst>
                <a:ext uri="{FF2B5EF4-FFF2-40B4-BE49-F238E27FC236}">
                  <a16:creationId xmlns:a16="http://schemas.microsoft.com/office/drawing/2014/main" id="{C7CF0D83-A81A-4BC5-A46D-129DD7A84FF6}"/>
                </a:ext>
              </a:extLst>
            </p:cNvPr>
            <p:cNvSpPr/>
            <p:nvPr/>
          </p:nvSpPr>
          <p:spPr bwMode="auto">
            <a:xfrm>
              <a:off x="10852964" y="3996950"/>
              <a:ext cx="213956" cy="427904"/>
            </a:xfrm>
            <a:custGeom>
              <a:avLst/>
              <a:gdLst>
                <a:gd name="T0" fmla="*/ 11 w 11"/>
                <a:gd name="T1" fmla="*/ 8 h 22"/>
                <a:gd name="T2" fmla="*/ 8 w 11"/>
                <a:gd name="T3" fmla="*/ 0 h 22"/>
                <a:gd name="T4" fmla="*/ 0 w 11"/>
                <a:gd name="T5" fmla="*/ 22 h 22"/>
                <a:gd name="T6" fmla="*/ 11 w 11"/>
                <a:gd name="T7" fmla="*/ 8 h 22"/>
              </a:gdLst>
              <a:ahLst/>
              <a:cxnLst>
                <a:cxn ang="0">
                  <a:pos x="T0" y="T1"/>
                </a:cxn>
                <a:cxn ang="0">
                  <a:pos x="T2" y="T3"/>
                </a:cxn>
                <a:cxn ang="0">
                  <a:pos x="T4" y="T5"/>
                </a:cxn>
                <a:cxn ang="0">
                  <a:pos x="T6" y="T7"/>
                </a:cxn>
              </a:cxnLst>
              <a:rect l="0" t="0" r="r" b="b"/>
              <a:pathLst>
                <a:path w="11" h="22">
                  <a:moveTo>
                    <a:pt x="11" y="8"/>
                  </a:moveTo>
                  <a:cubicBezTo>
                    <a:pt x="8" y="0"/>
                    <a:pt x="8" y="0"/>
                    <a:pt x="8" y="0"/>
                  </a:cubicBezTo>
                  <a:cubicBezTo>
                    <a:pt x="0" y="22"/>
                    <a:pt x="0" y="22"/>
                    <a:pt x="0" y="22"/>
                  </a:cubicBezTo>
                  <a:cubicBezTo>
                    <a:pt x="5" y="19"/>
                    <a:pt x="9" y="14"/>
                    <a:pt x="11" y="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0" name="ïŝḻîḑé">
              <a:extLst>
                <a:ext uri="{FF2B5EF4-FFF2-40B4-BE49-F238E27FC236}">
                  <a16:creationId xmlns:a16="http://schemas.microsoft.com/office/drawing/2014/main" id="{D094638B-2B36-4B70-AB24-2F4843041629}"/>
                </a:ext>
              </a:extLst>
            </p:cNvPr>
            <p:cNvSpPr/>
            <p:nvPr/>
          </p:nvSpPr>
          <p:spPr bwMode="auto">
            <a:xfrm>
              <a:off x="10108782" y="4136486"/>
              <a:ext cx="474418" cy="790696"/>
            </a:xfrm>
            <a:custGeom>
              <a:avLst/>
              <a:gdLst>
                <a:gd name="T0" fmla="*/ 1 w 24"/>
                <a:gd name="T1" fmla="*/ 39 h 41"/>
                <a:gd name="T2" fmla="*/ 14 w 24"/>
                <a:gd name="T3" fmla="*/ 40 h 41"/>
                <a:gd name="T4" fmla="*/ 17 w 24"/>
                <a:gd name="T5" fmla="*/ 41 h 41"/>
                <a:gd name="T6" fmla="*/ 24 w 24"/>
                <a:gd name="T7" fmla="*/ 37 h 41"/>
                <a:gd name="T8" fmla="*/ 5 w 24"/>
                <a:gd name="T9" fmla="*/ 8 h 41"/>
                <a:gd name="T10" fmla="*/ 0 w 24"/>
                <a:gd name="T11" fmla="*/ 0 h 41"/>
                <a:gd name="T12" fmla="*/ 1 w 24"/>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24" h="41">
                  <a:moveTo>
                    <a:pt x="1" y="39"/>
                  </a:moveTo>
                  <a:cubicBezTo>
                    <a:pt x="14" y="40"/>
                    <a:pt x="14" y="40"/>
                    <a:pt x="14" y="40"/>
                  </a:cubicBezTo>
                  <a:cubicBezTo>
                    <a:pt x="17" y="41"/>
                    <a:pt x="17" y="41"/>
                    <a:pt x="17" y="41"/>
                  </a:cubicBezTo>
                  <a:cubicBezTo>
                    <a:pt x="19" y="40"/>
                    <a:pt x="22" y="39"/>
                    <a:pt x="24" y="37"/>
                  </a:cubicBezTo>
                  <a:cubicBezTo>
                    <a:pt x="5" y="8"/>
                    <a:pt x="5" y="8"/>
                    <a:pt x="5" y="8"/>
                  </a:cubicBezTo>
                  <a:cubicBezTo>
                    <a:pt x="0" y="0"/>
                    <a:pt x="0" y="0"/>
                    <a:pt x="0" y="0"/>
                  </a:cubicBezTo>
                  <a:lnTo>
                    <a:pt x="1" y="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1" name="îš1íḍe">
              <a:extLst>
                <a:ext uri="{FF2B5EF4-FFF2-40B4-BE49-F238E27FC236}">
                  <a16:creationId xmlns:a16="http://schemas.microsoft.com/office/drawing/2014/main" id="{FEBC9D72-6946-480F-804C-7290BD21972E}"/>
                </a:ext>
              </a:extLst>
            </p:cNvPr>
            <p:cNvSpPr/>
            <p:nvPr/>
          </p:nvSpPr>
          <p:spPr bwMode="auto">
            <a:xfrm>
              <a:off x="7076239" y="3103932"/>
              <a:ext cx="837204" cy="911622"/>
            </a:xfrm>
            <a:custGeom>
              <a:avLst/>
              <a:gdLst>
                <a:gd name="T0" fmla="*/ 40 w 43"/>
                <a:gd name="T1" fmla="*/ 36 h 47"/>
                <a:gd name="T2" fmla="*/ 43 w 43"/>
                <a:gd name="T3" fmla="*/ 32 h 47"/>
                <a:gd name="T4" fmla="*/ 39 w 43"/>
                <a:gd name="T5" fmla="*/ 26 h 47"/>
                <a:gd name="T6" fmla="*/ 25 w 43"/>
                <a:gd name="T7" fmla="*/ 0 h 47"/>
                <a:gd name="T8" fmla="*/ 23 w 43"/>
                <a:gd name="T9" fmla="*/ 0 h 47"/>
                <a:gd name="T10" fmla="*/ 22 w 43"/>
                <a:gd name="T11" fmla="*/ 0 h 47"/>
                <a:gd name="T12" fmla="*/ 0 w 43"/>
                <a:gd name="T13" fmla="*/ 47 h 47"/>
                <a:gd name="T14" fmla="*/ 14 w 43"/>
                <a:gd name="T15" fmla="*/ 43 h 47"/>
                <a:gd name="T16" fmla="*/ 21 w 43"/>
                <a:gd name="T17" fmla="*/ 38 h 47"/>
                <a:gd name="T18" fmla="*/ 22 w 43"/>
                <a:gd name="T19" fmla="*/ 38 h 47"/>
                <a:gd name="T20" fmla="*/ 22 w 43"/>
                <a:gd name="T21" fmla="*/ 39 h 47"/>
                <a:gd name="T22" fmla="*/ 23 w 43"/>
                <a:gd name="T23" fmla="*/ 41 h 47"/>
                <a:gd name="T24" fmla="*/ 27 w 43"/>
                <a:gd name="T25" fmla="*/ 40 h 47"/>
                <a:gd name="T26" fmla="*/ 40 w 43"/>
                <a:gd name="T27" fmla="*/ 37 h 47"/>
                <a:gd name="T28" fmla="*/ 40 w 43"/>
                <a:gd name="T2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7">
                  <a:moveTo>
                    <a:pt x="40" y="36"/>
                  </a:moveTo>
                  <a:cubicBezTo>
                    <a:pt x="40" y="35"/>
                    <a:pt x="41" y="33"/>
                    <a:pt x="43" y="32"/>
                  </a:cubicBezTo>
                  <a:cubicBezTo>
                    <a:pt x="39" y="26"/>
                    <a:pt x="39" y="26"/>
                    <a:pt x="39" y="26"/>
                  </a:cubicBezTo>
                  <a:cubicBezTo>
                    <a:pt x="25" y="0"/>
                    <a:pt x="25" y="0"/>
                    <a:pt x="25" y="0"/>
                  </a:cubicBezTo>
                  <a:cubicBezTo>
                    <a:pt x="25" y="0"/>
                    <a:pt x="24" y="0"/>
                    <a:pt x="23" y="0"/>
                  </a:cubicBezTo>
                  <a:cubicBezTo>
                    <a:pt x="23" y="0"/>
                    <a:pt x="23" y="0"/>
                    <a:pt x="22" y="0"/>
                  </a:cubicBezTo>
                  <a:cubicBezTo>
                    <a:pt x="0" y="47"/>
                    <a:pt x="0" y="47"/>
                    <a:pt x="0" y="47"/>
                  </a:cubicBezTo>
                  <a:cubicBezTo>
                    <a:pt x="14" y="43"/>
                    <a:pt x="14" y="43"/>
                    <a:pt x="14" y="43"/>
                  </a:cubicBezTo>
                  <a:cubicBezTo>
                    <a:pt x="17" y="42"/>
                    <a:pt x="19" y="40"/>
                    <a:pt x="21" y="38"/>
                  </a:cubicBezTo>
                  <a:cubicBezTo>
                    <a:pt x="22" y="38"/>
                    <a:pt x="22" y="38"/>
                    <a:pt x="22" y="38"/>
                  </a:cubicBezTo>
                  <a:cubicBezTo>
                    <a:pt x="22" y="38"/>
                    <a:pt x="22" y="38"/>
                    <a:pt x="22" y="39"/>
                  </a:cubicBezTo>
                  <a:cubicBezTo>
                    <a:pt x="22" y="39"/>
                    <a:pt x="22" y="40"/>
                    <a:pt x="23" y="41"/>
                  </a:cubicBezTo>
                  <a:cubicBezTo>
                    <a:pt x="27" y="40"/>
                    <a:pt x="27" y="40"/>
                    <a:pt x="27" y="40"/>
                  </a:cubicBezTo>
                  <a:cubicBezTo>
                    <a:pt x="40" y="37"/>
                    <a:pt x="40" y="37"/>
                    <a:pt x="40" y="37"/>
                  </a:cubicBezTo>
                  <a:cubicBezTo>
                    <a:pt x="40" y="37"/>
                    <a:pt x="40" y="36"/>
                    <a:pt x="40" y="3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2" name="i$líḍe">
              <a:extLst>
                <a:ext uri="{FF2B5EF4-FFF2-40B4-BE49-F238E27FC236}">
                  <a16:creationId xmlns:a16="http://schemas.microsoft.com/office/drawing/2014/main" id="{FA0E7BD4-4B88-4FD2-B2AC-99CF9F04FF25}"/>
                </a:ext>
              </a:extLst>
            </p:cNvPr>
            <p:cNvSpPr/>
            <p:nvPr/>
          </p:nvSpPr>
          <p:spPr bwMode="auto">
            <a:xfrm>
              <a:off x="10601800" y="3048118"/>
              <a:ext cx="502322" cy="306978"/>
            </a:xfrm>
            <a:custGeom>
              <a:avLst/>
              <a:gdLst>
                <a:gd name="T0" fmla="*/ 48 w 54"/>
                <a:gd name="T1" fmla="*/ 0 h 33"/>
                <a:gd name="T2" fmla="*/ 39 w 54"/>
                <a:gd name="T3" fmla="*/ 4 h 33"/>
                <a:gd name="T4" fmla="*/ 0 w 54"/>
                <a:gd name="T5" fmla="*/ 33 h 33"/>
                <a:gd name="T6" fmla="*/ 37 w 54"/>
                <a:gd name="T7" fmla="*/ 12 h 33"/>
                <a:gd name="T8" fmla="*/ 54 w 54"/>
                <a:gd name="T9" fmla="*/ 4 h 33"/>
                <a:gd name="T10" fmla="*/ 48 w 54"/>
                <a:gd name="T11" fmla="*/ 0 h 33"/>
              </a:gdLst>
              <a:ahLst/>
              <a:cxnLst>
                <a:cxn ang="0">
                  <a:pos x="T0" y="T1"/>
                </a:cxn>
                <a:cxn ang="0">
                  <a:pos x="T2" y="T3"/>
                </a:cxn>
                <a:cxn ang="0">
                  <a:pos x="T4" y="T5"/>
                </a:cxn>
                <a:cxn ang="0">
                  <a:pos x="T6" y="T7"/>
                </a:cxn>
                <a:cxn ang="0">
                  <a:pos x="T8" y="T9"/>
                </a:cxn>
                <a:cxn ang="0">
                  <a:pos x="T10" y="T11"/>
                </a:cxn>
              </a:cxnLst>
              <a:rect l="0" t="0" r="r" b="b"/>
              <a:pathLst>
                <a:path w="54" h="33">
                  <a:moveTo>
                    <a:pt x="48" y="0"/>
                  </a:moveTo>
                  <a:lnTo>
                    <a:pt x="39" y="4"/>
                  </a:lnTo>
                  <a:lnTo>
                    <a:pt x="0" y="33"/>
                  </a:lnTo>
                  <a:lnTo>
                    <a:pt x="37" y="12"/>
                  </a:lnTo>
                  <a:lnTo>
                    <a:pt x="54" y="4"/>
                  </a:lnTo>
                  <a:lnTo>
                    <a:pt x="4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3" name="îşľîďe">
              <a:extLst>
                <a:ext uri="{FF2B5EF4-FFF2-40B4-BE49-F238E27FC236}">
                  <a16:creationId xmlns:a16="http://schemas.microsoft.com/office/drawing/2014/main" id="{66A2D41C-767D-49CE-A908-997446C50DDE}"/>
                </a:ext>
              </a:extLst>
            </p:cNvPr>
            <p:cNvSpPr/>
            <p:nvPr/>
          </p:nvSpPr>
          <p:spPr bwMode="auto">
            <a:xfrm>
              <a:off x="9550644" y="2908586"/>
              <a:ext cx="837204" cy="511628"/>
            </a:xfrm>
            <a:custGeom>
              <a:avLst/>
              <a:gdLst>
                <a:gd name="T0" fmla="*/ 43 w 43"/>
                <a:gd name="T1" fmla="*/ 24 h 26"/>
                <a:gd name="T2" fmla="*/ 32 w 43"/>
                <a:gd name="T3" fmla="*/ 0 h 26"/>
                <a:gd name="T4" fmla="*/ 0 w 43"/>
                <a:gd name="T5" fmla="*/ 6 h 26"/>
                <a:gd name="T6" fmla="*/ 0 w 43"/>
                <a:gd name="T7" fmla="*/ 8 h 26"/>
                <a:gd name="T8" fmla="*/ 19 w 43"/>
                <a:gd name="T9" fmla="*/ 16 h 26"/>
                <a:gd name="T10" fmla="*/ 41 w 43"/>
                <a:gd name="T11" fmla="*/ 26 h 26"/>
                <a:gd name="T12" fmla="*/ 43 w 43"/>
                <a:gd name="T13" fmla="*/ 24 h 26"/>
              </a:gdLst>
              <a:ahLst/>
              <a:cxnLst>
                <a:cxn ang="0">
                  <a:pos x="T0" y="T1"/>
                </a:cxn>
                <a:cxn ang="0">
                  <a:pos x="T2" y="T3"/>
                </a:cxn>
                <a:cxn ang="0">
                  <a:pos x="T4" y="T5"/>
                </a:cxn>
                <a:cxn ang="0">
                  <a:pos x="T6" y="T7"/>
                </a:cxn>
                <a:cxn ang="0">
                  <a:pos x="T8" y="T9"/>
                </a:cxn>
                <a:cxn ang="0">
                  <a:pos x="T10" y="T11"/>
                </a:cxn>
                <a:cxn ang="0">
                  <a:pos x="T12" y="T13"/>
                </a:cxn>
              </a:cxnLst>
              <a:rect l="0" t="0" r="r" b="b"/>
              <a:pathLst>
                <a:path w="43" h="26">
                  <a:moveTo>
                    <a:pt x="43" y="24"/>
                  </a:moveTo>
                  <a:cubicBezTo>
                    <a:pt x="32" y="0"/>
                    <a:pt x="32" y="0"/>
                    <a:pt x="32" y="0"/>
                  </a:cubicBezTo>
                  <a:cubicBezTo>
                    <a:pt x="0" y="6"/>
                    <a:pt x="0" y="6"/>
                    <a:pt x="0" y="6"/>
                  </a:cubicBezTo>
                  <a:cubicBezTo>
                    <a:pt x="0" y="7"/>
                    <a:pt x="0" y="8"/>
                    <a:pt x="0" y="8"/>
                  </a:cubicBezTo>
                  <a:cubicBezTo>
                    <a:pt x="19" y="16"/>
                    <a:pt x="19" y="16"/>
                    <a:pt x="19" y="16"/>
                  </a:cubicBezTo>
                  <a:cubicBezTo>
                    <a:pt x="41" y="26"/>
                    <a:pt x="41" y="26"/>
                    <a:pt x="41" y="26"/>
                  </a:cubicBezTo>
                  <a:cubicBezTo>
                    <a:pt x="41" y="25"/>
                    <a:pt x="42" y="24"/>
                    <a:pt x="43" y="2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4" name="îṡliḑê">
              <a:extLst>
                <a:ext uri="{FF2B5EF4-FFF2-40B4-BE49-F238E27FC236}">
                  <a16:creationId xmlns:a16="http://schemas.microsoft.com/office/drawing/2014/main" id="{123C363F-F59F-4EC9-9FDA-0469DFB337C3}"/>
                </a:ext>
              </a:extLst>
            </p:cNvPr>
            <p:cNvSpPr/>
            <p:nvPr/>
          </p:nvSpPr>
          <p:spPr bwMode="auto">
            <a:xfrm>
              <a:off x="8248325" y="4229510"/>
              <a:ext cx="362792" cy="334882"/>
            </a:xfrm>
            <a:custGeom>
              <a:avLst/>
              <a:gdLst>
                <a:gd name="T0" fmla="*/ 7 w 19"/>
                <a:gd name="T1" fmla="*/ 1 h 17"/>
                <a:gd name="T2" fmla="*/ 5 w 19"/>
                <a:gd name="T3" fmla="*/ 0 h 17"/>
                <a:gd name="T4" fmla="*/ 3 w 19"/>
                <a:gd name="T5" fmla="*/ 3 h 17"/>
                <a:gd name="T6" fmla="*/ 0 w 19"/>
                <a:gd name="T7" fmla="*/ 7 h 17"/>
                <a:gd name="T8" fmla="*/ 10 w 19"/>
                <a:gd name="T9" fmla="*/ 17 h 17"/>
                <a:gd name="T10" fmla="*/ 19 w 19"/>
                <a:gd name="T11" fmla="*/ 15 h 17"/>
                <a:gd name="T12" fmla="*/ 10 w 19"/>
                <a:gd name="T13" fmla="*/ 0 h 17"/>
                <a:gd name="T14" fmla="*/ 7 w 19"/>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7">
                  <a:moveTo>
                    <a:pt x="7" y="1"/>
                  </a:moveTo>
                  <a:cubicBezTo>
                    <a:pt x="6" y="1"/>
                    <a:pt x="6" y="1"/>
                    <a:pt x="5" y="0"/>
                  </a:cubicBezTo>
                  <a:cubicBezTo>
                    <a:pt x="3" y="3"/>
                    <a:pt x="3" y="3"/>
                    <a:pt x="3" y="3"/>
                  </a:cubicBezTo>
                  <a:cubicBezTo>
                    <a:pt x="0" y="7"/>
                    <a:pt x="0" y="7"/>
                    <a:pt x="0" y="7"/>
                  </a:cubicBezTo>
                  <a:cubicBezTo>
                    <a:pt x="10" y="17"/>
                    <a:pt x="10" y="17"/>
                    <a:pt x="10" y="17"/>
                  </a:cubicBezTo>
                  <a:cubicBezTo>
                    <a:pt x="13" y="17"/>
                    <a:pt x="16" y="16"/>
                    <a:pt x="19" y="15"/>
                  </a:cubicBezTo>
                  <a:cubicBezTo>
                    <a:pt x="10" y="0"/>
                    <a:pt x="10" y="0"/>
                    <a:pt x="10" y="0"/>
                  </a:cubicBezTo>
                  <a:cubicBezTo>
                    <a:pt x="9" y="1"/>
                    <a:pt x="8" y="1"/>
                    <a:pt x="7"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5" name="îṥļidè">
              <a:extLst>
                <a:ext uri="{FF2B5EF4-FFF2-40B4-BE49-F238E27FC236}">
                  <a16:creationId xmlns:a16="http://schemas.microsoft.com/office/drawing/2014/main" id="{A7248F70-7C21-4801-8843-608913F5B515}"/>
                </a:ext>
              </a:extLst>
            </p:cNvPr>
            <p:cNvSpPr/>
            <p:nvPr/>
          </p:nvSpPr>
          <p:spPr bwMode="auto">
            <a:xfrm>
              <a:off x="8145997" y="4387646"/>
              <a:ext cx="251164" cy="195350"/>
            </a:xfrm>
            <a:custGeom>
              <a:avLst/>
              <a:gdLst>
                <a:gd name="T0" fmla="*/ 2 w 13"/>
                <a:gd name="T1" fmla="*/ 4 h 10"/>
                <a:gd name="T2" fmla="*/ 0 w 13"/>
                <a:gd name="T3" fmla="*/ 8 h 10"/>
                <a:gd name="T4" fmla="*/ 13 w 13"/>
                <a:gd name="T5" fmla="*/ 9 h 10"/>
                <a:gd name="T6" fmla="*/ 5 w 13"/>
                <a:gd name="T7" fmla="*/ 0 h 10"/>
                <a:gd name="T8" fmla="*/ 2 w 13"/>
                <a:gd name="T9" fmla="*/ 4 h 10"/>
              </a:gdLst>
              <a:ahLst/>
              <a:cxnLst>
                <a:cxn ang="0">
                  <a:pos x="T0" y="T1"/>
                </a:cxn>
                <a:cxn ang="0">
                  <a:pos x="T2" y="T3"/>
                </a:cxn>
                <a:cxn ang="0">
                  <a:pos x="T4" y="T5"/>
                </a:cxn>
                <a:cxn ang="0">
                  <a:pos x="T6" y="T7"/>
                </a:cxn>
                <a:cxn ang="0">
                  <a:pos x="T8" y="T9"/>
                </a:cxn>
              </a:cxnLst>
              <a:rect l="0" t="0" r="r" b="b"/>
              <a:pathLst>
                <a:path w="13" h="10">
                  <a:moveTo>
                    <a:pt x="2" y="4"/>
                  </a:moveTo>
                  <a:cubicBezTo>
                    <a:pt x="0" y="8"/>
                    <a:pt x="0" y="8"/>
                    <a:pt x="0" y="8"/>
                  </a:cubicBezTo>
                  <a:cubicBezTo>
                    <a:pt x="4" y="9"/>
                    <a:pt x="9" y="10"/>
                    <a:pt x="13" y="9"/>
                  </a:cubicBezTo>
                  <a:cubicBezTo>
                    <a:pt x="5" y="0"/>
                    <a:pt x="5" y="0"/>
                    <a:pt x="5" y="0"/>
                  </a:cubicBezTo>
                  <a:lnTo>
                    <a:pt x="2" y="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6" name="iṣļíḋè">
              <a:extLst>
                <a:ext uri="{FF2B5EF4-FFF2-40B4-BE49-F238E27FC236}">
                  <a16:creationId xmlns:a16="http://schemas.microsoft.com/office/drawing/2014/main" id="{3159044D-C20A-4DDA-9044-C4F285F0EF2D}"/>
                </a:ext>
              </a:extLst>
            </p:cNvPr>
            <p:cNvSpPr/>
            <p:nvPr/>
          </p:nvSpPr>
          <p:spPr bwMode="auto">
            <a:xfrm>
              <a:off x="7932049" y="4266718"/>
              <a:ext cx="297672" cy="269768"/>
            </a:xfrm>
            <a:custGeom>
              <a:avLst/>
              <a:gdLst>
                <a:gd name="T0" fmla="*/ 4 w 15"/>
                <a:gd name="T1" fmla="*/ 7 h 14"/>
                <a:gd name="T2" fmla="*/ 8 w 15"/>
                <a:gd name="T3" fmla="*/ 14 h 14"/>
                <a:gd name="T4" fmla="*/ 10 w 15"/>
                <a:gd name="T5" fmla="*/ 14 h 14"/>
                <a:gd name="T6" fmla="*/ 15 w 15"/>
                <a:gd name="T7" fmla="*/ 5 h 14"/>
                <a:gd name="T8" fmla="*/ 10 w 15"/>
                <a:gd name="T9" fmla="*/ 4 h 14"/>
                <a:gd name="T10" fmla="*/ 0 w 15"/>
                <a:gd name="T11" fmla="*/ 0 h 14"/>
                <a:gd name="T12" fmla="*/ 4 w 1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4" y="7"/>
                  </a:moveTo>
                  <a:cubicBezTo>
                    <a:pt x="8" y="14"/>
                    <a:pt x="8" y="14"/>
                    <a:pt x="8" y="14"/>
                  </a:cubicBezTo>
                  <a:cubicBezTo>
                    <a:pt x="9" y="14"/>
                    <a:pt x="9" y="14"/>
                    <a:pt x="10" y="14"/>
                  </a:cubicBezTo>
                  <a:cubicBezTo>
                    <a:pt x="15" y="5"/>
                    <a:pt x="15" y="5"/>
                    <a:pt x="15" y="5"/>
                  </a:cubicBezTo>
                  <a:cubicBezTo>
                    <a:pt x="10" y="4"/>
                    <a:pt x="10" y="4"/>
                    <a:pt x="10" y="4"/>
                  </a:cubicBezTo>
                  <a:cubicBezTo>
                    <a:pt x="0" y="0"/>
                    <a:pt x="0" y="0"/>
                    <a:pt x="0" y="0"/>
                  </a:cubicBezTo>
                  <a:lnTo>
                    <a:pt x="4" y="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 name="ïslîḓè">
              <a:extLst>
                <a:ext uri="{FF2B5EF4-FFF2-40B4-BE49-F238E27FC236}">
                  <a16:creationId xmlns:a16="http://schemas.microsoft.com/office/drawing/2014/main" id="{A6A0AE31-81A8-4384-97A8-50E9DA34B381}"/>
                </a:ext>
              </a:extLst>
            </p:cNvPr>
            <p:cNvSpPr/>
            <p:nvPr/>
          </p:nvSpPr>
          <p:spPr bwMode="auto">
            <a:xfrm>
              <a:off x="6685543" y="3029514"/>
              <a:ext cx="799996" cy="967436"/>
            </a:xfrm>
            <a:custGeom>
              <a:avLst/>
              <a:gdLst>
                <a:gd name="T0" fmla="*/ 39 w 41"/>
                <a:gd name="T1" fmla="*/ 0 h 50"/>
                <a:gd name="T2" fmla="*/ 2 w 41"/>
                <a:gd name="T3" fmla="*/ 2 h 50"/>
                <a:gd name="T4" fmla="*/ 2 w 41"/>
                <a:gd name="T5" fmla="*/ 3 h 50"/>
                <a:gd name="T6" fmla="*/ 0 w 41"/>
                <a:gd name="T7" fmla="*/ 6 h 50"/>
                <a:gd name="T8" fmla="*/ 17 w 41"/>
                <a:gd name="T9" fmla="*/ 44 h 50"/>
                <a:gd name="T10" fmla="*/ 19 w 41"/>
                <a:gd name="T11" fmla="*/ 50 h 50"/>
                <a:gd name="T12" fmla="*/ 41 w 41"/>
                <a:gd name="T13" fmla="*/ 3 h 50"/>
                <a:gd name="T14" fmla="*/ 39 w 4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50">
                  <a:moveTo>
                    <a:pt x="39" y="0"/>
                  </a:moveTo>
                  <a:cubicBezTo>
                    <a:pt x="2" y="2"/>
                    <a:pt x="2" y="2"/>
                    <a:pt x="2" y="2"/>
                  </a:cubicBezTo>
                  <a:cubicBezTo>
                    <a:pt x="2" y="2"/>
                    <a:pt x="2" y="2"/>
                    <a:pt x="2" y="3"/>
                  </a:cubicBezTo>
                  <a:cubicBezTo>
                    <a:pt x="2" y="4"/>
                    <a:pt x="1" y="5"/>
                    <a:pt x="0" y="6"/>
                  </a:cubicBezTo>
                  <a:cubicBezTo>
                    <a:pt x="17" y="44"/>
                    <a:pt x="17" y="44"/>
                    <a:pt x="17" y="44"/>
                  </a:cubicBezTo>
                  <a:cubicBezTo>
                    <a:pt x="19" y="50"/>
                    <a:pt x="19" y="50"/>
                    <a:pt x="19" y="50"/>
                  </a:cubicBezTo>
                  <a:cubicBezTo>
                    <a:pt x="41" y="3"/>
                    <a:pt x="41" y="3"/>
                    <a:pt x="41" y="3"/>
                  </a:cubicBezTo>
                  <a:cubicBezTo>
                    <a:pt x="40" y="3"/>
                    <a:pt x="39" y="2"/>
                    <a:pt x="3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8" name="îşḷiďè">
              <a:extLst>
                <a:ext uri="{FF2B5EF4-FFF2-40B4-BE49-F238E27FC236}">
                  <a16:creationId xmlns:a16="http://schemas.microsoft.com/office/drawing/2014/main" id="{4F8023E5-925F-448D-A0FD-FD207136F2A2}"/>
                </a:ext>
              </a:extLst>
            </p:cNvPr>
            <p:cNvSpPr/>
            <p:nvPr/>
          </p:nvSpPr>
          <p:spPr bwMode="auto">
            <a:xfrm>
              <a:off x="9662272" y="1727195"/>
              <a:ext cx="195350" cy="334882"/>
            </a:xfrm>
            <a:custGeom>
              <a:avLst/>
              <a:gdLst>
                <a:gd name="T0" fmla="*/ 0 w 10"/>
                <a:gd name="T1" fmla="*/ 3 h 17"/>
                <a:gd name="T2" fmla="*/ 4 w 10"/>
                <a:gd name="T3" fmla="*/ 15 h 17"/>
                <a:gd name="T4" fmla="*/ 5 w 10"/>
                <a:gd name="T5" fmla="*/ 17 h 17"/>
                <a:gd name="T6" fmla="*/ 6 w 10"/>
                <a:gd name="T7" fmla="*/ 17 h 17"/>
                <a:gd name="T8" fmla="*/ 6 w 10"/>
                <a:gd name="T9" fmla="*/ 17 h 17"/>
                <a:gd name="T10" fmla="*/ 10 w 10"/>
                <a:gd name="T11" fmla="*/ 4 h 17"/>
                <a:gd name="T12" fmla="*/ 8 w 10"/>
                <a:gd name="T13" fmla="*/ 1 h 17"/>
                <a:gd name="T14" fmla="*/ 2 w 10"/>
                <a:gd name="T15" fmla="*/ 0 h 17"/>
                <a:gd name="T16" fmla="*/ 0 w 10"/>
                <a:gd name="T1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7">
                  <a:moveTo>
                    <a:pt x="0" y="3"/>
                  </a:moveTo>
                  <a:cubicBezTo>
                    <a:pt x="4" y="15"/>
                    <a:pt x="4" y="15"/>
                    <a:pt x="4" y="15"/>
                  </a:cubicBezTo>
                  <a:cubicBezTo>
                    <a:pt x="5" y="17"/>
                    <a:pt x="5" y="17"/>
                    <a:pt x="5" y="17"/>
                  </a:cubicBezTo>
                  <a:cubicBezTo>
                    <a:pt x="5" y="17"/>
                    <a:pt x="6" y="17"/>
                    <a:pt x="6" y="17"/>
                  </a:cubicBezTo>
                  <a:cubicBezTo>
                    <a:pt x="6" y="17"/>
                    <a:pt x="6" y="17"/>
                    <a:pt x="6" y="17"/>
                  </a:cubicBezTo>
                  <a:cubicBezTo>
                    <a:pt x="10" y="4"/>
                    <a:pt x="10" y="4"/>
                    <a:pt x="10" y="4"/>
                  </a:cubicBezTo>
                  <a:cubicBezTo>
                    <a:pt x="9" y="3"/>
                    <a:pt x="8" y="2"/>
                    <a:pt x="8" y="1"/>
                  </a:cubicBezTo>
                  <a:cubicBezTo>
                    <a:pt x="2" y="0"/>
                    <a:pt x="2" y="0"/>
                    <a:pt x="2" y="0"/>
                  </a:cubicBezTo>
                  <a:cubicBezTo>
                    <a:pt x="2" y="1"/>
                    <a:pt x="1" y="3"/>
                    <a:pt x="0" y="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9" name="î$ḷïdè">
              <a:extLst>
                <a:ext uri="{FF2B5EF4-FFF2-40B4-BE49-F238E27FC236}">
                  <a16:creationId xmlns:a16="http://schemas.microsoft.com/office/drawing/2014/main" id="{D394760B-C5F6-45E2-9FB1-46A59361EF30}"/>
                </a:ext>
              </a:extLst>
            </p:cNvPr>
            <p:cNvSpPr/>
            <p:nvPr/>
          </p:nvSpPr>
          <p:spPr bwMode="auto">
            <a:xfrm>
              <a:off x="8034371" y="3624860"/>
              <a:ext cx="325582" cy="474418"/>
            </a:xfrm>
            <a:custGeom>
              <a:avLst/>
              <a:gdLst>
                <a:gd name="T0" fmla="*/ 9 w 17"/>
                <a:gd name="T1" fmla="*/ 1 h 24"/>
                <a:gd name="T2" fmla="*/ 7 w 17"/>
                <a:gd name="T3" fmla="*/ 0 h 24"/>
                <a:gd name="T4" fmla="*/ 0 w 17"/>
                <a:gd name="T5" fmla="*/ 7 h 24"/>
                <a:gd name="T6" fmla="*/ 1 w 17"/>
                <a:gd name="T7" fmla="*/ 10 h 24"/>
                <a:gd name="T8" fmla="*/ 0 w 17"/>
                <a:gd name="T9" fmla="*/ 12 h 24"/>
                <a:gd name="T10" fmla="*/ 15 w 17"/>
                <a:gd name="T11" fmla="*/ 24 h 24"/>
                <a:gd name="T12" fmla="*/ 17 w 17"/>
                <a:gd name="T13" fmla="*/ 23 h 24"/>
                <a:gd name="T14" fmla="*/ 11 w 17"/>
                <a:gd name="T15" fmla="*/ 6 h 24"/>
                <a:gd name="T16" fmla="*/ 10 w 17"/>
                <a:gd name="T17" fmla="*/ 1 h 24"/>
                <a:gd name="T18" fmla="*/ 9 w 17"/>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4">
                  <a:moveTo>
                    <a:pt x="9" y="1"/>
                  </a:moveTo>
                  <a:cubicBezTo>
                    <a:pt x="8" y="1"/>
                    <a:pt x="7" y="1"/>
                    <a:pt x="7" y="0"/>
                  </a:cubicBezTo>
                  <a:cubicBezTo>
                    <a:pt x="0" y="7"/>
                    <a:pt x="0" y="7"/>
                    <a:pt x="0" y="7"/>
                  </a:cubicBezTo>
                  <a:cubicBezTo>
                    <a:pt x="0" y="8"/>
                    <a:pt x="1" y="9"/>
                    <a:pt x="1" y="10"/>
                  </a:cubicBezTo>
                  <a:cubicBezTo>
                    <a:pt x="1" y="11"/>
                    <a:pt x="0" y="11"/>
                    <a:pt x="0" y="12"/>
                  </a:cubicBezTo>
                  <a:cubicBezTo>
                    <a:pt x="15" y="24"/>
                    <a:pt x="15" y="24"/>
                    <a:pt x="15" y="24"/>
                  </a:cubicBezTo>
                  <a:cubicBezTo>
                    <a:pt x="16" y="23"/>
                    <a:pt x="16" y="23"/>
                    <a:pt x="17" y="23"/>
                  </a:cubicBezTo>
                  <a:cubicBezTo>
                    <a:pt x="11" y="6"/>
                    <a:pt x="11" y="6"/>
                    <a:pt x="11" y="6"/>
                  </a:cubicBezTo>
                  <a:cubicBezTo>
                    <a:pt x="10" y="1"/>
                    <a:pt x="10" y="1"/>
                    <a:pt x="10" y="1"/>
                  </a:cubicBezTo>
                  <a:cubicBezTo>
                    <a:pt x="10" y="1"/>
                    <a:pt x="9" y="1"/>
                    <a:pt x="9"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0" name="íṥľíḓê">
              <a:extLst>
                <a:ext uri="{FF2B5EF4-FFF2-40B4-BE49-F238E27FC236}">
                  <a16:creationId xmlns:a16="http://schemas.microsoft.com/office/drawing/2014/main" id="{AD60F2E6-417A-4059-8C0B-A351307A1EF8}"/>
                </a:ext>
              </a:extLst>
            </p:cNvPr>
            <p:cNvSpPr/>
            <p:nvPr/>
          </p:nvSpPr>
          <p:spPr bwMode="auto">
            <a:xfrm>
              <a:off x="8443671" y="1885337"/>
              <a:ext cx="446510" cy="520928"/>
            </a:xfrm>
            <a:custGeom>
              <a:avLst/>
              <a:gdLst>
                <a:gd name="T0" fmla="*/ 1 w 23"/>
                <a:gd name="T1" fmla="*/ 13 h 27"/>
                <a:gd name="T2" fmla="*/ 0 w 23"/>
                <a:gd name="T3" fmla="*/ 14 h 27"/>
                <a:gd name="T4" fmla="*/ 2 w 23"/>
                <a:gd name="T5" fmla="*/ 15 h 27"/>
                <a:gd name="T6" fmla="*/ 23 w 23"/>
                <a:gd name="T7" fmla="*/ 27 h 27"/>
                <a:gd name="T8" fmla="*/ 13 w 23"/>
                <a:gd name="T9" fmla="*/ 3 h 27"/>
                <a:gd name="T10" fmla="*/ 12 w 23"/>
                <a:gd name="T11" fmla="*/ 1 h 27"/>
                <a:gd name="T12" fmla="*/ 11 w 23"/>
                <a:gd name="T13" fmla="*/ 1 h 27"/>
                <a:gd name="T14" fmla="*/ 8 w 23"/>
                <a:gd name="T15" fmla="*/ 0 h 27"/>
                <a:gd name="T16" fmla="*/ 0 w 23"/>
                <a:gd name="T17" fmla="*/ 9 h 27"/>
                <a:gd name="T18" fmla="*/ 0 w 23"/>
                <a:gd name="T19" fmla="*/ 10 h 27"/>
                <a:gd name="T20" fmla="*/ 1 w 23"/>
                <a:gd name="T21"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7">
                  <a:moveTo>
                    <a:pt x="1" y="13"/>
                  </a:moveTo>
                  <a:cubicBezTo>
                    <a:pt x="0" y="13"/>
                    <a:pt x="0" y="14"/>
                    <a:pt x="0" y="14"/>
                  </a:cubicBezTo>
                  <a:cubicBezTo>
                    <a:pt x="2" y="15"/>
                    <a:pt x="2" y="15"/>
                    <a:pt x="2" y="15"/>
                  </a:cubicBezTo>
                  <a:cubicBezTo>
                    <a:pt x="23" y="27"/>
                    <a:pt x="23" y="27"/>
                    <a:pt x="23" y="27"/>
                  </a:cubicBezTo>
                  <a:cubicBezTo>
                    <a:pt x="13" y="3"/>
                    <a:pt x="13" y="3"/>
                    <a:pt x="13" y="3"/>
                  </a:cubicBezTo>
                  <a:cubicBezTo>
                    <a:pt x="12" y="1"/>
                    <a:pt x="12" y="1"/>
                    <a:pt x="12" y="1"/>
                  </a:cubicBezTo>
                  <a:cubicBezTo>
                    <a:pt x="12" y="1"/>
                    <a:pt x="11" y="1"/>
                    <a:pt x="11" y="1"/>
                  </a:cubicBezTo>
                  <a:cubicBezTo>
                    <a:pt x="10" y="1"/>
                    <a:pt x="9" y="0"/>
                    <a:pt x="8" y="0"/>
                  </a:cubicBezTo>
                  <a:cubicBezTo>
                    <a:pt x="0" y="9"/>
                    <a:pt x="0" y="9"/>
                    <a:pt x="0" y="9"/>
                  </a:cubicBezTo>
                  <a:cubicBezTo>
                    <a:pt x="0" y="10"/>
                    <a:pt x="0" y="10"/>
                    <a:pt x="0" y="10"/>
                  </a:cubicBezTo>
                  <a:cubicBezTo>
                    <a:pt x="0" y="10"/>
                    <a:pt x="1" y="12"/>
                    <a:pt x="1" y="1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1" name="îS1iḋé">
              <a:extLst>
                <a:ext uri="{FF2B5EF4-FFF2-40B4-BE49-F238E27FC236}">
                  <a16:creationId xmlns:a16="http://schemas.microsoft.com/office/drawing/2014/main" id="{B4841C87-04C2-41B6-BEC1-95C2F6253370}"/>
                </a:ext>
              </a:extLst>
            </p:cNvPr>
            <p:cNvSpPr/>
            <p:nvPr/>
          </p:nvSpPr>
          <p:spPr bwMode="auto">
            <a:xfrm>
              <a:off x="8694836" y="1866733"/>
              <a:ext cx="539532" cy="539532"/>
            </a:xfrm>
            <a:custGeom>
              <a:avLst/>
              <a:gdLst>
                <a:gd name="T0" fmla="*/ 0 w 28"/>
                <a:gd name="T1" fmla="*/ 1 h 28"/>
                <a:gd name="T2" fmla="*/ 12 w 28"/>
                <a:gd name="T3" fmla="*/ 28 h 28"/>
                <a:gd name="T4" fmla="*/ 24 w 28"/>
                <a:gd name="T5" fmla="*/ 19 h 28"/>
                <a:gd name="T6" fmla="*/ 28 w 28"/>
                <a:gd name="T7" fmla="*/ 15 h 28"/>
                <a:gd name="T8" fmla="*/ 27 w 28"/>
                <a:gd name="T9" fmla="*/ 13 h 28"/>
                <a:gd name="T10" fmla="*/ 27 w 28"/>
                <a:gd name="T11" fmla="*/ 11 h 28"/>
                <a:gd name="T12" fmla="*/ 11 w 28"/>
                <a:gd name="T13" fmla="*/ 4 h 28"/>
                <a:gd name="T14" fmla="*/ 2 w 28"/>
                <a:gd name="T15" fmla="*/ 0 h 28"/>
                <a:gd name="T16" fmla="*/ 0 w 2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0" y="1"/>
                  </a:moveTo>
                  <a:cubicBezTo>
                    <a:pt x="12" y="28"/>
                    <a:pt x="12" y="28"/>
                    <a:pt x="12" y="28"/>
                  </a:cubicBezTo>
                  <a:cubicBezTo>
                    <a:pt x="24" y="19"/>
                    <a:pt x="24" y="19"/>
                    <a:pt x="24" y="19"/>
                  </a:cubicBezTo>
                  <a:cubicBezTo>
                    <a:pt x="28" y="15"/>
                    <a:pt x="28" y="15"/>
                    <a:pt x="28" y="15"/>
                  </a:cubicBezTo>
                  <a:cubicBezTo>
                    <a:pt x="27" y="15"/>
                    <a:pt x="27" y="14"/>
                    <a:pt x="27" y="13"/>
                  </a:cubicBezTo>
                  <a:cubicBezTo>
                    <a:pt x="27" y="12"/>
                    <a:pt x="27" y="12"/>
                    <a:pt x="27" y="11"/>
                  </a:cubicBezTo>
                  <a:cubicBezTo>
                    <a:pt x="11" y="4"/>
                    <a:pt x="11" y="4"/>
                    <a:pt x="11" y="4"/>
                  </a:cubicBezTo>
                  <a:cubicBezTo>
                    <a:pt x="2" y="0"/>
                    <a:pt x="2" y="0"/>
                    <a:pt x="2" y="0"/>
                  </a:cubicBezTo>
                  <a:cubicBezTo>
                    <a:pt x="2" y="0"/>
                    <a:pt x="1" y="1"/>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2" name="îśḷiḓê">
              <a:extLst>
                <a:ext uri="{FF2B5EF4-FFF2-40B4-BE49-F238E27FC236}">
                  <a16:creationId xmlns:a16="http://schemas.microsoft.com/office/drawing/2014/main" id="{D929B1E3-D2A7-4F23-8CBD-D59DA54DBAC8}"/>
                </a:ext>
              </a:extLst>
            </p:cNvPr>
            <p:cNvSpPr/>
            <p:nvPr/>
          </p:nvSpPr>
          <p:spPr bwMode="auto">
            <a:xfrm>
              <a:off x="10322730" y="2778354"/>
              <a:ext cx="706972" cy="613950"/>
            </a:xfrm>
            <a:custGeom>
              <a:avLst/>
              <a:gdLst>
                <a:gd name="T0" fmla="*/ 3 w 36"/>
                <a:gd name="T1" fmla="*/ 0 h 32"/>
                <a:gd name="T2" fmla="*/ 0 w 36"/>
                <a:gd name="T3" fmla="*/ 3 h 32"/>
                <a:gd name="T4" fmla="*/ 5 w 36"/>
                <a:gd name="T5" fmla="*/ 30 h 32"/>
                <a:gd name="T6" fmla="*/ 5 w 36"/>
                <a:gd name="T7" fmla="*/ 30 h 32"/>
                <a:gd name="T8" fmla="*/ 9 w 36"/>
                <a:gd name="T9" fmla="*/ 32 h 32"/>
                <a:gd name="T10" fmla="*/ 24 w 36"/>
                <a:gd name="T11" fmla="*/ 22 h 32"/>
                <a:gd name="T12" fmla="*/ 36 w 36"/>
                <a:gd name="T13" fmla="*/ 13 h 32"/>
                <a:gd name="T14" fmla="*/ 3 w 3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2">
                  <a:moveTo>
                    <a:pt x="3" y="0"/>
                  </a:moveTo>
                  <a:cubicBezTo>
                    <a:pt x="2" y="2"/>
                    <a:pt x="1" y="3"/>
                    <a:pt x="0" y="3"/>
                  </a:cubicBezTo>
                  <a:cubicBezTo>
                    <a:pt x="5" y="30"/>
                    <a:pt x="5" y="30"/>
                    <a:pt x="5" y="30"/>
                  </a:cubicBezTo>
                  <a:cubicBezTo>
                    <a:pt x="5" y="30"/>
                    <a:pt x="5" y="30"/>
                    <a:pt x="5" y="30"/>
                  </a:cubicBezTo>
                  <a:cubicBezTo>
                    <a:pt x="7" y="30"/>
                    <a:pt x="8" y="31"/>
                    <a:pt x="9" y="32"/>
                  </a:cubicBezTo>
                  <a:cubicBezTo>
                    <a:pt x="24" y="22"/>
                    <a:pt x="24" y="22"/>
                    <a:pt x="24" y="22"/>
                  </a:cubicBezTo>
                  <a:cubicBezTo>
                    <a:pt x="36" y="13"/>
                    <a:pt x="36" y="13"/>
                    <a:pt x="36" y="13"/>
                  </a:cubicBezTo>
                  <a:lnTo>
                    <a:pt x="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3" name="ïSḷïḍé">
              <a:extLst>
                <a:ext uri="{FF2B5EF4-FFF2-40B4-BE49-F238E27FC236}">
                  <a16:creationId xmlns:a16="http://schemas.microsoft.com/office/drawing/2014/main" id="{0D2A7324-B20D-4B10-AD46-4A8E0E413A59}"/>
                </a:ext>
              </a:extLst>
            </p:cNvPr>
            <p:cNvSpPr/>
            <p:nvPr/>
          </p:nvSpPr>
          <p:spPr bwMode="auto">
            <a:xfrm>
              <a:off x="9764594" y="5196945"/>
              <a:ext cx="306978" cy="799996"/>
            </a:xfrm>
            <a:custGeom>
              <a:avLst/>
              <a:gdLst>
                <a:gd name="T0" fmla="*/ 13 w 16"/>
                <a:gd name="T1" fmla="*/ 0 h 41"/>
                <a:gd name="T2" fmla="*/ 2 w 16"/>
                <a:gd name="T3" fmla="*/ 34 h 41"/>
                <a:gd name="T4" fmla="*/ 0 w 16"/>
                <a:gd name="T5" fmla="*/ 41 h 41"/>
                <a:gd name="T6" fmla="*/ 16 w 16"/>
                <a:gd name="T7" fmla="*/ 39 h 41"/>
                <a:gd name="T8" fmla="*/ 13 w 16"/>
                <a:gd name="T9" fmla="*/ 0 h 41"/>
              </a:gdLst>
              <a:ahLst/>
              <a:cxnLst>
                <a:cxn ang="0">
                  <a:pos x="T0" y="T1"/>
                </a:cxn>
                <a:cxn ang="0">
                  <a:pos x="T2" y="T3"/>
                </a:cxn>
                <a:cxn ang="0">
                  <a:pos x="T4" y="T5"/>
                </a:cxn>
                <a:cxn ang="0">
                  <a:pos x="T6" y="T7"/>
                </a:cxn>
                <a:cxn ang="0">
                  <a:pos x="T8" y="T9"/>
                </a:cxn>
              </a:cxnLst>
              <a:rect l="0" t="0" r="r" b="b"/>
              <a:pathLst>
                <a:path w="16" h="41">
                  <a:moveTo>
                    <a:pt x="13" y="0"/>
                  </a:moveTo>
                  <a:cubicBezTo>
                    <a:pt x="2" y="34"/>
                    <a:pt x="2" y="34"/>
                    <a:pt x="2" y="34"/>
                  </a:cubicBezTo>
                  <a:cubicBezTo>
                    <a:pt x="0" y="41"/>
                    <a:pt x="0" y="41"/>
                    <a:pt x="0" y="41"/>
                  </a:cubicBezTo>
                  <a:cubicBezTo>
                    <a:pt x="16" y="39"/>
                    <a:pt x="16" y="39"/>
                    <a:pt x="16" y="39"/>
                  </a:cubicBezTo>
                  <a:cubicBezTo>
                    <a:pt x="14" y="30"/>
                    <a:pt x="12" y="15"/>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4" name="iṥļíḍê">
              <a:extLst>
                <a:ext uri="{FF2B5EF4-FFF2-40B4-BE49-F238E27FC236}">
                  <a16:creationId xmlns:a16="http://schemas.microsoft.com/office/drawing/2014/main" id="{B0755D6D-F185-4486-9CD8-E7384CB850D6}"/>
                </a:ext>
              </a:extLst>
            </p:cNvPr>
            <p:cNvSpPr/>
            <p:nvPr/>
          </p:nvSpPr>
          <p:spPr bwMode="auto">
            <a:xfrm>
              <a:off x="9466922" y="3122536"/>
              <a:ext cx="279068" cy="911622"/>
            </a:xfrm>
            <a:custGeom>
              <a:avLst/>
              <a:gdLst>
                <a:gd name="T0" fmla="*/ 14 w 14"/>
                <a:gd name="T1" fmla="*/ 41 h 47"/>
                <a:gd name="T2" fmla="*/ 0 w 14"/>
                <a:gd name="T3" fmla="*/ 0 h 47"/>
                <a:gd name="T4" fmla="*/ 0 w 14"/>
                <a:gd name="T5" fmla="*/ 0 h 47"/>
                <a:gd name="T6" fmla="*/ 2 w 14"/>
                <a:gd name="T7" fmla="*/ 47 h 47"/>
                <a:gd name="T8" fmla="*/ 11 w 14"/>
                <a:gd name="T9" fmla="*/ 45 h 47"/>
                <a:gd name="T10" fmla="*/ 11 w 14"/>
                <a:gd name="T11" fmla="*/ 45 h 47"/>
                <a:gd name="T12" fmla="*/ 14 w 14"/>
                <a:gd name="T13" fmla="*/ 41 h 47"/>
              </a:gdLst>
              <a:ahLst/>
              <a:cxnLst>
                <a:cxn ang="0">
                  <a:pos x="T0" y="T1"/>
                </a:cxn>
                <a:cxn ang="0">
                  <a:pos x="T2" y="T3"/>
                </a:cxn>
                <a:cxn ang="0">
                  <a:pos x="T4" y="T5"/>
                </a:cxn>
                <a:cxn ang="0">
                  <a:pos x="T6" y="T7"/>
                </a:cxn>
                <a:cxn ang="0">
                  <a:pos x="T8" y="T9"/>
                </a:cxn>
                <a:cxn ang="0">
                  <a:pos x="T10" y="T11"/>
                </a:cxn>
                <a:cxn ang="0">
                  <a:pos x="T12" y="T13"/>
                </a:cxn>
              </a:cxnLst>
              <a:rect l="0" t="0" r="r" b="b"/>
              <a:pathLst>
                <a:path w="14" h="47">
                  <a:moveTo>
                    <a:pt x="14" y="41"/>
                  </a:moveTo>
                  <a:cubicBezTo>
                    <a:pt x="0" y="0"/>
                    <a:pt x="0" y="0"/>
                    <a:pt x="0" y="0"/>
                  </a:cubicBezTo>
                  <a:cubicBezTo>
                    <a:pt x="0" y="0"/>
                    <a:pt x="0" y="0"/>
                    <a:pt x="0" y="0"/>
                  </a:cubicBezTo>
                  <a:cubicBezTo>
                    <a:pt x="2" y="47"/>
                    <a:pt x="2" y="47"/>
                    <a:pt x="2" y="47"/>
                  </a:cubicBezTo>
                  <a:cubicBezTo>
                    <a:pt x="11" y="45"/>
                    <a:pt x="11" y="45"/>
                    <a:pt x="11" y="45"/>
                  </a:cubicBezTo>
                  <a:cubicBezTo>
                    <a:pt x="11" y="45"/>
                    <a:pt x="11" y="45"/>
                    <a:pt x="11" y="45"/>
                  </a:cubicBezTo>
                  <a:cubicBezTo>
                    <a:pt x="11" y="43"/>
                    <a:pt x="13" y="42"/>
                    <a:pt x="14" y="4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5" name="íṡļídé">
              <a:extLst>
                <a:ext uri="{FF2B5EF4-FFF2-40B4-BE49-F238E27FC236}">
                  <a16:creationId xmlns:a16="http://schemas.microsoft.com/office/drawing/2014/main" id="{FCDC4608-0606-4D1A-BF57-4C89A3796FEA}"/>
                </a:ext>
              </a:extLst>
            </p:cNvPr>
            <p:cNvSpPr/>
            <p:nvPr/>
          </p:nvSpPr>
          <p:spPr bwMode="auto">
            <a:xfrm>
              <a:off x="7606465" y="2443473"/>
              <a:ext cx="576740" cy="1051160"/>
            </a:xfrm>
            <a:custGeom>
              <a:avLst/>
              <a:gdLst>
                <a:gd name="T0" fmla="*/ 28 w 30"/>
                <a:gd name="T1" fmla="*/ 54 h 54"/>
                <a:gd name="T2" fmla="*/ 30 w 30"/>
                <a:gd name="T3" fmla="*/ 53 h 54"/>
                <a:gd name="T4" fmla="*/ 29 w 30"/>
                <a:gd name="T5" fmla="*/ 11 h 54"/>
                <a:gd name="T6" fmla="*/ 29 w 30"/>
                <a:gd name="T7" fmla="*/ 1 h 54"/>
                <a:gd name="T8" fmla="*/ 28 w 30"/>
                <a:gd name="T9" fmla="*/ 1 h 54"/>
                <a:gd name="T10" fmla="*/ 26 w 30"/>
                <a:gd name="T11" fmla="*/ 0 h 54"/>
                <a:gd name="T12" fmla="*/ 0 w 30"/>
                <a:gd name="T13" fmla="*/ 27 h 54"/>
                <a:gd name="T14" fmla="*/ 1 w 30"/>
                <a:gd name="T15" fmla="*/ 30 h 54"/>
                <a:gd name="T16" fmla="*/ 0 w 30"/>
                <a:gd name="T17" fmla="*/ 32 h 54"/>
                <a:gd name="T18" fmla="*/ 8 w 30"/>
                <a:gd name="T19" fmla="*/ 38 h 54"/>
                <a:gd name="T20" fmla="*/ 28 w 30"/>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4">
                  <a:moveTo>
                    <a:pt x="28" y="54"/>
                  </a:moveTo>
                  <a:cubicBezTo>
                    <a:pt x="28" y="54"/>
                    <a:pt x="29" y="53"/>
                    <a:pt x="30" y="53"/>
                  </a:cubicBezTo>
                  <a:cubicBezTo>
                    <a:pt x="29" y="11"/>
                    <a:pt x="29" y="11"/>
                    <a:pt x="29" y="11"/>
                  </a:cubicBezTo>
                  <a:cubicBezTo>
                    <a:pt x="29" y="1"/>
                    <a:pt x="29" y="1"/>
                    <a:pt x="29" y="1"/>
                  </a:cubicBezTo>
                  <a:cubicBezTo>
                    <a:pt x="29" y="1"/>
                    <a:pt x="29" y="1"/>
                    <a:pt x="28" y="1"/>
                  </a:cubicBezTo>
                  <a:cubicBezTo>
                    <a:pt x="28" y="1"/>
                    <a:pt x="27" y="0"/>
                    <a:pt x="26" y="0"/>
                  </a:cubicBezTo>
                  <a:cubicBezTo>
                    <a:pt x="0" y="27"/>
                    <a:pt x="0" y="27"/>
                    <a:pt x="0" y="27"/>
                  </a:cubicBezTo>
                  <a:cubicBezTo>
                    <a:pt x="1" y="28"/>
                    <a:pt x="1" y="29"/>
                    <a:pt x="1" y="30"/>
                  </a:cubicBezTo>
                  <a:cubicBezTo>
                    <a:pt x="1" y="30"/>
                    <a:pt x="1" y="31"/>
                    <a:pt x="0" y="32"/>
                  </a:cubicBezTo>
                  <a:cubicBezTo>
                    <a:pt x="8" y="38"/>
                    <a:pt x="8" y="38"/>
                    <a:pt x="8" y="38"/>
                  </a:cubicBezTo>
                  <a:lnTo>
                    <a:pt x="28" y="5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6" name="ïṥľíďé">
              <a:extLst>
                <a:ext uri="{FF2B5EF4-FFF2-40B4-BE49-F238E27FC236}">
                  <a16:creationId xmlns:a16="http://schemas.microsoft.com/office/drawing/2014/main" id="{4E0C6251-B576-4189-9BF3-D9C03C242A21}"/>
                </a:ext>
              </a:extLst>
            </p:cNvPr>
            <p:cNvSpPr/>
            <p:nvPr/>
          </p:nvSpPr>
          <p:spPr bwMode="auto">
            <a:xfrm>
              <a:off x="10462268" y="3941136"/>
              <a:ext cx="548836" cy="855810"/>
            </a:xfrm>
            <a:custGeom>
              <a:avLst/>
              <a:gdLst>
                <a:gd name="T0" fmla="*/ 3 w 28"/>
                <a:gd name="T1" fmla="*/ 0 h 44"/>
                <a:gd name="T2" fmla="*/ 0 w 28"/>
                <a:gd name="T3" fmla="*/ 4 h 44"/>
                <a:gd name="T4" fmla="*/ 4 w 28"/>
                <a:gd name="T5" fmla="*/ 21 h 44"/>
                <a:gd name="T6" fmla="*/ 9 w 28"/>
                <a:gd name="T7" fmla="*/ 44 h 44"/>
                <a:gd name="T8" fmla="*/ 16 w 28"/>
                <a:gd name="T9" fmla="*/ 28 h 44"/>
                <a:gd name="T10" fmla="*/ 16 w 28"/>
                <a:gd name="T11" fmla="*/ 27 h 44"/>
                <a:gd name="T12" fmla="*/ 17 w 28"/>
                <a:gd name="T13" fmla="*/ 27 h 44"/>
                <a:gd name="T14" fmla="*/ 17 w 28"/>
                <a:gd name="T15" fmla="*/ 27 h 44"/>
                <a:gd name="T16" fmla="*/ 19 w 28"/>
                <a:gd name="T17" fmla="*/ 26 h 44"/>
                <a:gd name="T18" fmla="*/ 20 w 28"/>
                <a:gd name="T19" fmla="*/ 22 h 44"/>
                <a:gd name="T20" fmla="*/ 28 w 28"/>
                <a:gd name="T21" fmla="*/ 2 h 44"/>
                <a:gd name="T22" fmla="*/ 3 w 2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44">
                  <a:moveTo>
                    <a:pt x="3" y="0"/>
                  </a:moveTo>
                  <a:cubicBezTo>
                    <a:pt x="3" y="2"/>
                    <a:pt x="2" y="3"/>
                    <a:pt x="0" y="4"/>
                  </a:cubicBezTo>
                  <a:cubicBezTo>
                    <a:pt x="4" y="21"/>
                    <a:pt x="4" y="21"/>
                    <a:pt x="4" y="21"/>
                  </a:cubicBezTo>
                  <a:cubicBezTo>
                    <a:pt x="9" y="44"/>
                    <a:pt x="9" y="44"/>
                    <a:pt x="9" y="44"/>
                  </a:cubicBezTo>
                  <a:cubicBezTo>
                    <a:pt x="13" y="40"/>
                    <a:pt x="16" y="34"/>
                    <a:pt x="16" y="28"/>
                  </a:cubicBezTo>
                  <a:cubicBezTo>
                    <a:pt x="16" y="28"/>
                    <a:pt x="16" y="28"/>
                    <a:pt x="16" y="27"/>
                  </a:cubicBezTo>
                  <a:cubicBezTo>
                    <a:pt x="17" y="27"/>
                    <a:pt x="17" y="27"/>
                    <a:pt x="17" y="27"/>
                  </a:cubicBezTo>
                  <a:cubicBezTo>
                    <a:pt x="17" y="27"/>
                    <a:pt x="17" y="27"/>
                    <a:pt x="17" y="27"/>
                  </a:cubicBezTo>
                  <a:cubicBezTo>
                    <a:pt x="18" y="27"/>
                    <a:pt x="18" y="27"/>
                    <a:pt x="19" y="26"/>
                  </a:cubicBezTo>
                  <a:cubicBezTo>
                    <a:pt x="20" y="22"/>
                    <a:pt x="20" y="22"/>
                    <a:pt x="20" y="22"/>
                  </a:cubicBezTo>
                  <a:cubicBezTo>
                    <a:pt x="28" y="2"/>
                    <a:pt x="28" y="2"/>
                    <a:pt x="28" y="2"/>
                  </a:cubicBezTo>
                  <a:lnTo>
                    <a:pt x="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7" name="iṣḷiḑé">
              <a:extLst>
                <a:ext uri="{FF2B5EF4-FFF2-40B4-BE49-F238E27FC236}">
                  <a16:creationId xmlns:a16="http://schemas.microsoft.com/office/drawing/2014/main" id="{9479C45C-EB62-4A49-96A4-E2A674FA8927}"/>
                </a:ext>
              </a:extLst>
            </p:cNvPr>
            <p:cNvSpPr/>
            <p:nvPr/>
          </p:nvSpPr>
          <p:spPr bwMode="auto">
            <a:xfrm>
              <a:off x="11066912" y="3085328"/>
              <a:ext cx="111628" cy="520928"/>
            </a:xfrm>
            <a:custGeom>
              <a:avLst/>
              <a:gdLst>
                <a:gd name="T0" fmla="*/ 0 w 6"/>
                <a:gd name="T1" fmla="*/ 27 h 27"/>
                <a:gd name="T2" fmla="*/ 5 w 6"/>
                <a:gd name="T3" fmla="*/ 15 h 27"/>
                <a:gd name="T4" fmla="*/ 4 w 6"/>
                <a:gd name="T5" fmla="*/ 11 h 27"/>
                <a:gd name="T6" fmla="*/ 4 w 6"/>
                <a:gd name="T7" fmla="*/ 11 h 27"/>
                <a:gd name="T8" fmla="*/ 5 w 6"/>
                <a:gd name="T9" fmla="*/ 3 h 27"/>
                <a:gd name="T10" fmla="*/ 4 w 6"/>
                <a:gd name="T11" fmla="*/ 0 h 27"/>
                <a:gd name="T12" fmla="*/ 3 w 6"/>
                <a:gd name="T13" fmla="*/ 0 h 27"/>
                <a:gd name="T14" fmla="*/ 3 w 6"/>
                <a:gd name="T15" fmla="*/ 0 h 27"/>
                <a:gd name="T16" fmla="*/ 0 w 6"/>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7">
                  <a:moveTo>
                    <a:pt x="0" y="27"/>
                  </a:moveTo>
                  <a:cubicBezTo>
                    <a:pt x="4" y="25"/>
                    <a:pt x="6" y="20"/>
                    <a:pt x="5" y="15"/>
                  </a:cubicBezTo>
                  <a:cubicBezTo>
                    <a:pt x="5" y="14"/>
                    <a:pt x="4" y="12"/>
                    <a:pt x="4" y="11"/>
                  </a:cubicBezTo>
                  <a:cubicBezTo>
                    <a:pt x="4" y="11"/>
                    <a:pt x="4" y="11"/>
                    <a:pt x="4" y="11"/>
                  </a:cubicBezTo>
                  <a:cubicBezTo>
                    <a:pt x="5" y="8"/>
                    <a:pt x="5" y="6"/>
                    <a:pt x="5" y="3"/>
                  </a:cubicBezTo>
                  <a:cubicBezTo>
                    <a:pt x="5" y="2"/>
                    <a:pt x="5" y="1"/>
                    <a:pt x="4" y="0"/>
                  </a:cubicBezTo>
                  <a:cubicBezTo>
                    <a:pt x="3" y="0"/>
                    <a:pt x="3" y="0"/>
                    <a:pt x="3" y="0"/>
                  </a:cubicBezTo>
                  <a:cubicBezTo>
                    <a:pt x="3" y="0"/>
                    <a:pt x="3" y="0"/>
                    <a:pt x="3" y="0"/>
                  </a:cubicBezTo>
                  <a:lnTo>
                    <a:pt x="0" y="2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8" name="îṥľide">
              <a:extLst>
                <a:ext uri="{FF2B5EF4-FFF2-40B4-BE49-F238E27FC236}">
                  <a16:creationId xmlns:a16="http://schemas.microsoft.com/office/drawing/2014/main" id="{5CA7BBEB-8C48-4B7B-99BA-A761862F82F2}"/>
                </a:ext>
              </a:extLst>
            </p:cNvPr>
            <p:cNvSpPr/>
            <p:nvPr/>
          </p:nvSpPr>
          <p:spPr bwMode="auto">
            <a:xfrm>
              <a:off x="10108782" y="3978346"/>
              <a:ext cx="511628" cy="855810"/>
            </a:xfrm>
            <a:custGeom>
              <a:avLst/>
              <a:gdLst>
                <a:gd name="T0" fmla="*/ 13 w 26"/>
                <a:gd name="T1" fmla="*/ 0 h 44"/>
                <a:gd name="T2" fmla="*/ 8 w 26"/>
                <a:gd name="T3" fmla="*/ 2 h 44"/>
                <a:gd name="T4" fmla="*/ 0 w 26"/>
                <a:gd name="T5" fmla="*/ 6 h 44"/>
                <a:gd name="T6" fmla="*/ 5 w 26"/>
                <a:gd name="T7" fmla="*/ 14 h 44"/>
                <a:gd name="T8" fmla="*/ 25 w 26"/>
                <a:gd name="T9" fmla="*/ 44 h 44"/>
                <a:gd name="T10" fmla="*/ 26 w 26"/>
                <a:gd name="T11" fmla="*/ 43 h 44"/>
                <a:gd name="T12" fmla="*/ 17 w 26"/>
                <a:gd name="T13" fmla="*/ 2 h 44"/>
                <a:gd name="T14" fmla="*/ 16 w 26"/>
                <a:gd name="T15" fmla="*/ 2 h 44"/>
                <a:gd name="T16" fmla="*/ 13 w 2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13" y="0"/>
                  </a:moveTo>
                  <a:cubicBezTo>
                    <a:pt x="8" y="2"/>
                    <a:pt x="8" y="2"/>
                    <a:pt x="8" y="2"/>
                  </a:cubicBezTo>
                  <a:cubicBezTo>
                    <a:pt x="0" y="6"/>
                    <a:pt x="0" y="6"/>
                    <a:pt x="0" y="6"/>
                  </a:cubicBezTo>
                  <a:cubicBezTo>
                    <a:pt x="5" y="14"/>
                    <a:pt x="5" y="14"/>
                    <a:pt x="5" y="14"/>
                  </a:cubicBezTo>
                  <a:cubicBezTo>
                    <a:pt x="25" y="44"/>
                    <a:pt x="25" y="44"/>
                    <a:pt x="25" y="44"/>
                  </a:cubicBezTo>
                  <a:cubicBezTo>
                    <a:pt x="25" y="44"/>
                    <a:pt x="25" y="44"/>
                    <a:pt x="26" y="43"/>
                  </a:cubicBezTo>
                  <a:cubicBezTo>
                    <a:pt x="17" y="2"/>
                    <a:pt x="17" y="2"/>
                    <a:pt x="17" y="2"/>
                  </a:cubicBezTo>
                  <a:cubicBezTo>
                    <a:pt x="17" y="2"/>
                    <a:pt x="17" y="2"/>
                    <a:pt x="16" y="2"/>
                  </a:cubicBezTo>
                  <a:cubicBezTo>
                    <a:pt x="15" y="2"/>
                    <a:pt x="13" y="1"/>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9" name="îś1ïḋe">
              <a:extLst>
                <a:ext uri="{FF2B5EF4-FFF2-40B4-BE49-F238E27FC236}">
                  <a16:creationId xmlns:a16="http://schemas.microsoft.com/office/drawing/2014/main" id="{A33E8826-4168-46DB-B44D-FE08848220DE}"/>
                </a:ext>
              </a:extLst>
            </p:cNvPr>
            <p:cNvSpPr/>
            <p:nvPr/>
          </p:nvSpPr>
          <p:spPr bwMode="auto">
            <a:xfrm>
              <a:off x="8248325" y="3606254"/>
              <a:ext cx="967436" cy="530232"/>
            </a:xfrm>
            <a:custGeom>
              <a:avLst/>
              <a:gdLst>
                <a:gd name="T0" fmla="*/ 49 w 50"/>
                <a:gd name="T1" fmla="*/ 22 h 27"/>
                <a:gd name="T2" fmla="*/ 50 w 50"/>
                <a:gd name="T3" fmla="*/ 21 h 27"/>
                <a:gd name="T4" fmla="*/ 5 w 50"/>
                <a:gd name="T5" fmla="*/ 1 h 27"/>
                <a:gd name="T6" fmla="*/ 2 w 50"/>
                <a:gd name="T7" fmla="*/ 0 h 27"/>
                <a:gd name="T8" fmla="*/ 0 w 50"/>
                <a:gd name="T9" fmla="*/ 2 h 27"/>
                <a:gd name="T10" fmla="*/ 7 w 50"/>
                <a:gd name="T11" fmla="*/ 23 h 27"/>
                <a:gd name="T12" fmla="*/ 8 w 50"/>
                <a:gd name="T13" fmla="*/ 23 h 27"/>
                <a:gd name="T14" fmla="*/ 12 w 50"/>
                <a:gd name="T15" fmla="*/ 27 h 27"/>
                <a:gd name="T16" fmla="*/ 45 w 50"/>
                <a:gd name="T17" fmla="*/ 23 h 27"/>
                <a:gd name="T18" fmla="*/ 50 w 50"/>
                <a:gd name="T19" fmla="*/ 23 h 27"/>
                <a:gd name="T20" fmla="*/ 49 w 50"/>
                <a:gd name="T2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27">
                  <a:moveTo>
                    <a:pt x="49" y="22"/>
                  </a:moveTo>
                  <a:cubicBezTo>
                    <a:pt x="50" y="22"/>
                    <a:pt x="50" y="21"/>
                    <a:pt x="50" y="21"/>
                  </a:cubicBezTo>
                  <a:cubicBezTo>
                    <a:pt x="5" y="1"/>
                    <a:pt x="5" y="1"/>
                    <a:pt x="5" y="1"/>
                  </a:cubicBezTo>
                  <a:cubicBezTo>
                    <a:pt x="2" y="0"/>
                    <a:pt x="2" y="0"/>
                    <a:pt x="2" y="0"/>
                  </a:cubicBezTo>
                  <a:cubicBezTo>
                    <a:pt x="1" y="1"/>
                    <a:pt x="1" y="1"/>
                    <a:pt x="0" y="2"/>
                  </a:cubicBezTo>
                  <a:cubicBezTo>
                    <a:pt x="7" y="23"/>
                    <a:pt x="7" y="23"/>
                    <a:pt x="7" y="23"/>
                  </a:cubicBezTo>
                  <a:cubicBezTo>
                    <a:pt x="7" y="23"/>
                    <a:pt x="7" y="23"/>
                    <a:pt x="8" y="23"/>
                  </a:cubicBezTo>
                  <a:cubicBezTo>
                    <a:pt x="10" y="24"/>
                    <a:pt x="12" y="25"/>
                    <a:pt x="12" y="27"/>
                  </a:cubicBezTo>
                  <a:cubicBezTo>
                    <a:pt x="45" y="23"/>
                    <a:pt x="45" y="23"/>
                    <a:pt x="45" y="23"/>
                  </a:cubicBezTo>
                  <a:cubicBezTo>
                    <a:pt x="50" y="23"/>
                    <a:pt x="50" y="23"/>
                    <a:pt x="50" y="23"/>
                  </a:cubicBezTo>
                  <a:cubicBezTo>
                    <a:pt x="49" y="22"/>
                    <a:pt x="49" y="22"/>
                    <a:pt x="49" y="2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0" name="i$ḷíḑê">
              <a:extLst>
                <a:ext uri="{FF2B5EF4-FFF2-40B4-BE49-F238E27FC236}">
                  <a16:creationId xmlns:a16="http://schemas.microsoft.com/office/drawing/2014/main" id="{361C075A-E024-41EA-B31D-93FC8715C9C4}"/>
                </a:ext>
              </a:extLst>
            </p:cNvPr>
            <p:cNvSpPr/>
            <p:nvPr/>
          </p:nvSpPr>
          <p:spPr bwMode="auto">
            <a:xfrm>
              <a:off x="8183207" y="2424869"/>
              <a:ext cx="548836" cy="1051160"/>
            </a:xfrm>
            <a:custGeom>
              <a:avLst/>
              <a:gdLst>
                <a:gd name="T0" fmla="*/ 2 w 28"/>
                <a:gd name="T1" fmla="*/ 54 h 54"/>
                <a:gd name="T2" fmla="*/ 4 w 28"/>
                <a:gd name="T3" fmla="*/ 54 h 54"/>
                <a:gd name="T4" fmla="*/ 28 w 28"/>
                <a:gd name="T5" fmla="*/ 21 h 54"/>
                <a:gd name="T6" fmla="*/ 26 w 28"/>
                <a:gd name="T7" fmla="*/ 17 h 54"/>
                <a:gd name="T8" fmla="*/ 27 w 28"/>
                <a:gd name="T9" fmla="*/ 15 h 54"/>
                <a:gd name="T10" fmla="*/ 10 w 28"/>
                <a:gd name="T11" fmla="*/ 5 h 54"/>
                <a:gd name="T12" fmla="*/ 2 w 28"/>
                <a:gd name="T13" fmla="*/ 0 h 54"/>
                <a:gd name="T14" fmla="*/ 0 w 28"/>
                <a:gd name="T15" fmla="*/ 2 h 54"/>
                <a:gd name="T16" fmla="*/ 0 w 28"/>
                <a:gd name="T17" fmla="*/ 20 h 54"/>
                <a:gd name="T18" fmla="*/ 2 w 28"/>
                <a:gd name="T19" fmla="*/ 54 h 54"/>
                <a:gd name="T20" fmla="*/ 2 w 28"/>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4">
                  <a:moveTo>
                    <a:pt x="2" y="54"/>
                  </a:moveTo>
                  <a:cubicBezTo>
                    <a:pt x="3" y="54"/>
                    <a:pt x="3" y="54"/>
                    <a:pt x="4" y="54"/>
                  </a:cubicBezTo>
                  <a:cubicBezTo>
                    <a:pt x="28" y="21"/>
                    <a:pt x="28" y="21"/>
                    <a:pt x="28" y="21"/>
                  </a:cubicBezTo>
                  <a:cubicBezTo>
                    <a:pt x="27" y="20"/>
                    <a:pt x="26" y="18"/>
                    <a:pt x="26" y="17"/>
                  </a:cubicBezTo>
                  <a:cubicBezTo>
                    <a:pt x="26" y="16"/>
                    <a:pt x="27" y="16"/>
                    <a:pt x="27" y="15"/>
                  </a:cubicBezTo>
                  <a:cubicBezTo>
                    <a:pt x="10" y="5"/>
                    <a:pt x="10" y="5"/>
                    <a:pt x="10" y="5"/>
                  </a:cubicBezTo>
                  <a:cubicBezTo>
                    <a:pt x="2" y="0"/>
                    <a:pt x="2" y="0"/>
                    <a:pt x="2" y="0"/>
                  </a:cubicBezTo>
                  <a:cubicBezTo>
                    <a:pt x="2" y="1"/>
                    <a:pt x="1" y="1"/>
                    <a:pt x="0" y="2"/>
                  </a:cubicBezTo>
                  <a:cubicBezTo>
                    <a:pt x="0" y="20"/>
                    <a:pt x="0" y="20"/>
                    <a:pt x="0" y="20"/>
                  </a:cubicBezTo>
                  <a:cubicBezTo>
                    <a:pt x="2" y="54"/>
                    <a:pt x="2" y="54"/>
                    <a:pt x="2" y="54"/>
                  </a:cubicBezTo>
                  <a:cubicBezTo>
                    <a:pt x="2" y="54"/>
                    <a:pt x="2" y="54"/>
                    <a:pt x="2"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1" name="iśliḋè">
              <a:extLst>
                <a:ext uri="{FF2B5EF4-FFF2-40B4-BE49-F238E27FC236}">
                  <a16:creationId xmlns:a16="http://schemas.microsoft.com/office/drawing/2014/main" id="{5F5D6FBE-CA5E-4BDB-B948-53CBE01921E8}"/>
                </a:ext>
              </a:extLst>
            </p:cNvPr>
            <p:cNvSpPr/>
            <p:nvPr/>
          </p:nvSpPr>
          <p:spPr bwMode="auto">
            <a:xfrm>
              <a:off x="8285535" y="2815564"/>
              <a:ext cx="1106974" cy="716278"/>
            </a:xfrm>
            <a:custGeom>
              <a:avLst/>
              <a:gdLst>
                <a:gd name="T0" fmla="*/ 56 w 57"/>
                <a:gd name="T1" fmla="*/ 11 h 37"/>
                <a:gd name="T2" fmla="*/ 56 w 57"/>
                <a:gd name="T3" fmla="*/ 11 h 37"/>
                <a:gd name="T4" fmla="*/ 42 w 57"/>
                <a:gd name="T5" fmla="*/ 4 h 37"/>
                <a:gd name="T6" fmla="*/ 30 w 57"/>
                <a:gd name="T7" fmla="*/ 0 h 37"/>
                <a:gd name="T8" fmla="*/ 26 w 57"/>
                <a:gd name="T9" fmla="*/ 2 h 37"/>
                <a:gd name="T10" fmla="*/ 24 w 57"/>
                <a:gd name="T11" fmla="*/ 1 h 37"/>
                <a:gd name="T12" fmla="*/ 21 w 57"/>
                <a:gd name="T13" fmla="*/ 6 h 37"/>
                <a:gd name="T14" fmla="*/ 0 w 57"/>
                <a:gd name="T15" fmla="*/ 35 h 37"/>
                <a:gd name="T16" fmla="*/ 1 w 57"/>
                <a:gd name="T17" fmla="*/ 37 h 37"/>
                <a:gd name="T18" fmla="*/ 38 w 57"/>
                <a:gd name="T19" fmla="*/ 21 h 37"/>
                <a:gd name="T20" fmla="*/ 57 w 57"/>
                <a:gd name="T21" fmla="*/ 13 h 37"/>
                <a:gd name="T22" fmla="*/ 56 w 57"/>
                <a:gd name="T2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37">
                  <a:moveTo>
                    <a:pt x="56" y="11"/>
                  </a:moveTo>
                  <a:cubicBezTo>
                    <a:pt x="56" y="11"/>
                    <a:pt x="56" y="11"/>
                    <a:pt x="56" y="11"/>
                  </a:cubicBezTo>
                  <a:cubicBezTo>
                    <a:pt x="42" y="4"/>
                    <a:pt x="42" y="4"/>
                    <a:pt x="42" y="4"/>
                  </a:cubicBezTo>
                  <a:cubicBezTo>
                    <a:pt x="30" y="0"/>
                    <a:pt x="30" y="0"/>
                    <a:pt x="30" y="0"/>
                  </a:cubicBezTo>
                  <a:cubicBezTo>
                    <a:pt x="29" y="1"/>
                    <a:pt x="28" y="2"/>
                    <a:pt x="26" y="2"/>
                  </a:cubicBezTo>
                  <a:cubicBezTo>
                    <a:pt x="25" y="2"/>
                    <a:pt x="24" y="2"/>
                    <a:pt x="24" y="1"/>
                  </a:cubicBezTo>
                  <a:cubicBezTo>
                    <a:pt x="21" y="6"/>
                    <a:pt x="21" y="6"/>
                    <a:pt x="21" y="6"/>
                  </a:cubicBezTo>
                  <a:cubicBezTo>
                    <a:pt x="0" y="35"/>
                    <a:pt x="0" y="35"/>
                    <a:pt x="0" y="35"/>
                  </a:cubicBezTo>
                  <a:cubicBezTo>
                    <a:pt x="0" y="35"/>
                    <a:pt x="1" y="36"/>
                    <a:pt x="1" y="37"/>
                  </a:cubicBezTo>
                  <a:cubicBezTo>
                    <a:pt x="38" y="21"/>
                    <a:pt x="38" y="21"/>
                    <a:pt x="38" y="21"/>
                  </a:cubicBezTo>
                  <a:cubicBezTo>
                    <a:pt x="57" y="13"/>
                    <a:pt x="57" y="13"/>
                    <a:pt x="57" y="13"/>
                  </a:cubicBezTo>
                  <a:cubicBezTo>
                    <a:pt x="56" y="12"/>
                    <a:pt x="56" y="12"/>
                    <a:pt x="56" y="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2" name="íṡ1iďê">
              <a:extLst>
                <a:ext uri="{FF2B5EF4-FFF2-40B4-BE49-F238E27FC236}">
                  <a16:creationId xmlns:a16="http://schemas.microsoft.com/office/drawing/2014/main" id="{4037CE28-DFA0-4267-B3A8-67A3A525F34C}"/>
                </a:ext>
              </a:extLst>
            </p:cNvPr>
            <p:cNvSpPr/>
            <p:nvPr/>
          </p:nvSpPr>
          <p:spPr bwMode="auto">
            <a:xfrm>
              <a:off x="9801804" y="1764405"/>
              <a:ext cx="427904" cy="316278"/>
            </a:xfrm>
            <a:custGeom>
              <a:avLst/>
              <a:gdLst>
                <a:gd name="T0" fmla="*/ 4 w 22"/>
                <a:gd name="T1" fmla="*/ 2 h 16"/>
                <a:gd name="T2" fmla="*/ 4 w 22"/>
                <a:gd name="T3" fmla="*/ 2 h 16"/>
                <a:gd name="T4" fmla="*/ 0 w 22"/>
                <a:gd name="T5" fmla="*/ 15 h 16"/>
                <a:gd name="T6" fmla="*/ 2 w 22"/>
                <a:gd name="T7" fmla="*/ 16 h 16"/>
                <a:gd name="T8" fmla="*/ 14 w 22"/>
                <a:gd name="T9" fmla="*/ 9 h 16"/>
                <a:gd name="T10" fmla="*/ 22 w 22"/>
                <a:gd name="T11" fmla="*/ 4 h 16"/>
                <a:gd name="T12" fmla="*/ 21 w 22"/>
                <a:gd name="T13" fmla="*/ 3 h 16"/>
                <a:gd name="T14" fmla="*/ 22 w 22"/>
                <a:gd name="T15" fmla="*/ 2 h 16"/>
                <a:gd name="T16" fmla="*/ 8 w 22"/>
                <a:gd name="T17" fmla="*/ 0 h 16"/>
                <a:gd name="T18" fmla="*/ 4 w 22"/>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6">
                  <a:moveTo>
                    <a:pt x="4" y="2"/>
                  </a:moveTo>
                  <a:cubicBezTo>
                    <a:pt x="4" y="2"/>
                    <a:pt x="4" y="2"/>
                    <a:pt x="4" y="2"/>
                  </a:cubicBezTo>
                  <a:cubicBezTo>
                    <a:pt x="0" y="15"/>
                    <a:pt x="0" y="15"/>
                    <a:pt x="0" y="15"/>
                  </a:cubicBezTo>
                  <a:cubicBezTo>
                    <a:pt x="1" y="15"/>
                    <a:pt x="2" y="16"/>
                    <a:pt x="2" y="16"/>
                  </a:cubicBezTo>
                  <a:cubicBezTo>
                    <a:pt x="14" y="9"/>
                    <a:pt x="14" y="9"/>
                    <a:pt x="14" y="9"/>
                  </a:cubicBezTo>
                  <a:cubicBezTo>
                    <a:pt x="22" y="4"/>
                    <a:pt x="22" y="4"/>
                    <a:pt x="22" y="4"/>
                  </a:cubicBezTo>
                  <a:cubicBezTo>
                    <a:pt x="22" y="4"/>
                    <a:pt x="21" y="3"/>
                    <a:pt x="21" y="3"/>
                  </a:cubicBezTo>
                  <a:cubicBezTo>
                    <a:pt x="22" y="2"/>
                    <a:pt x="22" y="2"/>
                    <a:pt x="22" y="2"/>
                  </a:cubicBezTo>
                  <a:cubicBezTo>
                    <a:pt x="8" y="0"/>
                    <a:pt x="8" y="0"/>
                    <a:pt x="8" y="0"/>
                  </a:cubicBezTo>
                  <a:cubicBezTo>
                    <a:pt x="8" y="1"/>
                    <a:pt x="6" y="2"/>
                    <a:pt x="4" y="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3" name="ïSḻiďê">
              <a:extLst>
                <a:ext uri="{FF2B5EF4-FFF2-40B4-BE49-F238E27FC236}">
                  <a16:creationId xmlns:a16="http://schemas.microsoft.com/office/drawing/2014/main" id="{03DD7678-0BD9-4E54-BB2E-2885C6ACD926}"/>
                </a:ext>
              </a:extLst>
            </p:cNvPr>
            <p:cNvSpPr/>
            <p:nvPr/>
          </p:nvSpPr>
          <p:spPr bwMode="auto">
            <a:xfrm>
              <a:off x="11029704" y="3903928"/>
              <a:ext cx="55814" cy="213956"/>
            </a:xfrm>
            <a:custGeom>
              <a:avLst/>
              <a:gdLst>
                <a:gd name="T0" fmla="*/ 2 w 3"/>
                <a:gd name="T1" fmla="*/ 11 h 11"/>
                <a:gd name="T2" fmla="*/ 2 w 3"/>
                <a:gd name="T3" fmla="*/ 0 h 11"/>
                <a:gd name="T4" fmla="*/ 0 w 3"/>
                <a:gd name="T5" fmla="*/ 3 h 11"/>
                <a:gd name="T6" fmla="*/ 2 w 3"/>
                <a:gd name="T7" fmla="*/ 11 h 11"/>
              </a:gdLst>
              <a:ahLst/>
              <a:cxnLst>
                <a:cxn ang="0">
                  <a:pos x="T0" y="T1"/>
                </a:cxn>
                <a:cxn ang="0">
                  <a:pos x="T2" y="T3"/>
                </a:cxn>
                <a:cxn ang="0">
                  <a:pos x="T4" y="T5"/>
                </a:cxn>
                <a:cxn ang="0">
                  <a:pos x="T6" y="T7"/>
                </a:cxn>
              </a:cxnLst>
              <a:rect l="0" t="0" r="r" b="b"/>
              <a:pathLst>
                <a:path w="3" h="11">
                  <a:moveTo>
                    <a:pt x="2" y="11"/>
                  </a:moveTo>
                  <a:cubicBezTo>
                    <a:pt x="3" y="7"/>
                    <a:pt x="3" y="4"/>
                    <a:pt x="2" y="0"/>
                  </a:cubicBezTo>
                  <a:cubicBezTo>
                    <a:pt x="0" y="3"/>
                    <a:pt x="0" y="3"/>
                    <a:pt x="0" y="3"/>
                  </a:cubicBezTo>
                  <a:lnTo>
                    <a:pt x="2" y="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4" name="íṩlíḓê">
              <a:extLst>
                <a:ext uri="{FF2B5EF4-FFF2-40B4-BE49-F238E27FC236}">
                  <a16:creationId xmlns:a16="http://schemas.microsoft.com/office/drawing/2014/main" id="{256C782F-FF72-465C-90A3-411E35ADB449}"/>
                </a:ext>
              </a:extLst>
            </p:cNvPr>
            <p:cNvSpPr/>
            <p:nvPr/>
          </p:nvSpPr>
          <p:spPr bwMode="auto">
            <a:xfrm>
              <a:off x="10499476" y="3103932"/>
              <a:ext cx="604650" cy="837204"/>
            </a:xfrm>
            <a:custGeom>
              <a:avLst/>
              <a:gdLst>
                <a:gd name="T0" fmla="*/ 0 w 31"/>
                <a:gd name="T1" fmla="*/ 17 h 43"/>
                <a:gd name="T2" fmla="*/ 1 w 31"/>
                <a:gd name="T3" fmla="*/ 18 h 43"/>
                <a:gd name="T4" fmla="*/ 0 w 31"/>
                <a:gd name="T5" fmla="*/ 20 h 43"/>
                <a:gd name="T6" fmla="*/ 17 w 31"/>
                <a:gd name="T7" fmla="*/ 36 h 43"/>
                <a:gd name="T8" fmla="*/ 26 w 31"/>
                <a:gd name="T9" fmla="*/ 43 h 43"/>
                <a:gd name="T10" fmla="*/ 26 w 31"/>
                <a:gd name="T11" fmla="*/ 40 h 43"/>
                <a:gd name="T12" fmla="*/ 27 w 31"/>
                <a:gd name="T13" fmla="*/ 35 h 43"/>
                <a:gd name="T14" fmla="*/ 23 w 31"/>
                <a:gd name="T15" fmla="*/ 30 h 43"/>
                <a:gd name="T16" fmla="*/ 23 w 31"/>
                <a:gd name="T17" fmla="*/ 29 h 43"/>
                <a:gd name="T18" fmla="*/ 24 w 31"/>
                <a:gd name="T19" fmla="*/ 29 h 43"/>
                <a:gd name="T20" fmla="*/ 28 w 31"/>
                <a:gd name="T21" fmla="*/ 27 h 43"/>
                <a:gd name="T22" fmla="*/ 29 w 31"/>
                <a:gd name="T23" fmla="*/ 14 h 43"/>
                <a:gd name="T24" fmla="*/ 31 w 31"/>
                <a:gd name="T25" fmla="*/ 0 h 43"/>
                <a:gd name="T26" fmla="*/ 0 w 31"/>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3">
                  <a:moveTo>
                    <a:pt x="0" y="17"/>
                  </a:moveTo>
                  <a:cubicBezTo>
                    <a:pt x="1" y="17"/>
                    <a:pt x="1" y="18"/>
                    <a:pt x="1" y="18"/>
                  </a:cubicBezTo>
                  <a:cubicBezTo>
                    <a:pt x="0" y="19"/>
                    <a:pt x="0" y="20"/>
                    <a:pt x="0" y="20"/>
                  </a:cubicBezTo>
                  <a:cubicBezTo>
                    <a:pt x="17" y="36"/>
                    <a:pt x="17" y="36"/>
                    <a:pt x="17" y="36"/>
                  </a:cubicBezTo>
                  <a:cubicBezTo>
                    <a:pt x="26" y="43"/>
                    <a:pt x="26" y="43"/>
                    <a:pt x="26" y="43"/>
                  </a:cubicBezTo>
                  <a:cubicBezTo>
                    <a:pt x="26" y="40"/>
                    <a:pt x="26" y="40"/>
                    <a:pt x="26" y="40"/>
                  </a:cubicBezTo>
                  <a:cubicBezTo>
                    <a:pt x="27" y="35"/>
                    <a:pt x="27" y="35"/>
                    <a:pt x="27" y="35"/>
                  </a:cubicBezTo>
                  <a:cubicBezTo>
                    <a:pt x="26" y="33"/>
                    <a:pt x="25" y="31"/>
                    <a:pt x="23" y="30"/>
                  </a:cubicBezTo>
                  <a:cubicBezTo>
                    <a:pt x="23" y="30"/>
                    <a:pt x="23" y="29"/>
                    <a:pt x="23" y="29"/>
                  </a:cubicBezTo>
                  <a:cubicBezTo>
                    <a:pt x="23" y="29"/>
                    <a:pt x="23" y="29"/>
                    <a:pt x="24" y="29"/>
                  </a:cubicBezTo>
                  <a:cubicBezTo>
                    <a:pt x="25" y="29"/>
                    <a:pt x="26" y="28"/>
                    <a:pt x="28" y="27"/>
                  </a:cubicBezTo>
                  <a:cubicBezTo>
                    <a:pt x="29" y="14"/>
                    <a:pt x="29" y="14"/>
                    <a:pt x="29" y="14"/>
                  </a:cubicBezTo>
                  <a:cubicBezTo>
                    <a:pt x="31" y="0"/>
                    <a:pt x="31" y="0"/>
                    <a:pt x="31" y="0"/>
                  </a:cubicBezTo>
                  <a:lnTo>
                    <a:pt x="0" y="1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5" name="îslidê">
              <a:extLst>
                <a:ext uri="{FF2B5EF4-FFF2-40B4-BE49-F238E27FC236}">
                  <a16:creationId xmlns:a16="http://schemas.microsoft.com/office/drawing/2014/main" id="{08BD7277-6B23-40C7-B3F6-5ADF45DCBD02}"/>
                </a:ext>
              </a:extLst>
            </p:cNvPr>
            <p:cNvSpPr/>
            <p:nvPr/>
          </p:nvSpPr>
          <p:spPr bwMode="auto">
            <a:xfrm>
              <a:off x="9643668" y="1336501"/>
              <a:ext cx="232560" cy="390696"/>
            </a:xfrm>
            <a:custGeom>
              <a:avLst/>
              <a:gdLst>
                <a:gd name="T0" fmla="*/ 3 w 12"/>
                <a:gd name="T1" fmla="*/ 19 h 20"/>
                <a:gd name="T2" fmla="*/ 9 w 12"/>
                <a:gd name="T3" fmla="*/ 20 h 20"/>
                <a:gd name="T4" fmla="*/ 12 w 12"/>
                <a:gd name="T5" fmla="*/ 17 h 20"/>
                <a:gd name="T6" fmla="*/ 11 w 12"/>
                <a:gd name="T7" fmla="*/ 6 h 20"/>
                <a:gd name="T8" fmla="*/ 2 w 12"/>
                <a:gd name="T9" fmla="*/ 1 h 20"/>
                <a:gd name="T10" fmla="*/ 1 w 12"/>
                <a:gd name="T11" fmla="*/ 1 h 20"/>
                <a:gd name="T12" fmla="*/ 1 w 12"/>
                <a:gd name="T13" fmla="*/ 0 h 20"/>
                <a:gd name="T14" fmla="*/ 0 w 12"/>
                <a:gd name="T15" fmla="*/ 14 h 20"/>
                <a:gd name="T16" fmla="*/ 3 w 12"/>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0">
                  <a:moveTo>
                    <a:pt x="3" y="19"/>
                  </a:moveTo>
                  <a:cubicBezTo>
                    <a:pt x="9" y="20"/>
                    <a:pt x="9" y="20"/>
                    <a:pt x="9" y="20"/>
                  </a:cubicBezTo>
                  <a:cubicBezTo>
                    <a:pt x="9" y="18"/>
                    <a:pt x="10" y="17"/>
                    <a:pt x="12" y="17"/>
                  </a:cubicBezTo>
                  <a:cubicBezTo>
                    <a:pt x="11" y="6"/>
                    <a:pt x="11" y="6"/>
                    <a:pt x="11" y="6"/>
                  </a:cubicBezTo>
                  <a:cubicBezTo>
                    <a:pt x="8" y="3"/>
                    <a:pt x="5" y="1"/>
                    <a:pt x="2" y="1"/>
                  </a:cubicBezTo>
                  <a:cubicBezTo>
                    <a:pt x="1" y="1"/>
                    <a:pt x="1" y="1"/>
                    <a:pt x="1" y="1"/>
                  </a:cubicBezTo>
                  <a:cubicBezTo>
                    <a:pt x="1" y="1"/>
                    <a:pt x="1" y="0"/>
                    <a:pt x="1" y="0"/>
                  </a:cubicBezTo>
                  <a:cubicBezTo>
                    <a:pt x="0" y="14"/>
                    <a:pt x="0" y="14"/>
                    <a:pt x="0" y="14"/>
                  </a:cubicBezTo>
                  <a:cubicBezTo>
                    <a:pt x="2" y="15"/>
                    <a:pt x="3" y="17"/>
                    <a:pt x="3" y="1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6" name="ïṧ1ïḓè">
              <a:extLst>
                <a:ext uri="{FF2B5EF4-FFF2-40B4-BE49-F238E27FC236}">
                  <a16:creationId xmlns:a16="http://schemas.microsoft.com/office/drawing/2014/main" id="{53D6EFF0-C19D-45B3-8902-F05E87E21108}"/>
                </a:ext>
              </a:extLst>
            </p:cNvPr>
            <p:cNvSpPr/>
            <p:nvPr/>
          </p:nvSpPr>
          <p:spPr bwMode="auto">
            <a:xfrm>
              <a:off x="9513436" y="4015554"/>
              <a:ext cx="558136" cy="818600"/>
            </a:xfrm>
            <a:custGeom>
              <a:avLst/>
              <a:gdLst>
                <a:gd name="T0" fmla="*/ 15 w 29"/>
                <a:gd name="T1" fmla="*/ 4 h 42"/>
                <a:gd name="T2" fmla="*/ 14 w 29"/>
                <a:gd name="T3" fmla="*/ 4 h 42"/>
                <a:gd name="T4" fmla="*/ 9 w 29"/>
                <a:gd name="T5" fmla="*/ 0 h 42"/>
                <a:gd name="T6" fmla="*/ 0 w 29"/>
                <a:gd name="T7" fmla="*/ 2 h 42"/>
                <a:gd name="T8" fmla="*/ 29 w 29"/>
                <a:gd name="T9" fmla="*/ 42 h 42"/>
                <a:gd name="T10" fmla="*/ 27 w 29"/>
                <a:gd name="T11" fmla="*/ 36 h 42"/>
                <a:gd name="T12" fmla="*/ 15 w 29"/>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29" h="42">
                  <a:moveTo>
                    <a:pt x="15" y="4"/>
                  </a:moveTo>
                  <a:cubicBezTo>
                    <a:pt x="15" y="4"/>
                    <a:pt x="14" y="4"/>
                    <a:pt x="14" y="4"/>
                  </a:cubicBezTo>
                  <a:cubicBezTo>
                    <a:pt x="12" y="4"/>
                    <a:pt x="10" y="2"/>
                    <a:pt x="9" y="0"/>
                  </a:cubicBezTo>
                  <a:cubicBezTo>
                    <a:pt x="0" y="2"/>
                    <a:pt x="0" y="2"/>
                    <a:pt x="0" y="2"/>
                  </a:cubicBezTo>
                  <a:cubicBezTo>
                    <a:pt x="29" y="42"/>
                    <a:pt x="29" y="42"/>
                    <a:pt x="29" y="42"/>
                  </a:cubicBezTo>
                  <a:cubicBezTo>
                    <a:pt x="27" y="36"/>
                    <a:pt x="27" y="36"/>
                    <a:pt x="27" y="36"/>
                  </a:cubicBezTo>
                  <a:lnTo>
                    <a:pt x="15" y="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7" name="íṩliḓé">
              <a:extLst>
                <a:ext uri="{FF2B5EF4-FFF2-40B4-BE49-F238E27FC236}">
                  <a16:creationId xmlns:a16="http://schemas.microsoft.com/office/drawing/2014/main" id="{5F684A69-477D-422A-90F5-CC8533CC5615}"/>
                </a:ext>
              </a:extLst>
            </p:cNvPr>
            <p:cNvSpPr/>
            <p:nvPr/>
          </p:nvSpPr>
          <p:spPr bwMode="auto">
            <a:xfrm>
              <a:off x="9215764" y="1262083"/>
              <a:ext cx="427904" cy="372092"/>
            </a:xfrm>
            <a:custGeom>
              <a:avLst/>
              <a:gdLst>
                <a:gd name="T0" fmla="*/ 21 w 22"/>
                <a:gd name="T1" fmla="*/ 18 h 19"/>
                <a:gd name="T2" fmla="*/ 21 w 22"/>
                <a:gd name="T3" fmla="*/ 12 h 19"/>
                <a:gd name="T4" fmla="*/ 22 w 22"/>
                <a:gd name="T5" fmla="*/ 4 h 19"/>
                <a:gd name="T6" fmla="*/ 13 w 22"/>
                <a:gd name="T7" fmla="*/ 2 h 19"/>
                <a:gd name="T8" fmla="*/ 13 w 22"/>
                <a:gd name="T9" fmla="*/ 2 h 19"/>
                <a:gd name="T10" fmla="*/ 13 w 22"/>
                <a:gd name="T11" fmla="*/ 2 h 19"/>
                <a:gd name="T12" fmla="*/ 3 w 22"/>
                <a:gd name="T13" fmla="*/ 0 h 19"/>
                <a:gd name="T14" fmla="*/ 0 w 22"/>
                <a:gd name="T15" fmla="*/ 1 h 19"/>
                <a:gd name="T16" fmla="*/ 6 w 22"/>
                <a:gd name="T17" fmla="*/ 7 h 19"/>
                <a:gd name="T18" fmla="*/ 18 w 22"/>
                <a:gd name="T19" fmla="*/ 19 h 19"/>
                <a:gd name="T20" fmla="*/ 21 w 22"/>
                <a:gd name="T2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9">
                  <a:moveTo>
                    <a:pt x="21" y="18"/>
                  </a:moveTo>
                  <a:cubicBezTo>
                    <a:pt x="21" y="12"/>
                    <a:pt x="21" y="12"/>
                    <a:pt x="21" y="12"/>
                  </a:cubicBezTo>
                  <a:cubicBezTo>
                    <a:pt x="22" y="4"/>
                    <a:pt x="22" y="4"/>
                    <a:pt x="22" y="4"/>
                  </a:cubicBezTo>
                  <a:cubicBezTo>
                    <a:pt x="19" y="3"/>
                    <a:pt x="16" y="2"/>
                    <a:pt x="13" y="2"/>
                  </a:cubicBezTo>
                  <a:cubicBezTo>
                    <a:pt x="13" y="2"/>
                    <a:pt x="13" y="2"/>
                    <a:pt x="13" y="2"/>
                  </a:cubicBezTo>
                  <a:cubicBezTo>
                    <a:pt x="13" y="3"/>
                    <a:pt x="13" y="2"/>
                    <a:pt x="13" y="2"/>
                  </a:cubicBezTo>
                  <a:cubicBezTo>
                    <a:pt x="10" y="1"/>
                    <a:pt x="6" y="0"/>
                    <a:pt x="3" y="0"/>
                  </a:cubicBezTo>
                  <a:cubicBezTo>
                    <a:pt x="2" y="0"/>
                    <a:pt x="1" y="0"/>
                    <a:pt x="0" y="1"/>
                  </a:cubicBezTo>
                  <a:cubicBezTo>
                    <a:pt x="6" y="7"/>
                    <a:pt x="6" y="7"/>
                    <a:pt x="6" y="7"/>
                  </a:cubicBezTo>
                  <a:cubicBezTo>
                    <a:pt x="18" y="19"/>
                    <a:pt x="18" y="19"/>
                    <a:pt x="18" y="19"/>
                  </a:cubicBezTo>
                  <a:cubicBezTo>
                    <a:pt x="19" y="19"/>
                    <a:pt x="20" y="18"/>
                    <a:pt x="21"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 name="iṡľídè">
              <a:extLst>
                <a:ext uri="{FF2B5EF4-FFF2-40B4-BE49-F238E27FC236}">
                  <a16:creationId xmlns:a16="http://schemas.microsoft.com/office/drawing/2014/main" id="{A98CDB94-E88B-411C-9713-DDFB9C8F6556}"/>
                </a:ext>
              </a:extLst>
            </p:cNvPr>
            <p:cNvSpPr/>
            <p:nvPr/>
          </p:nvSpPr>
          <p:spPr bwMode="auto">
            <a:xfrm>
              <a:off x="9876222" y="1476037"/>
              <a:ext cx="251164" cy="232560"/>
            </a:xfrm>
            <a:custGeom>
              <a:avLst/>
              <a:gdLst>
                <a:gd name="T0" fmla="*/ 1 w 13"/>
                <a:gd name="T1" fmla="*/ 9 h 12"/>
                <a:gd name="T2" fmla="*/ 4 w 13"/>
                <a:gd name="T3" fmla="*/ 12 h 12"/>
                <a:gd name="T4" fmla="*/ 8 w 13"/>
                <a:gd name="T5" fmla="*/ 11 h 12"/>
                <a:gd name="T6" fmla="*/ 13 w 13"/>
                <a:gd name="T7" fmla="*/ 9 h 12"/>
                <a:gd name="T8" fmla="*/ 0 w 13"/>
                <a:gd name="T9" fmla="*/ 0 h 12"/>
                <a:gd name="T10" fmla="*/ 1 w 13"/>
                <a:gd name="T11" fmla="*/ 9 h 12"/>
                <a:gd name="T12" fmla="*/ 1 w 13"/>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 y="9"/>
                  </a:moveTo>
                  <a:cubicBezTo>
                    <a:pt x="3" y="10"/>
                    <a:pt x="4" y="11"/>
                    <a:pt x="4" y="12"/>
                  </a:cubicBezTo>
                  <a:cubicBezTo>
                    <a:pt x="8" y="11"/>
                    <a:pt x="8" y="11"/>
                    <a:pt x="8" y="11"/>
                  </a:cubicBezTo>
                  <a:cubicBezTo>
                    <a:pt x="13" y="9"/>
                    <a:pt x="13" y="9"/>
                    <a:pt x="13" y="9"/>
                  </a:cubicBezTo>
                  <a:cubicBezTo>
                    <a:pt x="11" y="4"/>
                    <a:pt x="6" y="0"/>
                    <a:pt x="0" y="0"/>
                  </a:cubicBezTo>
                  <a:cubicBezTo>
                    <a:pt x="1" y="9"/>
                    <a:pt x="1" y="9"/>
                    <a:pt x="1" y="9"/>
                  </a:cubicBezTo>
                  <a:cubicBezTo>
                    <a:pt x="1" y="9"/>
                    <a:pt x="1" y="9"/>
                    <a:pt x="1"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9" name="ísľïďe">
              <a:extLst>
                <a:ext uri="{FF2B5EF4-FFF2-40B4-BE49-F238E27FC236}">
                  <a16:creationId xmlns:a16="http://schemas.microsoft.com/office/drawing/2014/main" id="{AFD5FEE9-89F5-4147-918A-B38C9D340C62}"/>
                </a:ext>
              </a:extLst>
            </p:cNvPr>
            <p:cNvSpPr/>
            <p:nvPr/>
          </p:nvSpPr>
          <p:spPr bwMode="auto">
            <a:xfrm>
              <a:off x="8694836" y="1224873"/>
              <a:ext cx="855810" cy="558136"/>
            </a:xfrm>
            <a:custGeom>
              <a:avLst/>
              <a:gdLst>
                <a:gd name="T0" fmla="*/ 3 w 44"/>
                <a:gd name="T1" fmla="*/ 29 h 29"/>
                <a:gd name="T2" fmla="*/ 13 w 44"/>
                <a:gd name="T3" fmla="*/ 28 h 29"/>
                <a:gd name="T4" fmla="*/ 43 w 44"/>
                <a:gd name="T5" fmla="*/ 25 h 29"/>
                <a:gd name="T6" fmla="*/ 43 w 44"/>
                <a:gd name="T7" fmla="*/ 25 h 29"/>
                <a:gd name="T8" fmla="*/ 44 w 44"/>
                <a:gd name="T9" fmla="*/ 22 h 29"/>
                <a:gd name="T10" fmla="*/ 26 w 44"/>
                <a:gd name="T11" fmla="*/ 3 h 29"/>
                <a:gd name="T12" fmla="*/ 13 w 44"/>
                <a:gd name="T13" fmla="*/ 0 h 29"/>
                <a:gd name="T14" fmla="*/ 11 w 44"/>
                <a:gd name="T15" fmla="*/ 0 h 29"/>
                <a:gd name="T16" fmla="*/ 1 w 44"/>
                <a:gd name="T17" fmla="*/ 24 h 29"/>
                <a:gd name="T18" fmla="*/ 0 w 44"/>
                <a:gd name="T19" fmla="*/ 26 h 29"/>
                <a:gd name="T20" fmla="*/ 3 w 4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9">
                  <a:moveTo>
                    <a:pt x="3" y="29"/>
                  </a:moveTo>
                  <a:cubicBezTo>
                    <a:pt x="13" y="28"/>
                    <a:pt x="13" y="28"/>
                    <a:pt x="13" y="28"/>
                  </a:cubicBezTo>
                  <a:cubicBezTo>
                    <a:pt x="43" y="25"/>
                    <a:pt x="43" y="25"/>
                    <a:pt x="43" y="25"/>
                  </a:cubicBezTo>
                  <a:cubicBezTo>
                    <a:pt x="43" y="25"/>
                    <a:pt x="43" y="25"/>
                    <a:pt x="43" y="25"/>
                  </a:cubicBezTo>
                  <a:cubicBezTo>
                    <a:pt x="43" y="24"/>
                    <a:pt x="43" y="23"/>
                    <a:pt x="44" y="22"/>
                  </a:cubicBezTo>
                  <a:cubicBezTo>
                    <a:pt x="26" y="3"/>
                    <a:pt x="26" y="3"/>
                    <a:pt x="26" y="3"/>
                  </a:cubicBezTo>
                  <a:cubicBezTo>
                    <a:pt x="22" y="1"/>
                    <a:pt x="17" y="0"/>
                    <a:pt x="13" y="0"/>
                  </a:cubicBezTo>
                  <a:cubicBezTo>
                    <a:pt x="12" y="0"/>
                    <a:pt x="11" y="0"/>
                    <a:pt x="11" y="0"/>
                  </a:cubicBezTo>
                  <a:cubicBezTo>
                    <a:pt x="1" y="24"/>
                    <a:pt x="1" y="24"/>
                    <a:pt x="1" y="24"/>
                  </a:cubicBezTo>
                  <a:cubicBezTo>
                    <a:pt x="0" y="26"/>
                    <a:pt x="0" y="26"/>
                    <a:pt x="0" y="26"/>
                  </a:cubicBezTo>
                  <a:cubicBezTo>
                    <a:pt x="1" y="27"/>
                    <a:pt x="2" y="28"/>
                    <a:pt x="3"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0" name="îŝļíḍe">
              <a:extLst>
                <a:ext uri="{FF2B5EF4-FFF2-40B4-BE49-F238E27FC236}">
                  <a16:creationId xmlns:a16="http://schemas.microsoft.com/office/drawing/2014/main" id="{8D6B919D-F903-43BC-A8BC-56E08A28B49F}"/>
                </a:ext>
              </a:extLst>
            </p:cNvPr>
            <p:cNvSpPr/>
            <p:nvPr/>
          </p:nvSpPr>
          <p:spPr bwMode="auto">
            <a:xfrm>
              <a:off x="8480879" y="1243477"/>
              <a:ext cx="409300" cy="502322"/>
            </a:xfrm>
            <a:custGeom>
              <a:avLst/>
              <a:gdLst>
                <a:gd name="T0" fmla="*/ 1 w 21"/>
                <a:gd name="T1" fmla="*/ 22 h 26"/>
                <a:gd name="T2" fmla="*/ 1 w 21"/>
                <a:gd name="T3" fmla="*/ 23 h 26"/>
                <a:gd name="T4" fmla="*/ 5 w 21"/>
                <a:gd name="T5" fmla="*/ 26 h 26"/>
                <a:gd name="T6" fmla="*/ 9 w 21"/>
                <a:gd name="T7" fmla="*/ 24 h 26"/>
                <a:gd name="T8" fmla="*/ 10 w 21"/>
                <a:gd name="T9" fmla="*/ 25 h 26"/>
                <a:gd name="T10" fmla="*/ 18 w 21"/>
                <a:gd name="T11" fmla="*/ 5 h 26"/>
                <a:gd name="T12" fmla="*/ 21 w 21"/>
                <a:gd name="T13" fmla="*/ 0 h 26"/>
                <a:gd name="T14" fmla="*/ 16 w 21"/>
                <a:gd name="T15" fmla="*/ 1 h 26"/>
                <a:gd name="T16" fmla="*/ 16 w 21"/>
                <a:gd name="T17" fmla="*/ 1 h 26"/>
                <a:gd name="T18" fmla="*/ 16 w 21"/>
                <a:gd name="T19" fmla="*/ 1 h 26"/>
                <a:gd name="T20" fmla="*/ 0 w 21"/>
                <a:gd name="T21" fmla="*/ 20 h 26"/>
                <a:gd name="T22" fmla="*/ 1 w 21"/>
                <a:gd name="T2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6">
                  <a:moveTo>
                    <a:pt x="1" y="22"/>
                  </a:moveTo>
                  <a:cubicBezTo>
                    <a:pt x="1" y="23"/>
                    <a:pt x="1" y="23"/>
                    <a:pt x="1" y="23"/>
                  </a:cubicBezTo>
                  <a:cubicBezTo>
                    <a:pt x="5" y="26"/>
                    <a:pt x="5" y="26"/>
                    <a:pt x="5" y="26"/>
                  </a:cubicBezTo>
                  <a:cubicBezTo>
                    <a:pt x="6" y="25"/>
                    <a:pt x="8" y="24"/>
                    <a:pt x="9" y="24"/>
                  </a:cubicBezTo>
                  <a:cubicBezTo>
                    <a:pt x="10" y="24"/>
                    <a:pt x="10" y="25"/>
                    <a:pt x="10" y="25"/>
                  </a:cubicBezTo>
                  <a:cubicBezTo>
                    <a:pt x="18" y="5"/>
                    <a:pt x="18" y="5"/>
                    <a:pt x="18" y="5"/>
                  </a:cubicBezTo>
                  <a:cubicBezTo>
                    <a:pt x="21" y="0"/>
                    <a:pt x="21" y="0"/>
                    <a:pt x="21" y="0"/>
                  </a:cubicBezTo>
                  <a:cubicBezTo>
                    <a:pt x="19" y="0"/>
                    <a:pt x="18" y="1"/>
                    <a:pt x="16" y="1"/>
                  </a:cubicBezTo>
                  <a:cubicBezTo>
                    <a:pt x="16" y="1"/>
                    <a:pt x="16" y="1"/>
                    <a:pt x="16" y="1"/>
                  </a:cubicBezTo>
                  <a:cubicBezTo>
                    <a:pt x="16" y="1"/>
                    <a:pt x="16" y="1"/>
                    <a:pt x="16" y="1"/>
                  </a:cubicBezTo>
                  <a:cubicBezTo>
                    <a:pt x="0" y="20"/>
                    <a:pt x="0" y="20"/>
                    <a:pt x="0" y="20"/>
                  </a:cubicBezTo>
                  <a:cubicBezTo>
                    <a:pt x="1" y="20"/>
                    <a:pt x="2" y="21"/>
                    <a:pt x="1" y="2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1" name="isliḋe">
              <a:extLst>
                <a:ext uri="{FF2B5EF4-FFF2-40B4-BE49-F238E27FC236}">
                  <a16:creationId xmlns:a16="http://schemas.microsoft.com/office/drawing/2014/main" id="{90B6A23D-BE75-410D-851E-428619C1DBF3}"/>
                </a:ext>
              </a:extLst>
            </p:cNvPr>
            <p:cNvSpPr/>
            <p:nvPr/>
          </p:nvSpPr>
          <p:spPr bwMode="auto">
            <a:xfrm>
              <a:off x="11122726" y="3029514"/>
              <a:ext cx="18604" cy="37210"/>
            </a:xfrm>
            <a:custGeom>
              <a:avLst/>
              <a:gdLst>
                <a:gd name="T0" fmla="*/ 1 w 1"/>
                <a:gd name="T1" fmla="*/ 1 h 2"/>
                <a:gd name="T2" fmla="*/ 0 w 1"/>
                <a:gd name="T3" fmla="*/ 0 h 2"/>
                <a:gd name="T4" fmla="*/ 0 w 1"/>
                <a:gd name="T5" fmla="*/ 0 h 2"/>
                <a:gd name="T6" fmla="*/ 0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0" y="0"/>
                    <a:pt x="0" y="0"/>
                  </a:cubicBezTo>
                  <a:cubicBezTo>
                    <a:pt x="0" y="0"/>
                    <a:pt x="0" y="0"/>
                    <a:pt x="0" y="0"/>
                  </a:cubicBezTo>
                  <a:cubicBezTo>
                    <a:pt x="0" y="2"/>
                    <a:pt x="0" y="2"/>
                    <a:pt x="0" y="2"/>
                  </a:cubicBezTo>
                  <a:lnTo>
                    <a:pt x="1" y="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2" name="îšlîḓè">
              <a:extLst>
                <a:ext uri="{FF2B5EF4-FFF2-40B4-BE49-F238E27FC236}">
                  <a16:creationId xmlns:a16="http://schemas.microsoft.com/office/drawing/2014/main" id="{1DC90130-B553-4D33-90B7-7A641A899CC0}"/>
                </a:ext>
              </a:extLst>
            </p:cNvPr>
            <p:cNvSpPr/>
            <p:nvPr/>
          </p:nvSpPr>
          <p:spPr bwMode="auto">
            <a:xfrm>
              <a:off x="10387850" y="2741146"/>
              <a:ext cx="679068" cy="269768"/>
            </a:xfrm>
            <a:custGeom>
              <a:avLst/>
              <a:gdLst>
                <a:gd name="T0" fmla="*/ 0 w 35"/>
                <a:gd name="T1" fmla="*/ 1 h 14"/>
                <a:gd name="T2" fmla="*/ 0 w 35"/>
                <a:gd name="T3" fmla="*/ 1 h 14"/>
                <a:gd name="T4" fmla="*/ 1 w 35"/>
                <a:gd name="T5" fmla="*/ 1 h 14"/>
                <a:gd name="T6" fmla="*/ 34 w 35"/>
                <a:gd name="T7" fmla="*/ 14 h 14"/>
                <a:gd name="T8" fmla="*/ 34 w 35"/>
                <a:gd name="T9" fmla="*/ 14 h 14"/>
                <a:gd name="T10" fmla="*/ 34 w 35"/>
                <a:gd name="T11" fmla="*/ 11 h 14"/>
                <a:gd name="T12" fmla="*/ 34 w 35"/>
                <a:gd name="T13" fmla="*/ 11 h 14"/>
                <a:gd name="T14" fmla="*/ 35 w 35"/>
                <a:gd name="T15" fmla="*/ 7 h 14"/>
                <a:gd name="T16" fmla="*/ 32 w 35"/>
                <a:gd name="T17" fmla="*/ 0 h 14"/>
                <a:gd name="T18" fmla="*/ 1 w 35"/>
                <a:gd name="T19" fmla="*/ 0 h 14"/>
                <a:gd name="T20" fmla="*/ 0 w 35"/>
                <a:gd name="T21" fmla="*/ 0 h 14"/>
                <a:gd name="T22" fmla="*/ 0 w 35"/>
                <a:gd name="T2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0" y="1"/>
                  </a:moveTo>
                  <a:cubicBezTo>
                    <a:pt x="0" y="1"/>
                    <a:pt x="0" y="1"/>
                    <a:pt x="0" y="1"/>
                  </a:cubicBezTo>
                  <a:cubicBezTo>
                    <a:pt x="1" y="1"/>
                    <a:pt x="1" y="1"/>
                    <a:pt x="1" y="1"/>
                  </a:cubicBezTo>
                  <a:cubicBezTo>
                    <a:pt x="34" y="14"/>
                    <a:pt x="34" y="14"/>
                    <a:pt x="34" y="14"/>
                  </a:cubicBezTo>
                  <a:cubicBezTo>
                    <a:pt x="34" y="14"/>
                    <a:pt x="34" y="14"/>
                    <a:pt x="34" y="14"/>
                  </a:cubicBezTo>
                  <a:cubicBezTo>
                    <a:pt x="34" y="11"/>
                    <a:pt x="34" y="11"/>
                    <a:pt x="34" y="11"/>
                  </a:cubicBezTo>
                  <a:cubicBezTo>
                    <a:pt x="34" y="11"/>
                    <a:pt x="34" y="11"/>
                    <a:pt x="34" y="11"/>
                  </a:cubicBezTo>
                  <a:cubicBezTo>
                    <a:pt x="35" y="10"/>
                    <a:pt x="35" y="8"/>
                    <a:pt x="35" y="7"/>
                  </a:cubicBezTo>
                  <a:cubicBezTo>
                    <a:pt x="34" y="4"/>
                    <a:pt x="33" y="2"/>
                    <a:pt x="32" y="0"/>
                  </a:cubicBezTo>
                  <a:cubicBezTo>
                    <a:pt x="1" y="0"/>
                    <a:pt x="1" y="0"/>
                    <a:pt x="1" y="0"/>
                  </a:cubicBezTo>
                  <a:cubicBezTo>
                    <a:pt x="0" y="0"/>
                    <a:pt x="0" y="0"/>
                    <a:pt x="0" y="0"/>
                  </a:cubicBezTo>
                  <a:cubicBezTo>
                    <a:pt x="0" y="1"/>
                    <a:pt x="0" y="1"/>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3" name="îśḷîḍè">
              <a:extLst>
                <a:ext uri="{FF2B5EF4-FFF2-40B4-BE49-F238E27FC236}">
                  <a16:creationId xmlns:a16="http://schemas.microsoft.com/office/drawing/2014/main" id="{96F3D661-BFEC-4C8E-A6C5-812E3FE419A3}"/>
                </a:ext>
              </a:extLst>
            </p:cNvPr>
            <p:cNvSpPr/>
            <p:nvPr/>
          </p:nvSpPr>
          <p:spPr bwMode="auto">
            <a:xfrm>
              <a:off x="8229721" y="1224873"/>
              <a:ext cx="483718" cy="409300"/>
            </a:xfrm>
            <a:custGeom>
              <a:avLst/>
              <a:gdLst>
                <a:gd name="T0" fmla="*/ 1 w 25"/>
                <a:gd name="T1" fmla="*/ 11 h 21"/>
                <a:gd name="T2" fmla="*/ 0 w 25"/>
                <a:gd name="T3" fmla="*/ 14 h 21"/>
                <a:gd name="T4" fmla="*/ 9 w 25"/>
                <a:gd name="T5" fmla="*/ 21 h 21"/>
                <a:gd name="T6" fmla="*/ 11 w 25"/>
                <a:gd name="T7" fmla="*/ 20 h 21"/>
                <a:gd name="T8" fmla="*/ 12 w 25"/>
                <a:gd name="T9" fmla="*/ 20 h 21"/>
                <a:gd name="T10" fmla="*/ 25 w 25"/>
                <a:gd name="T11" fmla="*/ 1 h 21"/>
                <a:gd name="T12" fmla="*/ 16 w 25"/>
                <a:gd name="T13" fmla="*/ 0 h 21"/>
                <a:gd name="T14" fmla="*/ 16 w 25"/>
                <a:gd name="T15" fmla="*/ 0 h 21"/>
                <a:gd name="T16" fmla="*/ 16 w 25"/>
                <a:gd name="T17" fmla="*/ 0 h 21"/>
                <a:gd name="T18" fmla="*/ 1 w 25"/>
                <a:gd name="T19" fmla="*/ 9 h 21"/>
                <a:gd name="T20" fmla="*/ 1 w 25"/>
                <a:gd name="T21"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1" y="11"/>
                  </a:moveTo>
                  <a:cubicBezTo>
                    <a:pt x="1" y="12"/>
                    <a:pt x="1" y="13"/>
                    <a:pt x="0" y="14"/>
                  </a:cubicBezTo>
                  <a:cubicBezTo>
                    <a:pt x="9" y="21"/>
                    <a:pt x="9" y="21"/>
                    <a:pt x="9" y="21"/>
                  </a:cubicBezTo>
                  <a:cubicBezTo>
                    <a:pt x="10" y="20"/>
                    <a:pt x="10" y="20"/>
                    <a:pt x="11" y="20"/>
                  </a:cubicBezTo>
                  <a:cubicBezTo>
                    <a:pt x="12" y="20"/>
                    <a:pt x="12" y="20"/>
                    <a:pt x="12" y="20"/>
                  </a:cubicBezTo>
                  <a:cubicBezTo>
                    <a:pt x="25" y="1"/>
                    <a:pt x="25" y="1"/>
                    <a:pt x="25" y="1"/>
                  </a:cubicBezTo>
                  <a:cubicBezTo>
                    <a:pt x="22" y="0"/>
                    <a:pt x="19" y="0"/>
                    <a:pt x="16" y="0"/>
                  </a:cubicBezTo>
                  <a:cubicBezTo>
                    <a:pt x="16" y="0"/>
                    <a:pt x="16" y="0"/>
                    <a:pt x="16" y="0"/>
                  </a:cubicBezTo>
                  <a:cubicBezTo>
                    <a:pt x="16" y="0"/>
                    <a:pt x="16" y="0"/>
                    <a:pt x="16" y="0"/>
                  </a:cubicBezTo>
                  <a:cubicBezTo>
                    <a:pt x="1" y="9"/>
                    <a:pt x="1" y="9"/>
                    <a:pt x="1" y="9"/>
                  </a:cubicBezTo>
                  <a:cubicBezTo>
                    <a:pt x="1" y="10"/>
                    <a:pt x="1" y="11"/>
                    <a:pt x="1" y="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4" name="í$1ïďe">
              <a:extLst>
                <a:ext uri="{FF2B5EF4-FFF2-40B4-BE49-F238E27FC236}">
                  <a16:creationId xmlns:a16="http://schemas.microsoft.com/office/drawing/2014/main" id="{DB945791-D623-43D7-BEC4-44A45661F3C3}"/>
                </a:ext>
              </a:extLst>
            </p:cNvPr>
            <p:cNvSpPr/>
            <p:nvPr/>
          </p:nvSpPr>
          <p:spPr bwMode="auto">
            <a:xfrm>
              <a:off x="11066912" y="2973700"/>
              <a:ext cx="37210" cy="93022"/>
            </a:xfrm>
            <a:custGeom>
              <a:avLst/>
              <a:gdLst>
                <a:gd name="T0" fmla="*/ 2 w 2"/>
                <a:gd name="T1" fmla="*/ 3 h 5"/>
                <a:gd name="T2" fmla="*/ 2 w 2"/>
                <a:gd name="T3" fmla="*/ 2 h 5"/>
                <a:gd name="T4" fmla="*/ 0 w 2"/>
                <a:gd name="T5" fmla="*/ 0 h 5"/>
                <a:gd name="T6" fmla="*/ 0 w 2"/>
                <a:gd name="T7" fmla="*/ 3 h 5"/>
                <a:gd name="T8" fmla="*/ 2 w 2"/>
                <a:gd name="T9" fmla="*/ 5 h 5"/>
                <a:gd name="T10" fmla="*/ 2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2" y="3"/>
                  </a:moveTo>
                  <a:cubicBezTo>
                    <a:pt x="2" y="2"/>
                    <a:pt x="2" y="2"/>
                    <a:pt x="2" y="2"/>
                  </a:cubicBezTo>
                  <a:cubicBezTo>
                    <a:pt x="1" y="1"/>
                    <a:pt x="1" y="1"/>
                    <a:pt x="0" y="0"/>
                  </a:cubicBezTo>
                  <a:cubicBezTo>
                    <a:pt x="0" y="3"/>
                    <a:pt x="0" y="3"/>
                    <a:pt x="0" y="3"/>
                  </a:cubicBezTo>
                  <a:cubicBezTo>
                    <a:pt x="2" y="5"/>
                    <a:pt x="2" y="5"/>
                    <a:pt x="2" y="5"/>
                  </a:cubicBezTo>
                  <a:lnTo>
                    <a:pt x="2"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5" name="íSḻïḍe">
              <a:extLst>
                <a:ext uri="{FF2B5EF4-FFF2-40B4-BE49-F238E27FC236}">
                  <a16:creationId xmlns:a16="http://schemas.microsoft.com/office/drawing/2014/main" id="{B240804F-64FF-4C76-A416-40BC8C81214B}"/>
                </a:ext>
              </a:extLst>
            </p:cNvPr>
            <p:cNvSpPr/>
            <p:nvPr/>
          </p:nvSpPr>
          <p:spPr bwMode="auto">
            <a:xfrm>
              <a:off x="10369244" y="1866733"/>
              <a:ext cx="539532" cy="641860"/>
            </a:xfrm>
            <a:custGeom>
              <a:avLst/>
              <a:gdLst>
                <a:gd name="T0" fmla="*/ 0 w 28"/>
                <a:gd name="T1" fmla="*/ 1 h 33"/>
                <a:gd name="T2" fmla="*/ 11 w 28"/>
                <a:gd name="T3" fmla="*/ 13 h 33"/>
                <a:gd name="T4" fmla="*/ 28 w 28"/>
                <a:gd name="T5" fmla="*/ 33 h 33"/>
                <a:gd name="T6" fmla="*/ 20 w 28"/>
                <a:gd name="T7" fmla="*/ 23 h 33"/>
                <a:gd name="T8" fmla="*/ 19 w 28"/>
                <a:gd name="T9" fmla="*/ 22 h 33"/>
                <a:gd name="T10" fmla="*/ 19 w 28"/>
                <a:gd name="T11" fmla="*/ 21 h 33"/>
                <a:gd name="T12" fmla="*/ 8 w 28"/>
                <a:gd name="T13" fmla="*/ 5 h 33"/>
                <a:gd name="T14" fmla="*/ 8 w 28"/>
                <a:gd name="T15" fmla="*/ 5 h 33"/>
                <a:gd name="T16" fmla="*/ 7 w 28"/>
                <a:gd name="T17" fmla="*/ 2 h 33"/>
                <a:gd name="T18" fmla="*/ 7 w 28"/>
                <a:gd name="T19" fmla="*/ 2 h 33"/>
                <a:gd name="T20" fmla="*/ 0 w 28"/>
                <a:gd name="T21" fmla="*/ 0 h 33"/>
                <a:gd name="T22" fmla="*/ 0 w 28"/>
                <a:gd name="T23"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3">
                  <a:moveTo>
                    <a:pt x="0" y="1"/>
                  </a:moveTo>
                  <a:cubicBezTo>
                    <a:pt x="11" y="13"/>
                    <a:pt x="11" y="13"/>
                    <a:pt x="11" y="13"/>
                  </a:cubicBezTo>
                  <a:cubicBezTo>
                    <a:pt x="28" y="33"/>
                    <a:pt x="28" y="33"/>
                    <a:pt x="28" y="33"/>
                  </a:cubicBezTo>
                  <a:cubicBezTo>
                    <a:pt x="27" y="29"/>
                    <a:pt x="24" y="25"/>
                    <a:pt x="20" y="23"/>
                  </a:cubicBezTo>
                  <a:cubicBezTo>
                    <a:pt x="19" y="23"/>
                    <a:pt x="19" y="22"/>
                    <a:pt x="19" y="22"/>
                  </a:cubicBezTo>
                  <a:cubicBezTo>
                    <a:pt x="19" y="22"/>
                    <a:pt x="19" y="21"/>
                    <a:pt x="19" y="21"/>
                  </a:cubicBezTo>
                  <a:cubicBezTo>
                    <a:pt x="18" y="14"/>
                    <a:pt x="14" y="8"/>
                    <a:pt x="8" y="5"/>
                  </a:cubicBezTo>
                  <a:cubicBezTo>
                    <a:pt x="8" y="5"/>
                    <a:pt x="8" y="5"/>
                    <a:pt x="8" y="5"/>
                  </a:cubicBezTo>
                  <a:cubicBezTo>
                    <a:pt x="8" y="4"/>
                    <a:pt x="7" y="3"/>
                    <a:pt x="7" y="2"/>
                  </a:cubicBezTo>
                  <a:cubicBezTo>
                    <a:pt x="7" y="2"/>
                    <a:pt x="7" y="2"/>
                    <a:pt x="7" y="2"/>
                  </a:cubicBezTo>
                  <a:cubicBezTo>
                    <a:pt x="0" y="0"/>
                    <a:pt x="0" y="0"/>
                    <a:pt x="0" y="0"/>
                  </a:cubicBezTo>
                  <a:cubicBezTo>
                    <a:pt x="0" y="0"/>
                    <a:pt x="0" y="0"/>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6" name="îS1idé">
              <a:extLst>
                <a:ext uri="{FF2B5EF4-FFF2-40B4-BE49-F238E27FC236}">
                  <a16:creationId xmlns:a16="http://schemas.microsoft.com/office/drawing/2014/main" id="{23119E47-2E2A-4E59-BAF1-809682759FD2}"/>
                </a:ext>
              </a:extLst>
            </p:cNvPr>
            <p:cNvSpPr/>
            <p:nvPr/>
          </p:nvSpPr>
          <p:spPr bwMode="auto">
            <a:xfrm>
              <a:off x="10304126" y="1885337"/>
              <a:ext cx="679068" cy="827906"/>
            </a:xfrm>
            <a:custGeom>
              <a:avLst/>
              <a:gdLst>
                <a:gd name="T0" fmla="*/ 0 w 35"/>
                <a:gd name="T1" fmla="*/ 1 h 43"/>
                <a:gd name="T2" fmla="*/ 0 w 35"/>
                <a:gd name="T3" fmla="*/ 31 h 43"/>
                <a:gd name="T4" fmla="*/ 0 w 35"/>
                <a:gd name="T5" fmla="*/ 40 h 43"/>
                <a:gd name="T6" fmla="*/ 4 w 35"/>
                <a:gd name="T7" fmla="*/ 43 h 43"/>
                <a:gd name="T8" fmla="*/ 35 w 35"/>
                <a:gd name="T9" fmla="*/ 43 h 43"/>
                <a:gd name="T10" fmla="*/ 33 w 35"/>
                <a:gd name="T11" fmla="*/ 41 h 43"/>
                <a:gd name="T12" fmla="*/ 33 w 35"/>
                <a:gd name="T13" fmla="*/ 41 h 43"/>
                <a:gd name="T14" fmla="*/ 33 w 35"/>
                <a:gd name="T15" fmla="*/ 37 h 43"/>
                <a:gd name="T16" fmla="*/ 32 w 35"/>
                <a:gd name="T17" fmla="*/ 35 h 43"/>
                <a:gd name="T18" fmla="*/ 30 w 35"/>
                <a:gd name="T19" fmla="*/ 32 h 43"/>
                <a:gd name="T20" fmla="*/ 2 w 35"/>
                <a:gd name="T21" fmla="*/ 0 h 43"/>
                <a:gd name="T22" fmla="*/ 0 w 35"/>
                <a:gd name="T23"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3">
                  <a:moveTo>
                    <a:pt x="0" y="1"/>
                  </a:moveTo>
                  <a:cubicBezTo>
                    <a:pt x="0" y="31"/>
                    <a:pt x="0" y="31"/>
                    <a:pt x="0" y="31"/>
                  </a:cubicBezTo>
                  <a:cubicBezTo>
                    <a:pt x="0" y="40"/>
                    <a:pt x="0" y="40"/>
                    <a:pt x="0" y="40"/>
                  </a:cubicBezTo>
                  <a:cubicBezTo>
                    <a:pt x="2" y="40"/>
                    <a:pt x="3" y="42"/>
                    <a:pt x="4" y="43"/>
                  </a:cubicBezTo>
                  <a:cubicBezTo>
                    <a:pt x="35" y="43"/>
                    <a:pt x="35" y="43"/>
                    <a:pt x="35" y="43"/>
                  </a:cubicBezTo>
                  <a:cubicBezTo>
                    <a:pt x="34" y="43"/>
                    <a:pt x="34" y="42"/>
                    <a:pt x="33" y="41"/>
                  </a:cubicBezTo>
                  <a:cubicBezTo>
                    <a:pt x="33" y="41"/>
                    <a:pt x="33" y="41"/>
                    <a:pt x="33" y="41"/>
                  </a:cubicBezTo>
                  <a:cubicBezTo>
                    <a:pt x="33" y="39"/>
                    <a:pt x="33" y="38"/>
                    <a:pt x="33" y="37"/>
                  </a:cubicBezTo>
                  <a:cubicBezTo>
                    <a:pt x="32" y="36"/>
                    <a:pt x="32" y="35"/>
                    <a:pt x="32" y="35"/>
                  </a:cubicBezTo>
                  <a:cubicBezTo>
                    <a:pt x="30" y="32"/>
                    <a:pt x="30" y="32"/>
                    <a:pt x="30" y="32"/>
                  </a:cubicBezTo>
                  <a:cubicBezTo>
                    <a:pt x="2" y="0"/>
                    <a:pt x="2" y="0"/>
                    <a:pt x="2" y="0"/>
                  </a:cubicBezTo>
                  <a:cubicBezTo>
                    <a:pt x="2" y="1"/>
                    <a:pt x="1" y="1"/>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7" name="íšlíḑe">
              <a:extLst>
                <a:ext uri="{FF2B5EF4-FFF2-40B4-BE49-F238E27FC236}">
                  <a16:creationId xmlns:a16="http://schemas.microsoft.com/office/drawing/2014/main" id="{92A82B54-F667-4E81-BB09-A5145C040696}"/>
                </a:ext>
              </a:extLst>
            </p:cNvPr>
            <p:cNvSpPr/>
            <p:nvPr/>
          </p:nvSpPr>
          <p:spPr bwMode="auto">
            <a:xfrm>
              <a:off x="6239035" y="3438814"/>
              <a:ext cx="279068" cy="325582"/>
            </a:xfrm>
            <a:custGeom>
              <a:avLst/>
              <a:gdLst>
                <a:gd name="T0" fmla="*/ 1 w 14"/>
                <a:gd name="T1" fmla="*/ 0 h 17"/>
                <a:gd name="T2" fmla="*/ 0 w 14"/>
                <a:gd name="T3" fmla="*/ 0 h 17"/>
                <a:gd name="T4" fmla="*/ 4 w 14"/>
                <a:gd name="T5" fmla="*/ 10 h 17"/>
                <a:gd name="T6" fmla="*/ 6 w 14"/>
                <a:gd name="T7" fmla="*/ 11 h 17"/>
                <a:gd name="T8" fmla="*/ 14 w 14"/>
                <a:gd name="T9" fmla="*/ 17 h 17"/>
                <a:gd name="T10" fmla="*/ 1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 y="0"/>
                  </a:moveTo>
                  <a:cubicBezTo>
                    <a:pt x="0" y="0"/>
                    <a:pt x="0" y="0"/>
                    <a:pt x="0" y="0"/>
                  </a:cubicBezTo>
                  <a:cubicBezTo>
                    <a:pt x="1" y="3"/>
                    <a:pt x="2" y="7"/>
                    <a:pt x="4" y="10"/>
                  </a:cubicBezTo>
                  <a:cubicBezTo>
                    <a:pt x="6" y="11"/>
                    <a:pt x="6" y="11"/>
                    <a:pt x="6" y="11"/>
                  </a:cubicBezTo>
                  <a:cubicBezTo>
                    <a:pt x="14" y="17"/>
                    <a:pt x="14" y="17"/>
                    <a:pt x="14" y="17"/>
                  </a:cubicBezTo>
                  <a:lnTo>
                    <a:pt x="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8" name="iŝľiḋé">
              <a:extLst>
                <a:ext uri="{FF2B5EF4-FFF2-40B4-BE49-F238E27FC236}">
                  <a16:creationId xmlns:a16="http://schemas.microsoft.com/office/drawing/2014/main" id="{C005D066-B4A0-40EC-95E4-F322A5D77FF0}"/>
                </a:ext>
              </a:extLst>
            </p:cNvPr>
            <p:cNvSpPr/>
            <p:nvPr/>
          </p:nvSpPr>
          <p:spPr bwMode="auto">
            <a:xfrm>
              <a:off x="7466935" y="1727195"/>
              <a:ext cx="641860" cy="1218600"/>
            </a:xfrm>
            <a:custGeom>
              <a:avLst/>
              <a:gdLst>
                <a:gd name="T0" fmla="*/ 31 w 33"/>
                <a:gd name="T1" fmla="*/ 33 h 63"/>
                <a:gd name="T2" fmla="*/ 32 w 33"/>
                <a:gd name="T3" fmla="*/ 30 h 63"/>
                <a:gd name="T4" fmla="*/ 2 w 33"/>
                <a:gd name="T5" fmla="*/ 0 h 63"/>
                <a:gd name="T6" fmla="*/ 0 w 33"/>
                <a:gd name="T7" fmla="*/ 1 h 63"/>
                <a:gd name="T8" fmla="*/ 2 w 33"/>
                <a:gd name="T9" fmla="*/ 35 h 63"/>
                <a:gd name="T10" fmla="*/ 4 w 33"/>
                <a:gd name="T11" fmla="*/ 62 h 63"/>
                <a:gd name="T12" fmla="*/ 7 w 33"/>
                <a:gd name="T13" fmla="*/ 63 h 63"/>
                <a:gd name="T14" fmla="*/ 33 w 33"/>
                <a:gd name="T15" fmla="*/ 37 h 63"/>
                <a:gd name="T16" fmla="*/ 31 w 33"/>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3">
                  <a:moveTo>
                    <a:pt x="31" y="33"/>
                  </a:moveTo>
                  <a:cubicBezTo>
                    <a:pt x="31" y="32"/>
                    <a:pt x="31" y="31"/>
                    <a:pt x="32" y="30"/>
                  </a:cubicBezTo>
                  <a:cubicBezTo>
                    <a:pt x="2" y="0"/>
                    <a:pt x="2" y="0"/>
                    <a:pt x="2" y="0"/>
                  </a:cubicBezTo>
                  <a:cubicBezTo>
                    <a:pt x="1" y="1"/>
                    <a:pt x="0" y="1"/>
                    <a:pt x="0" y="1"/>
                  </a:cubicBezTo>
                  <a:cubicBezTo>
                    <a:pt x="2" y="35"/>
                    <a:pt x="2" y="35"/>
                    <a:pt x="2" y="35"/>
                  </a:cubicBezTo>
                  <a:cubicBezTo>
                    <a:pt x="4" y="62"/>
                    <a:pt x="4" y="62"/>
                    <a:pt x="4" y="62"/>
                  </a:cubicBezTo>
                  <a:cubicBezTo>
                    <a:pt x="5" y="62"/>
                    <a:pt x="6" y="62"/>
                    <a:pt x="7" y="63"/>
                  </a:cubicBezTo>
                  <a:cubicBezTo>
                    <a:pt x="33" y="37"/>
                    <a:pt x="33" y="37"/>
                    <a:pt x="33" y="37"/>
                  </a:cubicBezTo>
                  <a:cubicBezTo>
                    <a:pt x="32" y="36"/>
                    <a:pt x="31" y="34"/>
                    <a:pt x="31" y="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9" name="íšľiďè">
              <a:extLst>
                <a:ext uri="{FF2B5EF4-FFF2-40B4-BE49-F238E27FC236}">
                  <a16:creationId xmlns:a16="http://schemas.microsoft.com/office/drawing/2014/main" id="{5ABAA56D-609B-4AAB-891C-AB5860B73E79}"/>
                </a:ext>
              </a:extLst>
            </p:cNvPr>
            <p:cNvSpPr/>
            <p:nvPr/>
          </p:nvSpPr>
          <p:spPr bwMode="auto">
            <a:xfrm>
              <a:off x="10443664" y="3513232"/>
              <a:ext cx="539532" cy="446510"/>
            </a:xfrm>
            <a:custGeom>
              <a:avLst/>
              <a:gdLst>
                <a:gd name="T0" fmla="*/ 0 w 28"/>
                <a:gd name="T1" fmla="*/ 1 h 23"/>
                <a:gd name="T2" fmla="*/ 0 w 28"/>
                <a:gd name="T3" fmla="*/ 17 h 23"/>
                <a:gd name="T4" fmla="*/ 0 w 28"/>
                <a:gd name="T5" fmla="*/ 17 h 23"/>
                <a:gd name="T6" fmla="*/ 4 w 28"/>
                <a:gd name="T7" fmla="*/ 21 h 23"/>
                <a:gd name="T8" fmla="*/ 28 w 28"/>
                <a:gd name="T9" fmla="*/ 23 h 23"/>
                <a:gd name="T10" fmla="*/ 10 w 28"/>
                <a:gd name="T11" fmla="*/ 7 h 23"/>
                <a:gd name="T12" fmla="*/ 2 w 28"/>
                <a:gd name="T13" fmla="*/ 0 h 23"/>
                <a:gd name="T14" fmla="*/ 0 w 28"/>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0" y="1"/>
                  </a:moveTo>
                  <a:cubicBezTo>
                    <a:pt x="0" y="17"/>
                    <a:pt x="0" y="17"/>
                    <a:pt x="0" y="17"/>
                  </a:cubicBezTo>
                  <a:cubicBezTo>
                    <a:pt x="0" y="17"/>
                    <a:pt x="0" y="17"/>
                    <a:pt x="0" y="17"/>
                  </a:cubicBezTo>
                  <a:cubicBezTo>
                    <a:pt x="2" y="17"/>
                    <a:pt x="4" y="19"/>
                    <a:pt x="4" y="21"/>
                  </a:cubicBezTo>
                  <a:cubicBezTo>
                    <a:pt x="28" y="23"/>
                    <a:pt x="28" y="23"/>
                    <a:pt x="28" y="23"/>
                  </a:cubicBezTo>
                  <a:cubicBezTo>
                    <a:pt x="10" y="7"/>
                    <a:pt x="10" y="7"/>
                    <a:pt x="10" y="7"/>
                  </a:cubicBezTo>
                  <a:cubicBezTo>
                    <a:pt x="2" y="0"/>
                    <a:pt x="2" y="0"/>
                    <a:pt x="2" y="0"/>
                  </a:cubicBezTo>
                  <a:cubicBezTo>
                    <a:pt x="1" y="1"/>
                    <a:pt x="1" y="1"/>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0" name="iSliďe">
              <a:extLst>
                <a:ext uri="{FF2B5EF4-FFF2-40B4-BE49-F238E27FC236}">
                  <a16:creationId xmlns:a16="http://schemas.microsoft.com/office/drawing/2014/main" id="{E2BB4A19-6447-41F9-81B2-59F5D2257B52}"/>
                </a:ext>
              </a:extLst>
            </p:cNvPr>
            <p:cNvSpPr/>
            <p:nvPr/>
          </p:nvSpPr>
          <p:spPr bwMode="auto">
            <a:xfrm>
              <a:off x="6239035" y="3085328"/>
              <a:ext cx="390696" cy="697674"/>
            </a:xfrm>
            <a:custGeom>
              <a:avLst/>
              <a:gdLst>
                <a:gd name="T0" fmla="*/ 16 w 20"/>
                <a:gd name="T1" fmla="*/ 0 h 36"/>
                <a:gd name="T2" fmla="*/ 0 w 20"/>
                <a:gd name="T3" fmla="*/ 3 h 36"/>
                <a:gd name="T4" fmla="*/ 0 w 20"/>
                <a:gd name="T5" fmla="*/ 15 h 36"/>
                <a:gd name="T6" fmla="*/ 0 w 20"/>
                <a:gd name="T7" fmla="*/ 15 h 36"/>
                <a:gd name="T8" fmla="*/ 0 w 20"/>
                <a:gd name="T9" fmla="*/ 15 h 36"/>
                <a:gd name="T10" fmla="*/ 16 w 20"/>
                <a:gd name="T11" fmla="*/ 36 h 36"/>
                <a:gd name="T12" fmla="*/ 18 w 20"/>
                <a:gd name="T13" fmla="*/ 20 h 36"/>
                <a:gd name="T14" fmla="*/ 20 w 20"/>
                <a:gd name="T15" fmla="*/ 4 h 36"/>
                <a:gd name="T16" fmla="*/ 16 w 20"/>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16" y="0"/>
                  </a:moveTo>
                  <a:cubicBezTo>
                    <a:pt x="0" y="3"/>
                    <a:pt x="0" y="3"/>
                    <a:pt x="0" y="3"/>
                  </a:cubicBezTo>
                  <a:cubicBezTo>
                    <a:pt x="0" y="7"/>
                    <a:pt x="0" y="11"/>
                    <a:pt x="0" y="15"/>
                  </a:cubicBezTo>
                  <a:cubicBezTo>
                    <a:pt x="0" y="15"/>
                    <a:pt x="0" y="15"/>
                    <a:pt x="0" y="15"/>
                  </a:cubicBezTo>
                  <a:cubicBezTo>
                    <a:pt x="0" y="15"/>
                    <a:pt x="0" y="15"/>
                    <a:pt x="0" y="15"/>
                  </a:cubicBezTo>
                  <a:cubicBezTo>
                    <a:pt x="16" y="36"/>
                    <a:pt x="16" y="36"/>
                    <a:pt x="16" y="36"/>
                  </a:cubicBezTo>
                  <a:cubicBezTo>
                    <a:pt x="18" y="20"/>
                    <a:pt x="18" y="20"/>
                    <a:pt x="18" y="20"/>
                  </a:cubicBezTo>
                  <a:cubicBezTo>
                    <a:pt x="20" y="4"/>
                    <a:pt x="20" y="4"/>
                    <a:pt x="20" y="4"/>
                  </a:cubicBezTo>
                  <a:cubicBezTo>
                    <a:pt x="18" y="3"/>
                    <a:pt x="16" y="2"/>
                    <a:pt x="1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1" name="iṧľiďê">
              <a:extLst>
                <a:ext uri="{FF2B5EF4-FFF2-40B4-BE49-F238E27FC236}">
                  <a16:creationId xmlns:a16="http://schemas.microsoft.com/office/drawing/2014/main" id="{97A13291-19FA-4AB0-A1D9-56517836F369}"/>
                </a:ext>
              </a:extLst>
            </p:cNvPr>
            <p:cNvSpPr/>
            <p:nvPr/>
          </p:nvSpPr>
          <p:spPr bwMode="auto">
            <a:xfrm>
              <a:off x="9336690" y="4071368"/>
              <a:ext cx="679068" cy="1125578"/>
            </a:xfrm>
            <a:custGeom>
              <a:avLst/>
              <a:gdLst>
                <a:gd name="T0" fmla="*/ 9 w 35"/>
                <a:gd name="T1" fmla="*/ 41 h 58"/>
                <a:gd name="T2" fmla="*/ 9 w 35"/>
                <a:gd name="T3" fmla="*/ 41 h 58"/>
                <a:gd name="T4" fmla="*/ 16 w 35"/>
                <a:gd name="T5" fmla="*/ 58 h 58"/>
                <a:gd name="T6" fmla="*/ 35 w 35"/>
                <a:gd name="T7" fmla="*/ 52 h 58"/>
                <a:gd name="T8" fmla="*/ 35 w 35"/>
                <a:gd name="T9" fmla="*/ 52 h 58"/>
                <a:gd name="T10" fmla="*/ 8 w 35"/>
                <a:gd name="T11" fmla="*/ 0 h 58"/>
                <a:gd name="T12" fmla="*/ 0 w 35"/>
                <a:gd name="T13" fmla="*/ 31 h 58"/>
                <a:gd name="T14" fmla="*/ 9 w 35"/>
                <a:gd name="T15" fmla="*/ 4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8">
                  <a:moveTo>
                    <a:pt x="9" y="41"/>
                  </a:moveTo>
                  <a:cubicBezTo>
                    <a:pt x="9" y="41"/>
                    <a:pt x="9" y="41"/>
                    <a:pt x="9" y="41"/>
                  </a:cubicBezTo>
                  <a:cubicBezTo>
                    <a:pt x="11" y="46"/>
                    <a:pt x="14" y="51"/>
                    <a:pt x="16" y="58"/>
                  </a:cubicBezTo>
                  <a:cubicBezTo>
                    <a:pt x="35" y="52"/>
                    <a:pt x="35" y="52"/>
                    <a:pt x="35" y="52"/>
                  </a:cubicBezTo>
                  <a:cubicBezTo>
                    <a:pt x="35" y="52"/>
                    <a:pt x="35" y="52"/>
                    <a:pt x="35" y="52"/>
                  </a:cubicBezTo>
                  <a:cubicBezTo>
                    <a:pt x="8" y="0"/>
                    <a:pt x="8" y="0"/>
                    <a:pt x="8" y="0"/>
                  </a:cubicBezTo>
                  <a:cubicBezTo>
                    <a:pt x="0" y="31"/>
                    <a:pt x="0" y="31"/>
                    <a:pt x="0" y="31"/>
                  </a:cubicBezTo>
                  <a:cubicBezTo>
                    <a:pt x="2" y="35"/>
                    <a:pt x="5" y="38"/>
                    <a:pt x="9" y="4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2" name="íṩ1iḋé">
              <a:extLst>
                <a:ext uri="{FF2B5EF4-FFF2-40B4-BE49-F238E27FC236}">
                  <a16:creationId xmlns:a16="http://schemas.microsoft.com/office/drawing/2014/main" id="{0FB70037-DFFB-4595-A3A9-05AFCBEF17DF}"/>
                </a:ext>
              </a:extLst>
            </p:cNvPr>
            <p:cNvSpPr/>
            <p:nvPr/>
          </p:nvSpPr>
          <p:spPr bwMode="auto">
            <a:xfrm>
              <a:off x="6341357" y="1708591"/>
              <a:ext cx="1051160" cy="1320923"/>
            </a:xfrm>
            <a:custGeom>
              <a:avLst/>
              <a:gdLst>
                <a:gd name="T0" fmla="*/ 16 w 54"/>
                <a:gd name="T1" fmla="*/ 65 h 68"/>
                <a:gd name="T2" fmla="*/ 17 w 54"/>
                <a:gd name="T3" fmla="*/ 66 h 68"/>
                <a:gd name="T4" fmla="*/ 54 w 54"/>
                <a:gd name="T5" fmla="*/ 2 h 68"/>
                <a:gd name="T6" fmla="*/ 53 w 54"/>
                <a:gd name="T7" fmla="*/ 0 h 68"/>
                <a:gd name="T8" fmla="*/ 41 w 54"/>
                <a:gd name="T9" fmla="*/ 6 h 68"/>
                <a:gd name="T10" fmla="*/ 28 w 54"/>
                <a:gd name="T11" fmla="*/ 12 h 68"/>
                <a:gd name="T12" fmla="*/ 18 w 54"/>
                <a:gd name="T13" fmla="*/ 28 h 68"/>
                <a:gd name="T14" fmla="*/ 18 w 54"/>
                <a:gd name="T15" fmla="*/ 28 h 68"/>
                <a:gd name="T16" fmla="*/ 2 w 54"/>
                <a:gd name="T17" fmla="*/ 59 h 68"/>
                <a:gd name="T18" fmla="*/ 2 w 54"/>
                <a:gd name="T19" fmla="*/ 59 h 68"/>
                <a:gd name="T20" fmla="*/ 0 w 54"/>
                <a:gd name="T21" fmla="*/ 62 h 68"/>
                <a:gd name="T22" fmla="*/ 11 w 54"/>
                <a:gd name="T23" fmla="*/ 67 h 68"/>
                <a:gd name="T24" fmla="*/ 11 w 54"/>
                <a:gd name="T25" fmla="*/ 68 h 68"/>
                <a:gd name="T26" fmla="*/ 16 w 54"/>
                <a:gd name="T2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68">
                  <a:moveTo>
                    <a:pt x="16" y="65"/>
                  </a:moveTo>
                  <a:cubicBezTo>
                    <a:pt x="16" y="66"/>
                    <a:pt x="17" y="66"/>
                    <a:pt x="17" y="66"/>
                  </a:cubicBezTo>
                  <a:cubicBezTo>
                    <a:pt x="54" y="2"/>
                    <a:pt x="54" y="2"/>
                    <a:pt x="54" y="2"/>
                  </a:cubicBezTo>
                  <a:cubicBezTo>
                    <a:pt x="53" y="1"/>
                    <a:pt x="53" y="1"/>
                    <a:pt x="53" y="0"/>
                  </a:cubicBezTo>
                  <a:cubicBezTo>
                    <a:pt x="41" y="6"/>
                    <a:pt x="41" y="6"/>
                    <a:pt x="41" y="6"/>
                  </a:cubicBezTo>
                  <a:cubicBezTo>
                    <a:pt x="28" y="12"/>
                    <a:pt x="28" y="12"/>
                    <a:pt x="28" y="12"/>
                  </a:cubicBezTo>
                  <a:cubicBezTo>
                    <a:pt x="23" y="16"/>
                    <a:pt x="20" y="22"/>
                    <a:pt x="18" y="28"/>
                  </a:cubicBezTo>
                  <a:cubicBezTo>
                    <a:pt x="18" y="28"/>
                    <a:pt x="18" y="28"/>
                    <a:pt x="18" y="28"/>
                  </a:cubicBezTo>
                  <a:cubicBezTo>
                    <a:pt x="8" y="35"/>
                    <a:pt x="2" y="47"/>
                    <a:pt x="2" y="59"/>
                  </a:cubicBezTo>
                  <a:cubicBezTo>
                    <a:pt x="2" y="59"/>
                    <a:pt x="2" y="59"/>
                    <a:pt x="2" y="59"/>
                  </a:cubicBezTo>
                  <a:cubicBezTo>
                    <a:pt x="1" y="60"/>
                    <a:pt x="0" y="61"/>
                    <a:pt x="0" y="62"/>
                  </a:cubicBezTo>
                  <a:cubicBezTo>
                    <a:pt x="11" y="67"/>
                    <a:pt x="11" y="67"/>
                    <a:pt x="11" y="67"/>
                  </a:cubicBezTo>
                  <a:cubicBezTo>
                    <a:pt x="11" y="68"/>
                    <a:pt x="11" y="68"/>
                    <a:pt x="11" y="68"/>
                  </a:cubicBezTo>
                  <a:cubicBezTo>
                    <a:pt x="12" y="66"/>
                    <a:pt x="14" y="65"/>
                    <a:pt x="1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3" name="isļïḓe">
              <a:extLst>
                <a:ext uri="{FF2B5EF4-FFF2-40B4-BE49-F238E27FC236}">
                  <a16:creationId xmlns:a16="http://schemas.microsoft.com/office/drawing/2014/main" id="{DEE707A1-EF6F-4887-9A78-1B6F81A7315D}"/>
                </a:ext>
              </a:extLst>
            </p:cNvPr>
            <p:cNvSpPr/>
            <p:nvPr/>
          </p:nvSpPr>
          <p:spPr bwMode="auto">
            <a:xfrm>
              <a:off x="6536707" y="3820210"/>
              <a:ext cx="483718" cy="213956"/>
            </a:xfrm>
            <a:custGeom>
              <a:avLst/>
              <a:gdLst>
                <a:gd name="T0" fmla="*/ 2 w 25"/>
                <a:gd name="T1" fmla="*/ 0 h 11"/>
                <a:gd name="T2" fmla="*/ 2 w 25"/>
                <a:gd name="T3" fmla="*/ 0 h 11"/>
                <a:gd name="T4" fmla="*/ 0 w 25"/>
                <a:gd name="T5" fmla="*/ 3 h 11"/>
                <a:gd name="T6" fmla="*/ 19 w 25"/>
                <a:gd name="T7" fmla="*/ 11 h 11"/>
                <a:gd name="T8" fmla="*/ 20 w 25"/>
                <a:gd name="T9" fmla="*/ 11 h 11"/>
                <a:gd name="T10" fmla="*/ 25 w 25"/>
                <a:gd name="T11" fmla="*/ 10 h 11"/>
                <a:gd name="T12" fmla="*/ 17 w 25"/>
                <a:gd name="T13" fmla="*/ 6 h 11"/>
                <a:gd name="T14" fmla="*/ 2 w 2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
                  <a:moveTo>
                    <a:pt x="2" y="0"/>
                  </a:moveTo>
                  <a:cubicBezTo>
                    <a:pt x="2" y="0"/>
                    <a:pt x="2" y="0"/>
                    <a:pt x="2" y="0"/>
                  </a:cubicBezTo>
                  <a:cubicBezTo>
                    <a:pt x="0" y="3"/>
                    <a:pt x="0" y="3"/>
                    <a:pt x="0" y="3"/>
                  </a:cubicBezTo>
                  <a:cubicBezTo>
                    <a:pt x="6" y="7"/>
                    <a:pt x="12" y="10"/>
                    <a:pt x="19" y="11"/>
                  </a:cubicBezTo>
                  <a:cubicBezTo>
                    <a:pt x="20" y="11"/>
                    <a:pt x="20" y="11"/>
                    <a:pt x="20" y="11"/>
                  </a:cubicBezTo>
                  <a:cubicBezTo>
                    <a:pt x="25" y="10"/>
                    <a:pt x="25" y="10"/>
                    <a:pt x="25" y="10"/>
                  </a:cubicBezTo>
                  <a:cubicBezTo>
                    <a:pt x="17" y="6"/>
                    <a:pt x="17" y="6"/>
                    <a:pt x="17" y="6"/>
                  </a:cubicBezTo>
                  <a:lnTo>
                    <a:pt x="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4" name="îśḷiḑé">
              <a:extLst>
                <a:ext uri="{FF2B5EF4-FFF2-40B4-BE49-F238E27FC236}">
                  <a16:creationId xmlns:a16="http://schemas.microsoft.com/office/drawing/2014/main" id="{6302EAF4-5170-4CFE-81F2-6A38A52D23C1}"/>
                </a:ext>
              </a:extLst>
            </p:cNvPr>
            <p:cNvSpPr/>
            <p:nvPr/>
          </p:nvSpPr>
          <p:spPr bwMode="auto">
            <a:xfrm>
              <a:off x="7504143" y="1708591"/>
              <a:ext cx="799996" cy="586046"/>
            </a:xfrm>
            <a:custGeom>
              <a:avLst/>
              <a:gdLst>
                <a:gd name="T0" fmla="*/ 34 w 41"/>
                <a:gd name="T1" fmla="*/ 29 h 30"/>
                <a:gd name="T2" fmla="*/ 37 w 41"/>
                <a:gd name="T3" fmla="*/ 30 h 30"/>
                <a:gd name="T4" fmla="*/ 41 w 41"/>
                <a:gd name="T5" fmla="*/ 25 h 30"/>
                <a:gd name="T6" fmla="*/ 39 w 41"/>
                <a:gd name="T7" fmla="*/ 21 h 30"/>
                <a:gd name="T8" fmla="*/ 39 w 41"/>
                <a:gd name="T9" fmla="*/ 20 h 30"/>
                <a:gd name="T10" fmla="*/ 0 w 41"/>
                <a:gd name="T11" fmla="*/ 0 h 30"/>
                <a:gd name="T12" fmla="*/ 0 w 41"/>
                <a:gd name="T13" fmla="*/ 1 h 30"/>
                <a:gd name="T14" fmla="*/ 31 w 41"/>
                <a:gd name="T15" fmla="*/ 30 h 30"/>
                <a:gd name="T16" fmla="*/ 34 w 41"/>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0">
                  <a:moveTo>
                    <a:pt x="34" y="29"/>
                  </a:moveTo>
                  <a:cubicBezTo>
                    <a:pt x="35" y="29"/>
                    <a:pt x="36" y="30"/>
                    <a:pt x="37" y="30"/>
                  </a:cubicBezTo>
                  <a:cubicBezTo>
                    <a:pt x="41" y="25"/>
                    <a:pt x="41" y="25"/>
                    <a:pt x="41" y="25"/>
                  </a:cubicBezTo>
                  <a:cubicBezTo>
                    <a:pt x="40" y="24"/>
                    <a:pt x="39" y="23"/>
                    <a:pt x="39" y="21"/>
                  </a:cubicBezTo>
                  <a:cubicBezTo>
                    <a:pt x="39" y="21"/>
                    <a:pt x="39" y="20"/>
                    <a:pt x="39" y="20"/>
                  </a:cubicBezTo>
                  <a:cubicBezTo>
                    <a:pt x="0" y="0"/>
                    <a:pt x="0" y="0"/>
                    <a:pt x="0" y="0"/>
                  </a:cubicBezTo>
                  <a:cubicBezTo>
                    <a:pt x="0" y="0"/>
                    <a:pt x="0" y="0"/>
                    <a:pt x="0" y="1"/>
                  </a:cubicBezTo>
                  <a:cubicBezTo>
                    <a:pt x="31" y="30"/>
                    <a:pt x="31" y="30"/>
                    <a:pt x="31" y="30"/>
                  </a:cubicBezTo>
                  <a:cubicBezTo>
                    <a:pt x="32" y="30"/>
                    <a:pt x="33" y="29"/>
                    <a:pt x="34"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5" name="ïṥ1îďe">
              <a:extLst>
                <a:ext uri="{FF2B5EF4-FFF2-40B4-BE49-F238E27FC236}">
                  <a16:creationId xmlns:a16="http://schemas.microsoft.com/office/drawing/2014/main" id="{19F20413-ABAF-407E-9D04-A175CA90C32A}"/>
                </a:ext>
              </a:extLst>
            </p:cNvPr>
            <p:cNvSpPr/>
            <p:nvPr/>
          </p:nvSpPr>
          <p:spPr bwMode="auto">
            <a:xfrm>
              <a:off x="7755303" y="4266718"/>
              <a:ext cx="297672" cy="251164"/>
            </a:xfrm>
            <a:custGeom>
              <a:avLst/>
              <a:gdLst>
                <a:gd name="T0" fmla="*/ 0 w 15"/>
                <a:gd name="T1" fmla="*/ 4 h 13"/>
                <a:gd name="T2" fmla="*/ 15 w 15"/>
                <a:gd name="T3" fmla="*/ 13 h 13"/>
                <a:gd name="T4" fmla="*/ 10 w 15"/>
                <a:gd name="T5" fmla="*/ 4 h 13"/>
                <a:gd name="T6" fmla="*/ 8 w 15"/>
                <a:gd name="T7" fmla="*/ 0 h 13"/>
                <a:gd name="T8" fmla="*/ 0 w 15"/>
                <a:gd name="T9" fmla="*/ 4 h 13"/>
              </a:gdLst>
              <a:ahLst/>
              <a:cxnLst>
                <a:cxn ang="0">
                  <a:pos x="T0" y="T1"/>
                </a:cxn>
                <a:cxn ang="0">
                  <a:pos x="T2" y="T3"/>
                </a:cxn>
                <a:cxn ang="0">
                  <a:pos x="T4" y="T5"/>
                </a:cxn>
                <a:cxn ang="0">
                  <a:pos x="T6" y="T7"/>
                </a:cxn>
                <a:cxn ang="0">
                  <a:pos x="T8" y="T9"/>
                </a:cxn>
              </a:cxnLst>
              <a:rect l="0" t="0" r="r" b="b"/>
              <a:pathLst>
                <a:path w="15" h="13">
                  <a:moveTo>
                    <a:pt x="0" y="4"/>
                  </a:moveTo>
                  <a:cubicBezTo>
                    <a:pt x="5" y="8"/>
                    <a:pt x="10" y="11"/>
                    <a:pt x="15" y="13"/>
                  </a:cubicBezTo>
                  <a:cubicBezTo>
                    <a:pt x="10" y="4"/>
                    <a:pt x="10" y="4"/>
                    <a:pt x="10" y="4"/>
                  </a:cubicBezTo>
                  <a:cubicBezTo>
                    <a:pt x="8" y="0"/>
                    <a:pt x="8" y="0"/>
                    <a:pt x="8" y="0"/>
                  </a:cubicBezTo>
                  <a:lnTo>
                    <a:pt x="0" y="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6" name="í$ḻidê">
              <a:extLst>
                <a:ext uri="{FF2B5EF4-FFF2-40B4-BE49-F238E27FC236}">
                  <a16:creationId xmlns:a16="http://schemas.microsoft.com/office/drawing/2014/main" id="{A582F0C9-2FEA-4189-B5DE-36F5ED23ACFA}"/>
                </a:ext>
              </a:extLst>
            </p:cNvPr>
            <p:cNvSpPr/>
            <p:nvPr/>
          </p:nvSpPr>
          <p:spPr bwMode="auto">
            <a:xfrm>
              <a:off x="6341357" y="3671374"/>
              <a:ext cx="213956" cy="186046"/>
            </a:xfrm>
            <a:custGeom>
              <a:avLst/>
              <a:gdLst>
                <a:gd name="T0" fmla="*/ 0 w 11"/>
                <a:gd name="T1" fmla="*/ 0 h 10"/>
                <a:gd name="T2" fmla="*/ 9 w 11"/>
                <a:gd name="T3" fmla="*/ 10 h 10"/>
                <a:gd name="T4" fmla="*/ 10 w 11"/>
                <a:gd name="T5" fmla="*/ 9 h 10"/>
                <a:gd name="T6" fmla="*/ 11 w 11"/>
                <a:gd name="T7" fmla="*/ 7 h 10"/>
                <a:gd name="T8" fmla="*/ 0 w 11"/>
                <a:gd name="T9" fmla="*/ 0 h 10"/>
              </a:gdLst>
              <a:ahLst/>
              <a:cxnLst>
                <a:cxn ang="0">
                  <a:pos x="T0" y="T1"/>
                </a:cxn>
                <a:cxn ang="0">
                  <a:pos x="T2" y="T3"/>
                </a:cxn>
                <a:cxn ang="0">
                  <a:pos x="T4" y="T5"/>
                </a:cxn>
                <a:cxn ang="0">
                  <a:pos x="T6" y="T7"/>
                </a:cxn>
                <a:cxn ang="0">
                  <a:pos x="T8" y="T9"/>
                </a:cxn>
              </a:cxnLst>
              <a:rect l="0" t="0" r="r" b="b"/>
              <a:pathLst>
                <a:path w="11" h="10">
                  <a:moveTo>
                    <a:pt x="0" y="0"/>
                  </a:moveTo>
                  <a:cubicBezTo>
                    <a:pt x="3" y="4"/>
                    <a:pt x="6" y="8"/>
                    <a:pt x="9" y="10"/>
                  </a:cubicBezTo>
                  <a:cubicBezTo>
                    <a:pt x="10" y="9"/>
                    <a:pt x="10" y="9"/>
                    <a:pt x="10" y="9"/>
                  </a:cubicBezTo>
                  <a:cubicBezTo>
                    <a:pt x="11" y="7"/>
                    <a:pt x="11" y="7"/>
                    <a:pt x="11" y="7"/>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7" name="ïSḻîḓê">
              <a:extLst>
                <a:ext uri="{FF2B5EF4-FFF2-40B4-BE49-F238E27FC236}">
                  <a16:creationId xmlns:a16="http://schemas.microsoft.com/office/drawing/2014/main" id="{586E6836-5285-44F3-87D4-D9677D2045C4}"/>
                </a:ext>
              </a:extLst>
            </p:cNvPr>
            <p:cNvSpPr/>
            <p:nvPr/>
          </p:nvSpPr>
          <p:spPr bwMode="auto">
            <a:xfrm>
              <a:off x="8229721" y="2173705"/>
              <a:ext cx="641860" cy="251164"/>
            </a:xfrm>
            <a:custGeom>
              <a:avLst/>
              <a:gdLst>
                <a:gd name="T0" fmla="*/ 6 w 33"/>
                <a:gd name="T1" fmla="*/ 2 h 13"/>
                <a:gd name="T2" fmla="*/ 5 w 33"/>
                <a:gd name="T3" fmla="*/ 2 h 13"/>
                <a:gd name="T4" fmla="*/ 0 w 33"/>
                <a:gd name="T5" fmla="*/ 7 h 13"/>
                <a:gd name="T6" fmla="*/ 1 w 33"/>
                <a:gd name="T7" fmla="*/ 10 h 13"/>
                <a:gd name="T8" fmla="*/ 33 w 33"/>
                <a:gd name="T9" fmla="*/ 13 h 13"/>
                <a:gd name="T10" fmla="*/ 30 w 33"/>
                <a:gd name="T11" fmla="*/ 11 h 13"/>
                <a:gd name="T12" fmla="*/ 10 w 33"/>
                <a:gd name="T13" fmla="*/ 0 h 13"/>
                <a:gd name="T14" fmla="*/ 6 w 33"/>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3">
                  <a:moveTo>
                    <a:pt x="6" y="2"/>
                  </a:moveTo>
                  <a:cubicBezTo>
                    <a:pt x="6" y="2"/>
                    <a:pt x="5" y="2"/>
                    <a:pt x="5" y="2"/>
                  </a:cubicBezTo>
                  <a:cubicBezTo>
                    <a:pt x="0" y="7"/>
                    <a:pt x="0" y="7"/>
                    <a:pt x="0" y="7"/>
                  </a:cubicBezTo>
                  <a:cubicBezTo>
                    <a:pt x="1" y="8"/>
                    <a:pt x="2" y="9"/>
                    <a:pt x="1" y="10"/>
                  </a:cubicBezTo>
                  <a:cubicBezTo>
                    <a:pt x="33" y="13"/>
                    <a:pt x="33" y="13"/>
                    <a:pt x="33" y="13"/>
                  </a:cubicBezTo>
                  <a:cubicBezTo>
                    <a:pt x="30" y="11"/>
                    <a:pt x="30" y="11"/>
                    <a:pt x="30" y="11"/>
                  </a:cubicBezTo>
                  <a:cubicBezTo>
                    <a:pt x="10" y="0"/>
                    <a:pt x="10" y="0"/>
                    <a:pt x="10" y="0"/>
                  </a:cubicBezTo>
                  <a:cubicBezTo>
                    <a:pt x="10" y="1"/>
                    <a:pt x="8" y="2"/>
                    <a:pt x="6" y="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 name="îsḷïdê">
              <a:extLst>
                <a:ext uri="{FF2B5EF4-FFF2-40B4-BE49-F238E27FC236}">
                  <a16:creationId xmlns:a16="http://schemas.microsoft.com/office/drawing/2014/main" id="{A5519D44-3599-4960-A396-AE26A6CD6D75}"/>
                </a:ext>
              </a:extLst>
            </p:cNvPr>
            <p:cNvSpPr/>
            <p:nvPr/>
          </p:nvSpPr>
          <p:spPr bwMode="auto">
            <a:xfrm>
              <a:off x="7913443" y="3857418"/>
              <a:ext cx="409300" cy="390696"/>
            </a:xfrm>
            <a:custGeom>
              <a:avLst/>
              <a:gdLst>
                <a:gd name="T0" fmla="*/ 20 w 21"/>
                <a:gd name="T1" fmla="*/ 16 h 20"/>
                <a:gd name="T2" fmla="*/ 20 w 21"/>
                <a:gd name="T3" fmla="*/ 15 h 20"/>
                <a:gd name="T4" fmla="*/ 21 w 21"/>
                <a:gd name="T5" fmla="*/ 13 h 20"/>
                <a:gd name="T6" fmla="*/ 6 w 21"/>
                <a:gd name="T7" fmla="*/ 0 h 20"/>
                <a:gd name="T8" fmla="*/ 2 w 21"/>
                <a:gd name="T9" fmla="*/ 2 h 20"/>
                <a:gd name="T10" fmla="*/ 0 w 21"/>
                <a:gd name="T11" fmla="*/ 20 h 20"/>
                <a:gd name="T12" fmla="*/ 8 w 21"/>
                <a:gd name="T13" fmla="*/ 18 h 20"/>
                <a:gd name="T14" fmla="*/ 20 w 21"/>
                <a:gd name="T15" fmla="*/ 1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
                  <a:moveTo>
                    <a:pt x="20" y="16"/>
                  </a:moveTo>
                  <a:cubicBezTo>
                    <a:pt x="20" y="15"/>
                    <a:pt x="20" y="15"/>
                    <a:pt x="20" y="15"/>
                  </a:cubicBezTo>
                  <a:cubicBezTo>
                    <a:pt x="20" y="14"/>
                    <a:pt x="20" y="13"/>
                    <a:pt x="21" y="13"/>
                  </a:cubicBezTo>
                  <a:cubicBezTo>
                    <a:pt x="6" y="0"/>
                    <a:pt x="6" y="0"/>
                    <a:pt x="6" y="0"/>
                  </a:cubicBezTo>
                  <a:cubicBezTo>
                    <a:pt x="5" y="1"/>
                    <a:pt x="4" y="2"/>
                    <a:pt x="2" y="2"/>
                  </a:cubicBezTo>
                  <a:cubicBezTo>
                    <a:pt x="0" y="20"/>
                    <a:pt x="0" y="20"/>
                    <a:pt x="0" y="20"/>
                  </a:cubicBezTo>
                  <a:cubicBezTo>
                    <a:pt x="8" y="18"/>
                    <a:pt x="8" y="18"/>
                    <a:pt x="8" y="18"/>
                  </a:cubicBezTo>
                  <a:lnTo>
                    <a:pt x="20" y="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9" name="îślïḑé">
              <a:extLst>
                <a:ext uri="{FF2B5EF4-FFF2-40B4-BE49-F238E27FC236}">
                  <a16:creationId xmlns:a16="http://schemas.microsoft.com/office/drawing/2014/main" id="{8722BD8E-9721-4E1D-B895-9F3CF7B9B0F9}"/>
                </a:ext>
              </a:extLst>
            </p:cNvPr>
            <p:cNvSpPr/>
            <p:nvPr/>
          </p:nvSpPr>
          <p:spPr bwMode="auto">
            <a:xfrm>
              <a:off x="7411121" y="1476037"/>
              <a:ext cx="195350" cy="120932"/>
            </a:xfrm>
            <a:custGeom>
              <a:avLst/>
              <a:gdLst>
                <a:gd name="T0" fmla="*/ 2 w 10"/>
                <a:gd name="T1" fmla="*/ 5 h 6"/>
                <a:gd name="T2" fmla="*/ 4 w 10"/>
                <a:gd name="T3" fmla="*/ 6 h 6"/>
                <a:gd name="T4" fmla="*/ 10 w 10"/>
                <a:gd name="T5" fmla="*/ 0 h 6"/>
                <a:gd name="T6" fmla="*/ 0 w 10"/>
                <a:gd name="T7" fmla="*/ 4 h 6"/>
                <a:gd name="T8" fmla="*/ 0 w 10"/>
                <a:gd name="T9" fmla="*/ 5 h 6"/>
                <a:gd name="T10" fmla="*/ 2 w 10"/>
                <a:gd name="T11" fmla="*/ 5 h 6"/>
              </a:gdLst>
              <a:ahLst/>
              <a:cxnLst>
                <a:cxn ang="0">
                  <a:pos x="T0" y="T1"/>
                </a:cxn>
                <a:cxn ang="0">
                  <a:pos x="T2" y="T3"/>
                </a:cxn>
                <a:cxn ang="0">
                  <a:pos x="T4" y="T5"/>
                </a:cxn>
                <a:cxn ang="0">
                  <a:pos x="T6" y="T7"/>
                </a:cxn>
                <a:cxn ang="0">
                  <a:pos x="T8" y="T9"/>
                </a:cxn>
                <a:cxn ang="0">
                  <a:pos x="T10" y="T11"/>
                </a:cxn>
              </a:cxnLst>
              <a:rect l="0" t="0" r="r" b="b"/>
              <a:pathLst>
                <a:path w="10" h="6">
                  <a:moveTo>
                    <a:pt x="2" y="5"/>
                  </a:moveTo>
                  <a:cubicBezTo>
                    <a:pt x="3" y="5"/>
                    <a:pt x="4" y="5"/>
                    <a:pt x="4" y="6"/>
                  </a:cubicBezTo>
                  <a:cubicBezTo>
                    <a:pt x="10" y="0"/>
                    <a:pt x="10" y="0"/>
                    <a:pt x="10" y="0"/>
                  </a:cubicBezTo>
                  <a:cubicBezTo>
                    <a:pt x="6" y="1"/>
                    <a:pt x="3" y="2"/>
                    <a:pt x="0" y="4"/>
                  </a:cubicBezTo>
                  <a:cubicBezTo>
                    <a:pt x="0" y="5"/>
                    <a:pt x="0" y="5"/>
                    <a:pt x="0" y="5"/>
                  </a:cubicBezTo>
                  <a:cubicBezTo>
                    <a:pt x="1" y="5"/>
                    <a:pt x="1" y="5"/>
                    <a:pt x="2" y="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0" name="íşlïḋè">
              <a:extLst>
                <a:ext uri="{FF2B5EF4-FFF2-40B4-BE49-F238E27FC236}">
                  <a16:creationId xmlns:a16="http://schemas.microsoft.com/office/drawing/2014/main" id="{88941AFB-F05B-4B34-ADB5-D065D8B71BD5}"/>
                </a:ext>
              </a:extLst>
            </p:cNvPr>
            <p:cNvSpPr/>
            <p:nvPr/>
          </p:nvSpPr>
          <p:spPr bwMode="auto">
            <a:xfrm>
              <a:off x="7504143" y="1299291"/>
              <a:ext cx="641860" cy="334882"/>
            </a:xfrm>
            <a:custGeom>
              <a:avLst/>
              <a:gdLst>
                <a:gd name="T0" fmla="*/ 15 w 33"/>
                <a:gd name="T1" fmla="*/ 13 h 17"/>
                <a:gd name="T2" fmla="*/ 29 w 33"/>
                <a:gd name="T3" fmla="*/ 8 h 17"/>
                <a:gd name="T4" fmla="*/ 29 w 33"/>
                <a:gd name="T5" fmla="*/ 6 h 17"/>
                <a:gd name="T6" fmla="*/ 33 w 33"/>
                <a:gd name="T7" fmla="*/ 2 h 17"/>
                <a:gd name="T8" fmla="*/ 33 w 33"/>
                <a:gd name="T9" fmla="*/ 0 h 17"/>
                <a:gd name="T10" fmla="*/ 31 w 33"/>
                <a:gd name="T11" fmla="*/ 0 h 17"/>
                <a:gd name="T12" fmla="*/ 13 w 33"/>
                <a:gd name="T13" fmla="*/ 8 h 17"/>
                <a:gd name="T14" fmla="*/ 13 w 33"/>
                <a:gd name="T15" fmla="*/ 8 h 17"/>
                <a:gd name="T16" fmla="*/ 10 w 33"/>
                <a:gd name="T17" fmla="*/ 8 h 17"/>
                <a:gd name="T18" fmla="*/ 6 w 33"/>
                <a:gd name="T19" fmla="*/ 9 h 17"/>
                <a:gd name="T20" fmla="*/ 0 w 33"/>
                <a:gd name="T21" fmla="*/ 16 h 17"/>
                <a:gd name="T22" fmla="*/ 1 w 33"/>
                <a:gd name="T23" fmla="*/ 17 h 17"/>
                <a:gd name="T24" fmla="*/ 15 w 33"/>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7">
                  <a:moveTo>
                    <a:pt x="15" y="13"/>
                  </a:moveTo>
                  <a:cubicBezTo>
                    <a:pt x="29" y="8"/>
                    <a:pt x="29" y="8"/>
                    <a:pt x="29" y="8"/>
                  </a:cubicBezTo>
                  <a:cubicBezTo>
                    <a:pt x="29" y="8"/>
                    <a:pt x="29" y="7"/>
                    <a:pt x="29" y="6"/>
                  </a:cubicBezTo>
                  <a:cubicBezTo>
                    <a:pt x="29" y="4"/>
                    <a:pt x="31" y="2"/>
                    <a:pt x="33" y="2"/>
                  </a:cubicBezTo>
                  <a:cubicBezTo>
                    <a:pt x="33" y="0"/>
                    <a:pt x="33" y="0"/>
                    <a:pt x="33" y="0"/>
                  </a:cubicBezTo>
                  <a:cubicBezTo>
                    <a:pt x="33" y="0"/>
                    <a:pt x="32" y="0"/>
                    <a:pt x="31" y="0"/>
                  </a:cubicBezTo>
                  <a:cubicBezTo>
                    <a:pt x="25" y="1"/>
                    <a:pt x="18" y="4"/>
                    <a:pt x="13" y="8"/>
                  </a:cubicBezTo>
                  <a:cubicBezTo>
                    <a:pt x="13" y="8"/>
                    <a:pt x="13" y="8"/>
                    <a:pt x="13" y="8"/>
                  </a:cubicBezTo>
                  <a:cubicBezTo>
                    <a:pt x="12" y="8"/>
                    <a:pt x="11" y="8"/>
                    <a:pt x="10" y="8"/>
                  </a:cubicBezTo>
                  <a:cubicBezTo>
                    <a:pt x="9" y="8"/>
                    <a:pt x="8" y="8"/>
                    <a:pt x="6" y="9"/>
                  </a:cubicBezTo>
                  <a:cubicBezTo>
                    <a:pt x="0" y="16"/>
                    <a:pt x="0" y="16"/>
                    <a:pt x="0" y="16"/>
                  </a:cubicBezTo>
                  <a:cubicBezTo>
                    <a:pt x="0" y="16"/>
                    <a:pt x="1" y="17"/>
                    <a:pt x="1" y="17"/>
                  </a:cubicBezTo>
                  <a:lnTo>
                    <a:pt x="15" y="1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1" name="îṣľiḓê">
              <a:extLst>
                <a:ext uri="{FF2B5EF4-FFF2-40B4-BE49-F238E27FC236}">
                  <a16:creationId xmlns:a16="http://schemas.microsoft.com/office/drawing/2014/main" id="{BCBC2059-8A6A-4F85-9459-C566D60111A7}"/>
                </a:ext>
              </a:extLst>
            </p:cNvPr>
            <p:cNvSpPr/>
            <p:nvPr/>
          </p:nvSpPr>
          <p:spPr bwMode="auto">
            <a:xfrm>
              <a:off x="7662279" y="4229510"/>
              <a:ext cx="213956" cy="120932"/>
            </a:xfrm>
            <a:custGeom>
              <a:avLst/>
              <a:gdLst>
                <a:gd name="T0" fmla="*/ 0 w 11"/>
                <a:gd name="T1" fmla="*/ 0 h 6"/>
                <a:gd name="T2" fmla="*/ 5 w 11"/>
                <a:gd name="T3" fmla="*/ 6 h 6"/>
                <a:gd name="T4" fmla="*/ 11 w 11"/>
                <a:gd name="T5" fmla="*/ 2 h 6"/>
                <a:gd name="T6" fmla="*/ 7 w 11"/>
                <a:gd name="T7" fmla="*/ 1 h 6"/>
                <a:gd name="T8" fmla="*/ 0 w 11"/>
                <a:gd name="T9" fmla="*/ 0 h 6"/>
              </a:gdLst>
              <a:ahLst/>
              <a:cxnLst>
                <a:cxn ang="0">
                  <a:pos x="T0" y="T1"/>
                </a:cxn>
                <a:cxn ang="0">
                  <a:pos x="T2" y="T3"/>
                </a:cxn>
                <a:cxn ang="0">
                  <a:pos x="T4" y="T5"/>
                </a:cxn>
                <a:cxn ang="0">
                  <a:pos x="T6" y="T7"/>
                </a:cxn>
                <a:cxn ang="0">
                  <a:pos x="T8" y="T9"/>
                </a:cxn>
              </a:cxnLst>
              <a:rect l="0" t="0" r="r" b="b"/>
              <a:pathLst>
                <a:path w="11" h="6">
                  <a:moveTo>
                    <a:pt x="0" y="0"/>
                  </a:moveTo>
                  <a:cubicBezTo>
                    <a:pt x="1" y="2"/>
                    <a:pt x="3" y="4"/>
                    <a:pt x="5" y="6"/>
                  </a:cubicBezTo>
                  <a:cubicBezTo>
                    <a:pt x="11" y="2"/>
                    <a:pt x="11" y="2"/>
                    <a:pt x="11" y="2"/>
                  </a:cubicBezTo>
                  <a:cubicBezTo>
                    <a:pt x="7" y="1"/>
                    <a:pt x="7" y="1"/>
                    <a:pt x="7" y="1"/>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2" name="îSḻîdé">
              <a:extLst>
                <a:ext uri="{FF2B5EF4-FFF2-40B4-BE49-F238E27FC236}">
                  <a16:creationId xmlns:a16="http://schemas.microsoft.com/office/drawing/2014/main" id="{023F7F9B-61E8-425A-A194-0E4F4641578B}"/>
                </a:ext>
              </a:extLst>
            </p:cNvPr>
            <p:cNvSpPr/>
            <p:nvPr/>
          </p:nvSpPr>
          <p:spPr bwMode="auto">
            <a:xfrm>
              <a:off x="6573917" y="3159746"/>
              <a:ext cx="465114" cy="837204"/>
            </a:xfrm>
            <a:custGeom>
              <a:avLst/>
              <a:gdLst>
                <a:gd name="T0" fmla="*/ 9 w 24"/>
                <a:gd name="T1" fmla="*/ 9 h 43"/>
                <a:gd name="T2" fmla="*/ 5 w 24"/>
                <a:gd name="T3" fmla="*/ 0 h 43"/>
                <a:gd name="T4" fmla="*/ 4 w 24"/>
                <a:gd name="T5" fmla="*/ 0 h 43"/>
                <a:gd name="T6" fmla="*/ 3 w 24"/>
                <a:gd name="T7" fmla="*/ 6 h 43"/>
                <a:gd name="T8" fmla="*/ 0 w 24"/>
                <a:gd name="T9" fmla="*/ 33 h 43"/>
                <a:gd name="T10" fmla="*/ 8 w 24"/>
                <a:gd name="T11" fmla="*/ 36 h 43"/>
                <a:gd name="T12" fmla="*/ 24 w 24"/>
                <a:gd name="T13" fmla="*/ 43 h 43"/>
                <a:gd name="T14" fmla="*/ 9 w 24"/>
                <a:gd name="T15" fmla="*/ 9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3">
                  <a:moveTo>
                    <a:pt x="9" y="9"/>
                  </a:moveTo>
                  <a:cubicBezTo>
                    <a:pt x="5" y="0"/>
                    <a:pt x="5" y="0"/>
                    <a:pt x="5" y="0"/>
                  </a:cubicBezTo>
                  <a:cubicBezTo>
                    <a:pt x="5" y="0"/>
                    <a:pt x="4" y="0"/>
                    <a:pt x="4" y="0"/>
                  </a:cubicBezTo>
                  <a:cubicBezTo>
                    <a:pt x="3" y="6"/>
                    <a:pt x="3" y="6"/>
                    <a:pt x="3" y="6"/>
                  </a:cubicBezTo>
                  <a:cubicBezTo>
                    <a:pt x="0" y="33"/>
                    <a:pt x="0" y="33"/>
                    <a:pt x="0" y="33"/>
                  </a:cubicBezTo>
                  <a:cubicBezTo>
                    <a:pt x="8" y="36"/>
                    <a:pt x="8" y="36"/>
                    <a:pt x="8" y="36"/>
                  </a:cubicBezTo>
                  <a:cubicBezTo>
                    <a:pt x="24" y="43"/>
                    <a:pt x="24" y="43"/>
                    <a:pt x="24" y="43"/>
                  </a:cubicBezTo>
                  <a:lnTo>
                    <a:pt x="9" y="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3" name="ísļïḓè">
              <a:extLst>
                <a:ext uri="{FF2B5EF4-FFF2-40B4-BE49-F238E27FC236}">
                  <a16:creationId xmlns:a16="http://schemas.microsoft.com/office/drawing/2014/main" id="{1D0ABA83-0C45-43F1-AE45-DA19E5804FC1}"/>
                </a:ext>
              </a:extLst>
            </p:cNvPr>
            <p:cNvSpPr/>
            <p:nvPr/>
          </p:nvSpPr>
          <p:spPr bwMode="auto">
            <a:xfrm>
              <a:off x="9336690" y="3159746"/>
              <a:ext cx="130232" cy="874414"/>
            </a:xfrm>
            <a:custGeom>
              <a:avLst/>
              <a:gdLst>
                <a:gd name="T0" fmla="*/ 7 w 7"/>
                <a:gd name="T1" fmla="*/ 42 h 45"/>
                <a:gd name="T2" fmla="*/ 6 w 7"/>
                <a:gd name="T3" fmla="*/ 0 h 45"/>
                <a:gd name="T4" fmla="*/ 0 w 7"/>
                <a:gd name="T5" fmla="*/ 41 h 45"/>
                <a:gd name="T6" fmla="*/ 3 w 7"/>
                <a:gd name="T7" fmla="*/ 45 h 45"/>
                <a:gd name="T8" fmla="*/ 5 w 7"/>
                <a:gd name="T9" fmla="*/ 45 h 45"/>
                <a:gd name="T10" fmla="*/ 7 w 7"/>
                <a:gd name="T11" fmla="*/ 45 h 45"/>
                <a:gd name="T12" fmla="*/ 7 w 7"/>
                <a:gd name="T13" fmla="*/ 42 h 45"/>
              </a:gdLst>
              <a:ahLst/>
              <a:cxnLst>
                <a:cxn ang="0">
                  <a:pos x="T0" y="T1"/>
                </a:cxn>
                <a:cxn ang="0">
                  <a:pos x="T2" y="T3"/>
                </a:cxn>
                <a:cxn ang="0">
                  <a:pos x="T4" y="T5"/>
                </a:cxn>
                <a:cxn ang="0">
                  <a:pos x="T6" y="T7"/>
                </a:cxn>
                <a:cxn ang="0">
                  <a:pos x="T8" y="T9"/>
                </a:cxn>
                <a:cxn ang="0">
                  <a:pos x="T10" y="T11"/>
                </a:cxn>
                <a:cxn ang="0">
                  <a:pos x="T12" y="T13"/>
                </a:cxn>
              </a:cxnLst>
              <a:rect l="0" t="0" r="r" b="b"/>
              <a:pathLst>
                <a:path w="7" h="45">
                  <a:moveTo>
                    <a:pt x="7" y="42"/>
                  </a:moveTo>
                  <a:cubicBezTo>
                    <a:pt x="6" y="0"/>
                    <a:pt x="6" y="0"/>
                    <a:pt x="6" y="0"/>
                  </a:cubicBezTo>
                  <a:cubicBezTo>
                    <a:pt x="0" y="41"/>
                    <a:pt x="0" y="41"/>
                    <a:pt x="0" y="41"/>
                  </a:cubicBezTo>
                  <a:cubicBezTo>
                    <a:pt x="2" y="42"/>
                    <a:pt x="3" y="43"/>
                    <a:pt x="3" y="45"/>
                  </a:cubicBezTo>
                  <a:cubicBezTo>
                    <a:pt x="5" y="45"/>
                    <a:pt x="5" y="45"/>
                    <a:pt x="5" y="45"/>
                  </a:cubicBezTo>
                  <a:cubicBezTo>
                    <a:pt x="7" y="45"/>
                    <a:pt x="7" y="45"/>
                    <a:pt x="7" y="45"/>
                  </a:cubicBezTo>
                  <a:lnTo>
                    <a:pt x="7"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4" name="ïşľídé">
              <a:extLst>
                <a:ext uri="{FF2B5EF4-FFF2-40B4-BE49-F238E27FC236}">
                  <a16:creationId xmlns:a16="http://schemas.microsoft.com/office/drawing/2014/main" id="{92C70121-76D3-4CFE-8696-FE5EE26C8B17}"/>
                </a:ext>
              </a:extLst>
            </p:cNvPr>
            <p:cNvSpPr/>
            <p:nvPr/>
          </p:nvSpPr>
          <p:spPr bwMode="auto">
            <a:xfrm>
              <a:off x="9336690" y="2136495"/>
              <a:ext cx="409300" cy="790696"/>
            </a:xfrm>
            <a:custGeom>
              <a:avLst/>
              <a:gdLst>
                <a:gd name="T0" fmla="*/ 0 w 21"/>
                <a:gd name="T1" fmla="*/ 3 h 41"/>
                <a:gd name="T2" fmla="*/ 1 w 21"/>
                <a:gd name="T3" fmla="*/ 11 h 41"/>
                <a:gd name="T4" fmla="*/ 6 w 21"/>
                <a:gd name="T5" fmla="*/ 41 h 41"/>
                <a:gd name="T6" fmla="*/ 7 w 21"/>
                <a:gd name="T7" fmla="*/ 41 h 41"/>
                <a:gd name="T8" fmla="*/ 8 w 21"/>
                <a:gd name="T9" fmla="*/ 41 h 41"/>
                <a:gd name="T10" fmla="*/ 19 w 21"/>
                <a:gd name="T11" fmla="*/ 8 h 41"/>
                <a:gd name="T12" fmla="*/ 21 w 21"/>
                <a:gd name="T13" fmla="*/ 5 h 41"/>
                <a:gd name="T14" fmla="*/ 18 w 21"/>
                <a:gd name="T15" fmla="*/ 1 h 41"/>
                <a:gd name="T16" fmla="*/ 3 w 21"/>
                <a:gd name="T17" fmla="*/ 0 h 41"/>
                <a:gd name="T18" fmla="*/ 0 w 21"/>
                <a:gd name="T19"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1">
                  <a:moveTo>
                    <a:pt x="0" y="3"/>
                  </a:moveTo>
                  <a:cubicBezTo>
                    <a:pt x="1" y="11"/>
                    <a:pt x="1" y="11"/>
                    <a:pt x="1" y="11"/>
                  </a:cubicBezTo>
                  <a:cubicBezTo>
                    <a:pt x="6" y="41"/>
                    <a:pt x="6" y="41"/>
                    <a:pt x="6" y="41"/>
                  </a:cubicBezTo>
                  <a:cubicBezTo>
                    <a:pt x="7" y="41"/>
                    <a:pt x="7" y="41"/>
                    <a:pt x="7" y="41"/>
                  </a:cubicBezTo>
                  <a:cubicBezTo>
                    <a:pt x="8" y="41"/>
                    <a:pt x="8" y="41"/>
                    <a:pt x="8" y="41"/>
                  </a:cubicBezTo>
                  <a:cubicBezTo>
                    <a:pt x="19" y="8"/>
                    <a:pt x="19" y="8"/>
                    <a:pt x="19" y="8"/>
                  </a:cubicBezTo>
                  <a:cubicBezTo>
                    <a:pt x="21" y="5"/>
                    <a:pt x="21" y="5"/>
                    <a:pt x="21" y="5"/>
                  </a:cubicBezTo>
                  <a:cubicBezTo>
                    <a:pt x="19" y="4"/>
                    <a:pt x="18" y="2"/>
                    <a:pt x="18" y="1"/>
                  </a:cubicBezTo>
                  <a:cubicBezTo>
                    <a:pt x="3" y="0"/>
                    <a:pt x="3" y="0"/>
                    <a:pt x="3" y="0"/>
                  </a:cubicBezTo>
                  <a:cubicBezTo>
                    <a:pt x="3" y="2"/>
                    <a:pt x="2" y="3"/>
                    <a:pt x="0" y="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5" name="ïṡḷíḓe">
              <a:extLst>
                <a:ext uri="{FF2B5EF4-FFF2-40B4-BE49-F238E27FC236}">
                  <a16:creationId xmlns:a16="http://schemas.microsoft.com/office/drawing/2014/main" id="{9558886A-277E-4BE3-8EBE-E04C8B4B550B}"/>
                </a:ext>
              </a:extLst>
            </p:cNvPr>
            <p:cNvSpPr/>
            <p:nvPr/>
          </p:nvSpPr>
          <p:spPr bwMode="auto">
            <a:xfrm>
              <a:off x="8732044" y="1727195"/>
              <a:ext cx="818600" cy="353486"/>
            </a:xfrm>
            <a:custGeom>
              <a:avLst/>
              <a:gdLst>
                <a:gd name="T0" fmla="*/ 0 w 42"/>
                <a:gd name="T1" fmla="*/ 6 h 18"/>
                <a:gd name="T2" fmla="*/ 26 w 42"/>
                <a:gd name="T3" fmla="*/ 18 h 18"/>
                <a:gd name="T4" fmla="*/ 30 w 42"/>
                <a:gd name="T5" fmla="*/ 15 h 18"/>
                <a:gd name="T6" fmla="*/ 32 w 42"/>
                <a:gd name="T7" fmla="*/ 16 h 18"/>
                <a:gd name="T8" fmla="*/ 42 w 42"/>
                <a:gd name="T9" fmla="*/ 2 h 18"/>
                <a:gd name="T10" fmla="*/ 41 w 42"/>
                <a:gd name="T11" fmla="*/ 0 h 18"/>
                <a:gd name="T12" fmla="*/ 1 w 42"/>
                <a:gd name="T13" fmla="*/ 4 h 18"/>
                <a:gd name="T14" fmla="*/ 1 w 42"/>
                <a:gd name="T15" fmla="*/ 4 h 18"/>
                <a:gd name="T16" fmla="*/ 0 w 42"/>
                <a:gd name="T17"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8">
                  <a:moveTo>
                    <a:pt x="0" y="6"/>
                  </a:moveTo>
                  <a:cubicBezTo>
                    <a:pt x="26" y="18"/>
                    <a:pt x="26" y="18"/>
                    <a:pt x="26" y="18"/>
                  </a:cubicBezTo>
                  <a:cubicBezTo>
                    <a:pt x="27" y="16"/>
                    <a:pt x="28" y="15"/>
                    <a:pt x="30" y="15"/>
                  </a:cubicBezTo>
                  <a:cubicBezTo>
                    <a:pt x="31" y="15"/>
                    <a:pt x="31" y="16"/>
                    <a:pt x="32" y="16"/>
                  </a:cubicBezTo>
                  <a:cubicBezTo>
                    <a:pt x="42" y="2"/>
                    <a:pt x="42" y="2"/>
                    <a:pt x="42" y="2"/>
                  </a:cubicBezTo>
                  <a:cubicBezTo>
                    <a:pt x="42" y="2"/>
                    <a:pt x="41" y="1"/>
                    <a:pt x="41" y="0"/>
                  </a:cubicBezTo>
                  <a:cubicBezTo>
                    <a:pt x="1" y="4"/>
                    <a:pt x="1" y="4"/>
                    <a:pt x="1" y="4"/>
                  </a:cubicBezTo>
                  <a:cubicBezTo>
                    <a:pt x="1" y="4"/>
                    <a:pt x="1" y="4"/>
                    <a:pt x="1" y="4"/>
                  </a:cubicBezTo>
                  <a:cubicBezTo>
                    <a:pt x="1" y="5"/>
                    <a:pt x="1" y="5"/>
                    <a:pt x="0" y="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6" name="îṧḷîďe">
              <a:extLst>
                <a:ext uri="{FF2B5EF4-FFF2-40B4-BE49-F238E27FC236}">
                  <a16:creationId xmlns:a16="http://schemas.microsoft.com/office/drawing/2014/main" id="{EBE28393-38BD-4FE4-88BD-6B02DD9C4475}"/>
                </a:ext>
              </a:extLst>
            </p:cNvPr>
            <p:cNvSpPr/>
            <p:nvPr/>
          </p:nvSpPr>
          <p:spPr bwMode="auto">
            <a:xfrm>
              <a:off x="6685543" y="1745801"/>
              <a:ext cx="837204" cy="1302317"/>
            </a:xfrm>
            <a:custGeom>
              <a:avLst/>
              <a:gdLst>
                <a:gd name="T0" fmla="*/ 2 w 43"/>
                <a:gd name="T1" fmla="*/ 67 h 67"/>
                <a:gd name="T2" fmla="*/ 30 w 43"/>
                <a:gd name="T3" fmla="*/ 66 h 67"/>
                <a:gd name="T4" fmla="*/ 39 w 43"/>
                <a:gd name="T5" fmla="*/ 65 h 67"/>
                <a:gd name="T6" fmla="*/ 39 w 43"/>
                <a:gd name="T7" fmla="*/ 65 h 67"/>
                <a:gd name="T8" fmla="*/ 43 w 43"/>
                <a:gd name="T9" fmla="*/ 61 h 67"/>
                <a:gd name="T10" fmla="*/ 39 w 43"/>
                <a:gd name="T11" fmla="*/ 0 h 67"/>
                <a:gd name="T12" fmla="*/ 38 w 43"/>
                <a:gd name="T13" fmla="*/ 0 h 67"/>
                <a:gd name="T14" fmla="*/ 37 w 43"/>
                <a:gd name="T15" fmla="*/ 0 h 67"/>
                <a:gd name="T16" fmla="*/ 0 w 43"/>
                <a:gd name="T17" fmla="*/ 64 h 67"/>
                <a:gd name="T18" fmla="*/ 2 w 4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7">
                  <a:moveTo>
                    <a:pt x="2" y="67"/>
                  </a:moveTo>
                  <a:cubicBezTo>
                    <a:pt x="30" y="66"/>
                    <a:pt x="30" y="66"/>
                    <a:pt x="30" y="66"/>
                  </a:cubicBezTo>
                  <a:cubicBezTo>
                    <a:pt x="39" y="65"/>
                    <a:pt x="39" y="65"/>
                    <a:pt x="39" y="65"/>
                  </a:cubicBezTo>
                  <a:cubicBezTo>
                    <a:pt x="39" y="65"/>
                    <a:pt x="39" y="65"/>
                    <a:pt x="39" y="65"/>
                  </a:cubicBezTo>
                  <a:cubicBezTo>
                    <a:pt x="39" y="63"/>
                    <a:pt x="41" y="61"/>
                    <a:pt x="43" y="61"/>
                  </a:cubicBezTo>
                  <a:cubicBezTo>
                    <a:pt x="39" y="0"/>
                    <a:pt x="39" y="0"/>
                    <a:pt x="39" y="0"/>
                  </a:cubicBezTo>
                  <a:cubicBezTo>
                    <a:pt x="38" y="0"/>
                    <a:pt x="38" y="0"/>
                    <a:pt x="38" y="0"/>
                  </a:cubicBezTo>
                  <a:cubicBezTo>
                    <a:pt x="38" y="0"/>
                    <a:pt x="37" y="0"/>
                    <a:pt x="37" y="0"/>
                  </a:cubicBezTo>
                  <a:cubicBezTo>
                    <a:pt x="0" y="64"/>
                    <a:pt x="0" y="64"/>
                    <a:pt x="0" y="64"/>
                  </a:cubicBezTo>
                  <a:cubicBezTo>
                    <a:pt x="1" y="65"/>
                    <a:pt x="2" y="66"/>
                    <a:pt x="2" y="6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7" name="íṩlîḋe">
              <a:extLst>
                <a:ext uri="{FF2B5EF4-FFF2-40B4-BE49-F238E27FC236}">
                  <a16:creationId xmlns:a16="http://schemas.microsoft.com/office/drawing/2014/main" id="{90E0F819-CF3A-4D29-AA40-F08EE45FDFE6}"/>
                </a:ext>
              </a:extLst>
            </p:cNvPr>
            <p:cNvSpPr/>
            <p:nvPr/>
          </p:nvSpPr>
          <p:spPr bwMode="auto">
            <a:xfrm>
              <a:off x="8825068" y="2443473"/>
              <a:ext cx="567442" cy="567442"/>
            </a:xfrm>
            <a:custGeom>
              <a:avLst/>
              <a:gdLst>
                <a:gd name="T0" fmla="*/ 5 w 29"/>
                <a:gd name="T1" fmla="*/ 0 h 29"/>
                <a:gd name="T2" fmla="*/ 0 w 29"/>
                <a:gd name="T3" fmla="*/ 12 h 29"/>
                <a:gd name="T4" fmla="*/ 3 w 29"/>
                <a:gd name="T5" fmla="*/ 17 h 29"/>
                <a:gd name="T6" fmla="*/ 3 w 29"/>
                <a:gd name="T7" fmla="*/ 18 h 29"/>
                <a:gd name="T8" fmla="*/ 28 w 29"/>
                <a:gd name="T9" fmla="*/ 29 h 29"/>
                <a:gd name="T10" fmla="*/ 29 w 29"/>
                <a:gd name="T11" fmla="*/ 27 h 29"/>
                <a:gd name="T12" fmla="*/ 28 w 29"/>
                <a:gd name="T13" fmla="*/ 27 h 29"/>
                <a:gd name="T14" fmla="*/ 5 w 2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5" y="0"/>
                  </a:moveTo>
                  <a:cubicBezTo>
                    <a:pt x="0" y="12"/>
                    <a:pt x="0" y="12"/>
                    <a:pt x="0" y="12"/>
                  </a:cubicBezTo>
                  <a:cubicBezTo>
                    <a:pt x="2" y="13"/>
                    <a:pt x="3" y="15"/>
                    <a:pt x="3" y="17"/>
                  </a:cubicBezTo>
                  <a:cubicBezTo>
                    <a:pt x="3" y="17"/>
                    <a:pt x="3" y="17"/>
                    <a:pt x="3" y="18"/>
                  </a:cubicBezTo>
                  <a:cubicBezTo>
                    <a:pt x="28" y="29"/>
                    <a:pt x="28" y="29"/>
                    <a:pt x="28" y="29"/>
                  </a:cubicBezTo>
                  <a:cubicBezTo>
                    <a:pt x="28" y="28"/>
                    <a:pt x="29" y="28"/>
                    <a:pt x="29" y="27"/>
                  </a:cubicBezTo>
                  <a:cubicBezTo>
                    <a:pt x="28" y="27"/>
                    <a:pt x="28" y="27"/>
                    <a:pt x="28" y="27"/>
                  </a:cubicBezTo>
                  <a:lnTo>
                    <a:pt x="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 name="ïslîḑè">
              <a:extLst>
                <a:ext uri="{FF2B5EF4-FFF2-40B4-BE49-F238E27FC236}">
                  <a16:creationId xmlns:a16="http://schemas.microsoft.com/office/drawing/2014/main" id="{0ECC8B53-C0D1-431F-BDF4-B22FEFA64DF1}"/>
                </a:ext>
              </a:extLst>
            </p:cNvPr>
            <p:cNvSpPr/>
            <p:nvPr/>
          </p:nvSpPr>
          <p:spPr bwMode="auto">
            <a:xfrm>
              <a:off x="8927389" y="2173705"/>
              <a:ext cx="502322" cy="799996"/>
            </a:xfrm>
            <a:custGeom>
              <a:avLst/>
              <a:gdLst>
                <a:gd name="T0" fmla="*/ 25 w 26"/>
                <a:gd name="T1" fmla="*/ 41 h 41"/>
                <a:gd name="T2" fmla="*/ 26 w 26"/>
                <a:gd name="T3" fmla="*/ 40 h 41"/>
                <a:gd name="T4" fmla="*/ 20 w 26"/>
                <a:gd name="T5" fmla="*/ 2 h 41"/>
                <a:gd name="T6" fmla="*/ 19 w 26"/>
                <a:gd name="T7" fmla="*/ 2 h 41"/>
                <a:gd name="T8" fmla="*/ 16 w 26"/>
                <a:gd name="T9" fmla="*/ 0 h 41"/>
                <a:gd name="T10" fmla="*/ 0 w 26"/>
                <a:gd name="T11" fmla="*/ 13 h 41"/>
                <a:gd name="T12" fmla="*/ 24 w 26"/>
                <a:gd name="T13" fmla="*/ 40 h 41"/>
                <a:gd name="T14" fmla="*/ 25 w 26"/>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5" y="41"/>
                  </a:moveTo>
                  <a:cubicBezTo>
                    <a:pt x="25" y="40"/>
                    <a:pt x="26" y="40"/>
                    <a:pt x="26" y="40"/>
                  </a:cubicBezTo>
                  <a:cubicBezTo>
                    <a:pt x="20" y="2"/>
                    <a:pt x="20" y="2"/>
                    <a:pt x="20" y="2"/>
                  </a:cubicBezTo>
                  <a:cubicBezTo>
                    <a:pt x="20" y="2"/>
                    <a:pt x="19" y="2"/>
                    <a:pt x="19" y="2"/>
                  </a:cubicBezTo>
                  <a:cubicBezTo>
                    <a:pt x="18" y="2"/>
                    <a:pt x="17" y="1"/>
                    <a:pt x="16" y="0"/>
                  </a:cubicBezTo>
                  <a:cubicBezTo>
                    <a:pt x="0" y="13"/>
                    <a:pt x="0" y="13"/>
                    <a:pt x="0" y="13"/>
                  </a:cubicBezTo>
                  <a:cubicBezTo>
                    <a:pt x="24" y="40"/>
                    <a:pt x="24" y="40"/>
                    <a:pt x="24" y="40"/>
                  </a:cubicBezTo>
                  <a:lnTo>
                    <a:pt x="25" y="4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9" name="ïṥlîdè">
              <a:extLst>
                <a:ext uri="{FF2B5EF4-FFF2-40B4-BE49-F238E27FC236}">
                  <a16:creationId xmlns:a16="http://schemas.microsoft.com/office/drawing/2014/main" id="{424B8EC4-8D2A-4465-B0AC-29AE11554F2D}"/>
                </a:ext>
              </a:extLst>
            </p:cNvPr>
            <p:cNvSpPr/>
            <p:nvPr/>
          </p:nvSpPr>
          <p:spPr bwMode="auto">
            <a:xfrm>
              <a:off x="7522749" y="1476037"/>
              <a:ext cx="799996" cy="604650"/>
            </a:xfrm>
            <a:custGeom>
              <a:avLst/>
              <a:gdLst>
                <a:gd name="T0" fmla="*/ 0 w 41"/>
                <a:gd name="T1" fmla="*/ 11 h 31"/>
                <a:gd name="T2" fmla="*/ 39 w 41"/>
                <a:gd name="T3" fmla="*/ 31 h 31"/>
                <a:gd name="T4" fmla="*/ 41 w 41"/>
                <a:gd name="T5" fmla="*/ 29 h 31"/>
                <a:gd name="T6" fmla="*/ 38 w 41"/>
                <a:gd name="T7" fmla="*/ 19 h 31"/>
                <a:gd name="T8" fmla="*/ 33 w 41"/>
                <a:gd name="T9" fmla="*/ 3 h 31"/>
                <a:gd name="T10" fmla="*/ 32 w 41"/>
                <a:gd name="T11" fmla="*/ 3 h 31"/>
                <a:gd name="T12" fmla="*/ 28 w 41"/>
                <a:gd name="T13" fmla="*/ 0 h 31"/>
                <a:gd name="T14" fmla="*/ 0 w 41"/>
                <a:gd name="T15" fmla="*/ 9 h 31"/>
                <a:gd name="T16" fmla="*/ 0 w 41"/>
                <a:gd name="T17" fmla="*/ 10 h 31"/>
                <a:gd name="T18" fmla="*/ 0 w 41"/>
                <a:gd name="T1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1">
                  <a:moveTo>
                    <a:pt x="0" y="11"/>
                  </a:moveTo>
                  <a:cubicBezTo>
                    <a:pt x="39" y="31"/>
                    <a:pt x="39" y="31"/>
                    <a:pt x="39" y="31"/>
                  </a:cubicBezTo>
                  <a:cubicBezTo>
                    <a:pt x="39" y="30"/>
                    <a:pt x="40" y="29"/>
                    <a:pt x="41" y="29"/>
                  </a:cubicBezTo>
                  <a:cubicBezTo>
                    <a:pt x="38" y="19"/>
                    <a:pt x="38" y="19"/>
                    <a:pt x="38" y="19"/>
                  </a:cubicBezTo>
                  <a:cubicBezTo>
                    <a:pt x="33" y="3"/>
                    <a:pt x="33" y="3"/>
                    <a:pt x="33" y="3"/>
                  </a:cubicBezTo>
                  <a:cubicBezTo>
                    <a:pt x="33" y="3"/>
                    <a:pt x="32" y="3"/>
                    <a:pt x="32" y="3"/>
                  </a:cubicBezTo>
                  <a:cubicBezTo>
                    <a:pt x="30" y="2"/>
                    <a:pt x="29" y="1"/>
                    <a:pt x="28" y="0"/>
                  </a:cubicBezTo>
                  <a:cubicBezTo>
                    <a:pt x="0" y="9"/>
                    <a:pt x="0" y="9"/>
                    <a:pt x="0" y="9"/>
                  </a:cubicBezTo>
                  <a:cubicBezTo>
                    <a:pt x="0" y="9"/>
                    <a:pt x="0" y="10"/>
                    <a:pt x="0" y="10"/>
                  </a:cubicBezTo>
                  <a:cubicBezTo>
                    <a:pt x="0" y="11"/>
                    <a:pt x="0" y="11"/>
                    <a:pt x="0" y="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0" name="ïśļïḋè">
              <a:extLst>
                <a:ext uri="{FF2B5EF4-FFF2-40B4-BE49-F238E27FC236}">
                  <a16:creationId xmlns:a16="http://schemas.microsoft.com/office/drawing/2014/main" id="{96F31E75-BE41-4A42-8485-D5A282C9CBDD}"/>
                </a:ext>
              </a:extLst>
            </p:cNvPr>
            <p:cNvSpPr/>
            <p:nvPr/>
          </p:nvSpPr>
          <p:spPr bwMode="auto">
            <a:xfrm>
              <a:off x="9839012" y="1866733"/>
              <a:ext cx="446510" cy="809300"/>
            </a:xfrm>
            <a:custGeom>
              <a:avLst/>
              <a:gdLst>
                <a:gd name="T0" fmla="*/ 20 w 23"/>
                <a:gd name="T1" fmla="*/ 0 h 42"/>
                <a:gd name="T2" fmla="*/ 1 w 23"/>
                <a:gd name="T3" fmla="*/ 12 h 42"/>
                <a:gd name="T4" fmla="*/ 1 w 23"/>
                <a:gd name="T5" fmla="*/ 15 h 42"/>
                <a:gd name="T6" fmla="*/ 0 w 23"/>
                <a:gd name="T7" fmla="*/ 18 h 42"/>
                <a:gd name="T8" fmla="*/ 14 w 23"/>
                <a:gd name="T9" fmla="*/ 33 h 42"/>
                <a:gd name="T10" fmla="*/ 21 w 23"/>
                <a:gd name="T11" fmla="*/ 42 h 42"/>
                <a:gd name="T12" fmla="*/ 23 w 23"/>
                <a:gd name="T13" fmla="*/ 41 h 42"/>
                <a:gd name="T14" fmla="*/ 23 w 23"/>
                <a:gd name="T15" fmla="*/ 2 h 42"/>
                <a:gd name="T16" fmla="*/ 20 w 23"/>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2">
                  <a:moveTo>
                    <a:pt x="20" y="0"/>
                  </a:moveTo>
                  <a:cubicBezTo>
                    <a:pt x="1" y="12"/>
                    <a:pt x="1" y="12"/>
                    <a:pt x="1" y="12"/>
                  </a:cubicBezTo>
                  <a:cubicBezTo>
                    <a:pt x="1" y="13"/>
                    <a:pt x="2" y="14"/>
                    <a:pt x="1" y="15"/>
                  </a:cubicBezTo>
                  <a:cubicBezTo>
                    <a:pt x="1" y="16"/>
                    <a:pt x="1" y="17"/>
                    <a:pt x="0" y="18"/>
                  </a:cubicBezTo>
                  <a:cubicBezTo>
                    <a:pt x="14" y="33"/>
                    <a:pt x="14" y="33"/>
                    <a:pt x="14" y="33"/>
                  </a:cubicBezTo>
                  <a:cubicBezTo>
                    <a:pt x="21" y="42"/>
                    <a:pt x="21" y="42"/>
                    <a:pt x="21" y="42"/>
                  </a:cubicBezTo>
                  <a:cubicBezTo>
                    <a:pt x="22" y="41"/>
                    <a:pt x="22" y="41"/>
                    <a:pt x="23" y="41"/>
                  </a:cubicBezTo>
                  <a:cubicBezTo>
                    <a:pt x="23" y="2"/>
                    <a:pt x="23" y="2"/>
                    <a:pt x="23" y="2"/>
                  </a:cubicBezTo>
                  <a:cubicBezTo>
                    <a:pt x="22" y="2"/>
                    <a:pt x="21" y="1"/>
                    <a:pt x="2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1" name="ísľïďè">
              <a:extLst>
                <a:ext uri="{FF2B5EF4-FFF2-40B4-BE49-F238E27FC236}">
                  <a16:creationId xmlns:a16="http://schemas.microsoft.com/office/drawing/2014/main" id="{E72FA419-CAFF-4F70-A0B3-8D1426996C50}"/>
                </a:ext>
              </a:extLst>
            </p:cNvPr>
            <p:cNvSpPr/>
            <p:nvPr/>
          </p:nvSpPr>
          <p:spPr bwMode="auto">
            <a:xfrm>
              <a:off x="9643668" y="5103923"/>
              <a:ext cx="372090" cy="855810"/>
            </a:xfrm>
            <a:custGeom>
              <a:avLst/>
              <a:gdLst>
                <a:gd name="T0" fmla="*/ 19 w 19"/>
                <a:gd name="T1" fmla="*/ 0 h 44"/>
                <a:gd name="T2" fmla="*/ 19 w 19"/>
                <a:gd name="T3" fmla="*/ 0 h 44"/>
                <a:gd name="T4" fmla="*/ 10 w 19"/>
                <a:gd name="T5" fmla="*/ 3 h 44"/>
                <a:gd name="T6" fmla="*/ 0 w 19"/>
                <a:gd name="T7" fmla="*/ 6 h 44"/>
                <a:gd name="T8" fmla="*/ 6 w 19"/>
                <a:gd name="T9" fmla="*/ 44 h 44"/>
                <a:gd name="T10" fmla="*/ 19 w 19"/>
                <a:gd name="T11" fmla="*/ 0 h 44"/>
              </a:gdLst>
              <a:ahLst/>
              <a:cxnLst>
                <a:cxn ang="0">
                  <a:pos x="T0" y="T1"/>
                </a:cxn>
                <a:cxn ang="0">
                  <a:pos x="T2" y="T3"/>
                </a:cxn>
                <a:cxn ang="0">
                  <a:pos x="T4" y="T5"/>
                </a:cxn>
                <a:cxn ang="0">
                  <a:pos x="T6" y="T7"/>
                </a:cxn>
                <a:cxn ang="0">
                  <a:pos x="T8" y="T9"/>
                </a:cxn>
                <a:cxn ang="0">
                  <a:pos x="T10" y="T11"/>
                </a:cxn>
              </a:cxnLst>
              <a:rect l="0" t="0" r="r" b="b"/>
              <a:pathLst>
                <a:path w="19" h="44">
                  <a:moveTo>
                    <a:pt x="19" y="0"/>
                  </a:moveTo>
                  <a:cubicBezTo>
                    <a:pt x="19" y="0"/>
                    <a:pt x="19" y="0"/>
                    <a:pt x="19" y="0"/>
                  </a:cubicBezTo>
                  <a:cubicBezTo>
                    <a:pt x="10" y="3"/>
                    <a:pt x="10" y="3"/>
                    <a:pt x="10" y="3"/>
                  </a:cubicBezTo>
                  <a:cubicBezTo>
                    <a:pt x="0" y="6"/>
                    <a:pt x="0" y="6"/>
                    <a:pt x="0" y="6"/>
                  </a:cubicBezTo>
                  <a:cubicBezTo>
                    <a:pt x="4" y="17"/>
                    <a:pt x="5" y="30"/>
                    <a:pt x="6" y="44"/>
                  </a:cubicBezTo>
                  <a:lnTo>
                    <a:pt x="19"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2" name="ïṧ1íḍe">
              <a:extLst>
                <a:ext uri="{FF2B5EF4-FFF2-40B4-BE49-F238E27FC236}">
                  <a16:creationId xmlns:a16="http://schemas.microsoft.com/office/drawing/2014/main" id="{F69942C9-2FB2-4DFC-8AFB-48EC5990C77C}"/>
                </a:ext>
              </a:extLst>
            </p:cNvPr>
            <p:cNvSpPr/>
            <p:nvPr/>
          </p:nvSpPr>
          <p:spPr bwMode="auto">
            <a:xfrm>
              <a:off x="8248325" y="2387661"/>
              <a:ext cx="660464" cy="306978"/>
            </a:xfrm>
            <a:custGeom>
              <a:avLst/>
              <a:gdLst>
                <a:gd name="T0" fmla="*/ 24 w 34"/>
                <a:gd name="T1" fmla="*/ 16 h 16"/>
                <a:gd name="T2" fmla="*/ 28 w 34"/>
                <a:gd name="T3" fmla="*/ 15 h 16"/>
                <a:gd name="T4" fmla="*/ 29 w 34"/>
                <a:gd name="T5" fmla="*/ 15 h 16"/>
                <a:gd name="T6" fmla="*/ 34 w 34"/>
                <a:gd name="T7" fmla="*/ 3 h 16"/>
                <a:gd name="T8" fmla="*/ 0 w 34"/>
                <a:gd name="T9" fmla="*/ 0 h 16"/>
                <a:gd name="T10" fmla="*/ 0 w 34"/>
                <a:gd name="T11" fmla="*/ 1 h 16"/>
                <a:gd name="T12" fmla="*/ 24 w 3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4" h="16">
                  <a:moveTo>
                    <a:pt x="24" y="16"/>
                  </a:moveTo>
                  <a:cubicBezTo>
                    <a:pt x="25" y="15"/>
                    <a:pt x="27" y="14"/>
                    <a:pt x="28" y="15"/>
                  </a:cubicBezTo>
                  <a:cubicBezTo>
                    <a:pt x="29" y="15"/>
                    <a:pt x="29" y="15"/>
                    <a:pt x="29" y="15"/>
                  </a:cubicBezTo>
                  <a:cubicBezTo>
                    <a:pt x="34" y="3"/>
                    <a:pt x="34" y="3"/>
                    <a:pt x="34" y="3"/>
                  </a:cubicBezTo>
                  <a:cubicBezTo>
                    <a:pt x="0" y="0"/>
                    <a:pt x="0" y="0"/>
                    <a:pt x="0" y="0"/>
                  </a:cubicBezTo>
                  <a:cubicBezTo>
                    <a:pt x="0" y="1"/>
                    <a:pt x="0" y="1"/>
                    <a:pt x="0" y="1"/>
                  </a:cubicBezTo>
                  <a:lnTo>
                    <a:pt x="24" y="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3" name="isḷíḑê">
              <a:extLst>
                <a:ext uri="{FF2B5EF4-FFF2-40B4-BE49-F238E27FC236}">
                  <a16:creationId xmlns:a16="http://schemas.microsoft.com/office/drawing/2014/main" id="{71AF19B6-97E6-410D-9C2E-07A86F5472AD}"/>
                </a:ext>
              </a:extLst>
            </p:cNvPr>
            <p:cNvSpPr/>
            <p:nvPr/>
          </p:nvSpPr>
          <p:spPr bwMode="auto">
            <a:xfrm>
              <a:off x="9513436" y="2229519"/>
              <a:ext cx="641860" cy="781392"/>
            </a:xfrm>
            <a:custGeom>
              <a:avLst/>
              <a:gdLst>
                <a:gd name="T0" fmla="*/ 12 w 33"/>
                <a:gd name="T1" fmla="*/ 0 h 40"/>
                <a:gd name="T2" fmla="*/ 8 w 33"/>
                <a:gd name="T3" fmla="*/ 14 h 40"/>
                <a:gd name="T4" fmla="*/ 0 w 33"/>
                <a:gd name="T5" fmla="*/ 37 h 40"/>
                <a:gd name="T6" fmla="*/ 2 w 33"/>
                <a:gd name="T7" fmla="*/ 40 h 40"/>
                <a:gd name="T8" fmla="*/ 33 w 33"/>
                <a:gd name="T9" fmla="*/ 34 h 40"/>
                <a:gd name="T10" fmla="*/ 25 w 33"/>
                <a:gd name="T11" fmla="*/ 19 h 40"/>
                <a:gd name="T12" fmla="*/ 15 w 33"/>
                <a:gd name="T13" fmla="*/ 0 h 40"/>
                <a:gd name="T14" fmla="*/ 13 w 33"/>
                <a:gd name="T15" fmla="*/ 0 h 40"/>
                <a:gd name="T16" fmla="*/ 12 w 33"/>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0">
                  <a:moveTo>
                    <a:pt x="12" y="0"/>
                  </a:moveTo>
                  <a:cubicBezTo>
                    <a:pt x="8" y="14"/>
                    <a:pt x="8" y="14"/>
                    <a:pt x="8" y="14"/>
                  </a:cubicBezTo>
                  <a:cubicBezTo>
                    <a:pt x="0" y="37"/>
                    <a:pt x="0" y="37"/>
                    <a:pt x="0" y="37"/>
                  </a:cubicBezTo>
                  <a:cubicBezTo>
                    <a:pt x="1" y="38"/>
                    <a:pt x="2" y="39"/>
                    <a:pt x="2" y="40"/>
                  </a:cubicBezTo>
                  <a:cubicBezTo>
                    <a:pt x="33" y="34"/>
                    <a:pt x="33" y="34"/>
                    <a:pt x="33" y="34"/>
                  </a:cubicBezTo>
                  <a:cubicBezTo>
                    <a:pt x="25" y="19"/>
                    <a:pt x="25" y="19"/>
                    <a:pt x="25" y="19"/>
                  </a:cubicBezTo>
                  <a:cubicBezTo>
                    <a:pt x="15" y="0"/>
                    <a:pt x="15" y="0"/>
                    <a:pt x="15" y="0"/>
                  </a:cubicBezTo>
                  <a:cubicBezTo>
                    <a:pt x="15" y="0"/>
                    <a:pt x="14" y="0"/>
                    <a:pt x="13" y="0"/>
                  </a:cubicBezTo>
                  <a:cubicBezTo>
                    <a:pt x="13" y="0"/>
                    <a:pt x="13" y="0"/>
                    <a:pt x="1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4" name="í$ḷíḍe">
              <a:extLst>
                <a:ext uri="{FF2B5EF4-FFF2-40B4-BE49-F238E27FC236}">
                  <a16:creationId xmlns:a16="http://schemas.microsoft.com/office/drawing/2014/main" id="{79149465-21EC-4232-B5B6-9B767CE15740}"/>
                </a:ext>
              </a:extLst>
            </p:cNvPr>
            <p:cNvSpPr/>
            <p:nvPr/>
          </p:nvSpPr>
          <p:spPr bwMode="auto">
            <a:xfrm>
              <a:off x="8304139" y="3085328"/>
              <a:ext cx="1144182" cy="911622"/>
            </a:xfrm>
            <a:custGeom>
              <a:avLst/>
              <a:gdLst>
                <a:gd name="T0" fmla="*/ 14 w 59"/>
                <a:gd name="T1" fmla="*/ 18 h 47"/>
                <a:gd name="T2" fmla="*/ 0 w 59"/>
                <a:gd name="T3" fmla="*/ 24 h 47"/>
                <a:gd name="T4" fmla="*/ 0 w 59"/>
                <a:gd name="T5" fmla="*/ 25 h 47"/>
                <a:gd name="T6" fmla="*/ 0 w 59"/>
                <a:gd name="T7" fmla="*/ 26 h 47"/>
                <a:gd name="T8" fmla="*/ 47 w 59"/>
                <a:gd name="T9" fmla="*/ 47 h 47"/>
                <a:gd name="T10" fmla="*/ 47 w 59"/>
                <a:gd name="T11" fmla="*/ 47 h 47"/>
                <a:gd name="T12" fmla="*/ 52 w 59"/>
                <a:gd name="T13" fmla="*/ 45 h 47"/>
                <a:gd name="T14" fmla="*/ 52 w 59"/>
                <a:gd name="T15" fmla="*/ 45 h 47"/>
                <a:gd name="T16" fmla="*/ 59 w 59"/>
                <a:gd name="T17" fmla="*/ 2 h 47"/>
                <a:gd name="T18" fmla="*/ 56 w 59"/>
                <a:gd name="T19" fmla="*/ 0 h 47"/>
                <a:gd name="T20" fmla="*/ 14 w 59"/>
                <a:gd name="T21"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7">
                  <a:moveTo>
                    <a:pt x="14" y="18"/>
                  </a:moveTo>
                  <a:cubicBezTo>
                    <a:pt x="0" y="24"/>
                    <a:pt x="0" y="24"/>
                    <a:pt x="0" y="24"/>
                  </a:cubicBezTo>
                  <a:cubicBezTo>
                    <a:pt x="0" y="24"/>
                    <a:pt x="0" y="24"/>
                    <a:pt x="0" y="25"/>
                  </a:cubicBezTo>
                  <a:cubicBezTo>
                    <a:pt x="0" y="25"/>
                    <a:pt x="0" y="26"/>
                    <a:pt x="0" y="26"/>
                  </a:cubicBezTo>
                  <a:cubicBezTo>
                    <a:pt x="47" y="47"/>
                    <a:pt x="47" y="47"/>
                    <a:pt x="47" y="47"/>
                  </a:cubicBezTo>
                  <a:cubicBezTo>
                    <a:pt x="47" y="47"/>
                    <a:pt x="47" y="47"/>
                    <a:pt x="47" y="47"/>
                  </a:cubicBezTo>
                  <a:cubicBezTo>
                    <a:pt x="48" y="45"/>
                    <a:pt x="50" y="44"/>
                    <a:pt x="52" y="45"/>
                  </a:cubicBezTo>
                  <a:cubicBezTo>
                    <a:pt x="52" y="45"/>
                    <a:pt x="52" y="45"/>
                    <a:pt x="52" y="45"/>
                  </a:cubicBezTo>
                  <a:cubicBezTo>
                    <a:pt x="59" y="2"/>
                    <a:pt x="59" y="2"/>
                    <a:pt x="59" y="2"/>
                  </a:cubicBezTo>
                  <a:cubicBezTo>
                    <a:pt x="58" y="1"/>
                    <a:pt x="57" y="1"/>
                    <a:pt x="56" y="0"/>
                  </a:cubicBezTo>
                  <a:lnTo>
                    <a:pt x="14"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5" name="ïSḷíḑé">
              <a:extLst>
                <a:ext uri="{FF2B5EF4-FFF2-40B4-BE49-F238E27FC236}">
                  <a16:creationId xmlns:a16="http://schemas.microsoft.com/office/drawing/2014/main" id="{C4473C6E-31A6-48EE-A64C-BBF01D24E470}"/>
                </a:ext>
              </a:extLst>
            </p:cNvPr>
            <p:cNvSpPr/>
            <p:nvPr/>
          </p:nvSpPr>
          <p:spPr bwMode="auto">
            <a:xfrm>
              <a:off x="9494832" y="3085328"/>
              <a:ext cx="846510" cy="855810"/>
            </a:xfrm>
            <a:custGeom>
              <a:avLst/>
              <a:gdLst>
                <a:gd name="T0" fmla="*/ 43 w 44"/>
                <a:gd name="T1" fmla="*/ 18 h 44"/>
                <a:gd name="T2" fmla="*/ 43 w 44"/>
                <a:gd name="T3" fmla="*/ 18 h 44"/>
                <a:gd name="T4" fmla="*/ 2 w 44"/>
                <a:gd name="T5" fmla="*/ 0 h 44"/>
                <a:gd name="T6" fmla="*/ 0 w 44"/>
                <a:gd name="T7" fmla="*/ 1 h 44"/>
                <a:gd name="T8" fmla="*/ 10 w 44"/>
                <a:gd name="T9" fmla="*/ 30 h 44"/>
                <a:gd name="T10" fmla="*/ 14 w 44"/>
                <a:gd name="T11" fmla="*/ 42 h 44"/>
                <a:gd name="T12" fmla="*/ 15 w 44"/>
                <a:gd name="T13" fmla="*/ 42 h 44"/>
                <a:gd name="T14" fmla="*/ 18 w 44"/>
                <a:gd name="T15" fmla="*/ 44 h 44"/>
                <a:gd name="T16" fmla="*/ 34 w 44"/>
                <a:gd name="T17" fmla="*/ 30 h 44"/>
                <a:gd name="T18" fmla="*/ 44 w 44"/>
                <a:gd name="T19" fmla="*/ 22 h 44"/>
                <a:gd name="T20" fmla="*/ 43 w 44"/>
                <a:gd name="T2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4">
                  <a:moveTo>
                    <a:pt x="43" y="18"/>
                  </a:moveTo>
                  <a:cubicBezTo>
                    <a:pt x="43" y="18"/>
                    <a:pt x="43" y="18"/>
                    <a:pt x="43" y="18"/>
                  </a:cubicBezTo>
                  <a:cubicBezTo>
                    <a:pt x="2" y="0"/>
                    <a:pt x="2" y="0"/>
                    <a:pt x="2" y="0"/>
                  </a:cubicBezTo>
                  <a:cubicBezTo>
                    <a:pt x="2" y="1"/>
                    <a:pt x="1" y="1"/>
                    <a:pt x="0" y="1"/>
                  </a:cubicBezTo>
                  <a:cubicBezTo>
                    <a:pt x="10" y="30"/>
                    <a:pt x="10" y="30"/>
                    <a:pt x="10" y="30"/>
                  </a:cubicBezTo>
                  <a:cubicBezTo>
                    <a:pt x="14" y="42"/>
                    <a:pt x="14" y="42"/>
                    <a:pt x="14" y="42"/>
                  </a:cubicBezTo>
                  <a:cubicBezTo>
                    <a:pt x="14" y="42"/>
                    <a:pt x="15" y="42"/>
                    <a:pt x="15" y="42"/>
                  </a:cubicBezTo>
                  <a:cubicBezTo>
                    <a:pt x="16" y="42"/>
                    <a:pt x="17" y="43"/>
                    <a:pt x="18" y="44"/>
                  </a:cubicBezTo>
                  <a:cubicBezTo>
                    <a:pt x="34" y="30"/>
                    <a:pt x="34" y="30"/>
                    <a:pt x="34" y="30"/>
                  </a:cubicBezTo>
                  <a:cubicBezTo>
                    <a:pt x="44" y="22"/>
                    <a:pt x="44" y="22"/>
                    <a:pt x="44" y="22"/>
                  </a:cubicBezTo>
                  <a:cubicBezTo>
                    <a:pt x="44" y="21"/>
                    <a:pt x="43" y="20"/>
                    <a:pt x="43"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6" name="62a0234c-3beb-46f2-bd39-7e0bbc0a0fb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6788D5A-957B-45AB-8A06-BF06C0E26B0E}"/>
              </a:ext>
            </a:extLst>
          </p:cNvPr>
          <p:cNvGrpSpPr>
            <a:grpSpLocks noChangeAspect="1"/>
          </p:cNvGrpSpPr>
          <p:nvPr>
            <p:custDataLst>
              <p:tags r:id="rId3"/>
            </p:custDataLst>
          </p:nvPr>
        </p:nvGrpSpPr>
        <p:grpSpPr>
          <a:xfrm>
            <a:off x="4657351" y="4910023"/>
            <a:ext cx="502546" cy="764850"/>
            <a:chOff x="3381264" y="1151007"/>
            <a:chExt cx="5429472" cy="4992618"/>
          </a:xfrm>
        </p:grpSpPr>
        <p:sp>
          <p:nvSpPr>
            <p:cNvPr id="377" name="îŝlïḍe">
              <a:extLst>
                <a:ext uri="{FF2B5EF4-FFF2-40B4-BE49-F238E27FC236}">
                  <a16:creationId xmlns:a16="http://schemas.microsoft.com/office/drawing/2014/main" id="{5FA7CFC1-501F-427E-9054-1FF79E6374AC}"/>
                </a:ext>
              </a:extLst>
            </p:cNvPr>
            <p:cNvSpPr/>
            <p:nvPr/>
          </p:nvSpPr>
          <p:spPr bwMode="auto">
            <a:xfrm>
              <a:off x="5468456" y="2803656"/>
              <a:ext cx="3342280" cy="3339969"/>
            </a:xfrm>
            <a:custGeom>
              <a:avLst/>
              <a:gdLst>
                <a:gd name="T0" fmla="*/ 835 w 1669"/>
                <a:gd name="T1" fmla="*/ 114 h 1668"/>
                <a:gd name="T2" fmla="*/ 915 w 1669"/>
                <a:gd name="T3" fmla="*/ 119 h 1668"/>
                <a:gd name="T4" fmla="*/ 951 w 1669"/>
                <a:gd name="T5" fmla="*/ 0 h 1668"/>
                <a:gd name="T6" fmla="*/ 1202 w 1669"/>
                <a:gd name="T7" fmla="*/ 76 h 1668"/>
                <a:gd name="T8" fmla="*/ 1166 w 1669"/>
                <a:gd name="T9" fmla="*/ 195 h 1668"/>
                <a:gd name="T10" fmla="*/ 1397 w 1669"/>
                <a:gd name="T11" fmla="*/ 385 h 1668"/>
                <a:gd name="T12" fmla="*/ 1507 w 1669"/>
                <a:gd name="T13" fmla="*/ 326 h 1668"/>
                <a:gd name="T14" fmla="*/ 1630 w 1669"/>
                <a:gd name="T15" fmla="*/ 558 h 1668"/>
                <a:gd name="T16" fmla="*/ 1520 w 1669"/>
                <a:gd name="T17" fmla="*/ 617 h 1668"/>
                <a:gd name="T18" fmla="*/ 1549 w 1669"/>
                <a:gd name="T19" fmla="*/ 914 h 1668"/>
                <a:gd name="T20" fmla="*/ 1669 w 1669"/>
                <a:gd name="T21" fmla="*/ 950 h 1668"/>
                <a:gd name="T22" fmla="*/ 1592 w 1669"/>
                <a:gd name="T23" fmla="*/ 1201 h 1668"/>
                <a:gd name="T24" fmla="*/ 1473 w 1669"/>
                <a:gd name="T25" fmla="*/ 1165 h 1668"/>
                <a:gd name="T26" fmla="*/ 1283 w 1669"/>
                <a:gd name="T27" fmla="*/ 1396 h 1668"/>
                <a:gd name="T28" fmla="*/ 1342 w 1669"/>
                <a:gd name="T29" fmla="*/ 1506 h 1668"/>
                <a:gd name="T30" fmla="*/ 1110 w 1669"/>
                <a:gd name="T31" fmla="*/ 1630 h 1668"/>
                <a:gd name="T32" fmla="*/ 1052 w 1669"/>
                <a:gd name="T33" fmla="*/ 1520 h 1668"/>
                <a:gd name="T34" fmla="*/ 835 w 1669"/>
                <a:gd name="T35" fmla="*/ 1553 h 1668"/>
                <a:gd name="T36" fmla="*/ 835 w 1669"/>
                <a:gd name="T37" fmla="*/ 1365 h 1668"/>
                <a:gd name="T38" fmla="*/ 1343 w 1669"/>
                <a:gd name="T39" fmla="*/ 988 h 1668"/>
                <a:gd name="T40" fmla="*/ 989 w 1669"/>
                <a:gd name="T41" fmla="*/ 326 h 1668"/>
                <a:gd name="T42" fmla="*/ 835 w 1669"/>
                <a:gd name="T43" fmla="*/ 303 h 1668"/>
                <a:gd name="T44" fmla="*/ 835 w 1669"/>
                <a:gd name="T45" fmla="*/ 114 h 1668"/>
                <a:gd name="T46" fmla="*/ 386 w 1669"/>
                <a:gd name="T47" fmla="*/ 272 h 1668"/>
                <a:gd name="T48" fmla="*/ 327 w 1669"/>
                <a:gd name="T49" fmla="*/ 162 h 1668"/>
                <a:gd name="T50" fmla="*/ 559 w 1669"/>
                <a:gd name="T51" fmla="*/ 38 h 1668"/>
                <a:gd name="T52" fmla="*/ 617 w 1669"/>
                <a:gd name="T53" fmla="*/ 148 h 1668"/>
                <a:gd name="T54" fmla="*/ 835 w 1669"/>
                <a:gd name="T55" fmla="*/ 114 h 1668"/>
                <a:gd name="T56" fmla="*/ 835 w 1669"/>
                <a:gd name="T57" fmla="*/ 303 h 1668"/>
                <a:gd name="T58" fmla="*/ 326 w 1669"/>
                <a:gd name="T59" fmla="*/ 679 h 1668"/>
                <a:gd name="T60" fmla="*/ 680 w 1669"/>
                <a:gd name="T61" fmla="*/ 1342 h 1668"/>
                <a:gd name="T62" fmla="*/ 680 w 1669"/>
                <a:gd name="T63" fmla="*/ 1342 h 1668"/>
                <a:gd name="T64" fmla="*/ 835 w 1669"/>
                <a:gd name="T65" fmla="*/ 1365 h 1668"/>
                <a:gd name="T66" fmla="*/ 835 w 1669"/>
                <a:gd name="T67" fmla="*/ 1553 h 1668"/>
                <a:gd name="T68" fmla="*/ 754 w 1669"/>
                <a:gd name="T69" fmla="*/ 1549 h 1668"/>
                <a:gd name="T70" fmla="*/ 718 w 1669"/>
                <a:gd name="T71" fmla="*/ 1668 h 1668"/>
                <a:gd name="T72" fmla="*/ 467 w 1669"/>
                <a:gd name="T73" fmla="*/ 1592 h 1668"/>
                <a:gd name="T74" fmla="*/ 503 w 1669"/>
                <a:gd name="T75" fmla="*/ 1472 h 1668"/>
                <a:gd name="T76" fmla="*/ 272 w 1669"/>
                <a:gd name="T77" fmla="*/ 1283 h 1668"/>
                <a:gd name="T78" fmla="*/ 162 w 1669"/>
                <a:gd name="T79" fmla="*/ 1341 h 1668"/>
                <a:gd name="T80" fmla="*/ 39 w 1669"/>
                <a:gd name="T81" fmla="*/ 1110 h 1668"/>
                <a:gd name="T82" fmla="*/ 149 w 1669"/>
                <a:gd name="T83" fmla="*/ 1051 h 1668"/>
                <a:gd name="T84" fmla="*/ 120 w 1669"/>
                <a:gd name="T85" fmla="*/ 754 h 1668"/>
                <a:gd name="T86" fmla="*/ 0 w 1669"/>
                <a:gd name="T87" fmla="*/ 718 h 1668"/>
                <a:gd name="T88" fmla="*/ 77 w 1669"/>
                <a:gd name="T89" fmla="*/ 466 h 1668"/>
                <a:gd name="T90" fmla="*/ 196 w 1669"/>
                <a:gd name="T91" fmla="*/ 502 h 1668"/>
                <a:gd name="T92" fmla="*/ 386 w 1669"/>
                <a:gd name="T93" fmla="*/ 27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1668">
                  <a:moveTo>
                    <a:pt x="835" y="114"/>
                  </a:moveTo>
                  <a:cubicBezTo>
                    <a:pt x="861" y="114"/>
                    <a:pt x="888" y="116"/>
                    <a:pt x="915" y="119"/>
                  </a:cubicBezTo>
                  <a:cubicBezTo>
                    <a:pt x="951" y="0"/>
                    <a:pt x="951" y="0"/>
                    <a:pt x="951" y="0"/>
                  </a:cubicBezTo>
                  <a:cubicBezTo>
                    <a:pt x="1202" y="76"/>
                    <a:pt x="1202" y="76"/>
                    <a:pt x="1202" y="76"/>
                  </a:cubicBezTo>
                  <a:cubicBezTo>
                    <a:pt x="1166" y="195"/>
                    <a:pt x="1166" y="195"/>
                    <a:pt x="1166" y="195"/>
                  </a:cubicBezTo>
                  <a:cubicBezTo>
                    <a:pt x="1257" y="242"/>
                    <a:pt x="1335" y="308"/>
                    <a:pt x="1397" y="385"/>
                  </a:cubicBezTo>
                  <a:cubicBezTo>
                    <a:pt x="1507" y="326"/>
                    <a:pt x="1507" y="326"/>
                    <a:pt x="1507" y="326"/>
                  </a:cubicBezTo>
                  <a:cubicBezTo>
                    <a:pt x="1630" y="558"/>
                    <a:pt x="1630" y="558"/>
                    <a:pt x="1630" y="558"/>
                  </a:cubicBezTo>
                  <a:cubicBezTo>
                    <a:pt x="1520" y="617"/>
                    <a:pt x="1520" y="617"/>
                    <a:pt x="1520" y="617"/>
                  </a:cubicBezTo>
                  <a:cubicBezTo>
                    <a:pt x="1550" y="711"/>
                    <a:pt x="1561" y="812"/>
                    <a:pt x="1549" y="914"/>
                  </a:cubicBezTo>
                  <a:cubicBezTo>
                    <a:pt x="1669" y="950"/>
                    <a:pt x="1669" y="950"/>
                    <a:pt x="1669" y="950"/>
                  </a:cubicBezTo>
                  <a:cubicBezTo>
                    <a:pt x="1592" y="1201"/>
                    <a:pt x="1592" y="1201"/>
                    <a:pt x="1592" y="1201"/>
                  </a:cubicBezTo>
                  <a:cubicBezTo>
                    <a:pt x="1473" y="1165"/>
                    <a:pt x="1473" y="1165"/>
                    <a:pt x="1473" y="1165"/>
                  </a:cubicBezTo>
                  <a:cubicBezTo>
                    <a:pt x="1426" y="1256"/>
                    <a:pt x="1361" y="1334"/>
                    <a:pt x="1283" y="1396"/>
                  </a:cubicBezTo>
                  <a:cubicBezTo>
                    <a:pt x="1342" y="1506"/>
                    <a:pt x="1342" y="1506"/>
                    <a:pt x="1342" y="1506"/>
                  </a:cubicBezTo>
                  <a:cubicBezTo>
                    <a:pt x="1110" y="1630"/>
                    <a:pt x="1110" y="1630"/>
                    <a:pt x="1110" y="1630"/>
                  </a:cubicBezTo>
                  <a:cubicBezTo>
                    <a:pt x="1052" y="1520"/>
                    <a:pt x="1052" y="1520"/>
                    <a:pt x="1052" y="1520"/>
                  </a:cubicBezTo>
                  <a:cubicBezTo>
                    <a:pt x="982" y="1542"/>
                    <a:pt x="909" y="1553"/>
                    <a:pt x="835" y="1553"/>
                  </a:cubicBezTo>
                  <a:cubicBezTo>
                    <a:pt x="835" y="1365"/>
                    <a:pt x="835" y="1365"/>
                    <a:pt x="835" y="1365"/>
                  </a:cubicBezTo>
                  <a:cubicBezTo>
                    <a:pt x="1062" y="1365"/>
                    <a:pt x="1273" y="1218"/>
                    <a:pt x="1343" y="988"/>
                  </a:cubicBezTo>
                  <a:cubicBezTo>
                    <a:pt x="1428" y="708"/>
                    <a:pt x="1270" y="411"/>
                    <a:pt x="989" y="326"/>
                  </a:cubicBezTo>
                  <a:cubicBezTo>
                    <a:pt x="938" y="310"/>
                    <a:pt x="886" y="303"/>
                    <a:pt x="835" y="303"/>
                  </a:cubicBezTo>
                  <a:lnTo>
                    <a:pt x="835" y="114"/>
                  </a:lnTo>
                  <a:close/>
                  <a:moveTo>
                    <a:pt x="386" y="272"/>
                  </a:moveTo>
                  <a:cubicBezTo>
                    <a:pt x="327" y="162"/>
                    <a:pt x="327" y="162"/>
                    <a:pt x="327" y="162"/>
                  </a:cubicBezTo>
                  <a:cubicBezTo>
                    <a:pt x="559" y="38"/>
                    <a:pt x="559" y="38"/>
                    <a:pt x="559" y="38"/>
                  </a:cubicBezTo>
                  <a:cubicBezTo>
                    <a:pt x="617" y="148"/>
                    <a:pt x="617" y="148"/>
                    <a:pt x="617" y="148"/>
                  </a:cubicBezTo>
                  <a:cubicBezTo>
                    <a:pt x="687" y="126"/>
                    <a:pt x="760" y="114"/>
                    <a:pt x="835" y="114"/>
                  </a:cubicBezTo>
                  <a:cubicBezTo>
                    <a:pt x="835" y="303"/>
                    <a:pt x="835" y="303"/>
                    <a:pt x="835" y="303"/>
                  </a:cubicBezTo>
                  <a:cubicBezTo>
                    <a:pt x="607" y="302"/>
                    <a:pt x="396" y="450"/>
                    <a:pt x="326" y="679"/>
                  </a:cubicBezTo>
                  <a:cubicBezTo>
                    <a:pt x="241" y="960"/>
                    <a:pt x="399" y="1257"/>
                    <a:pt x="680" y="1342"/>
                  </a:cubicBezTo>
                  <a:cubicBezTo>
                    <a:pt x="680" y="1342"/>
                    <a:pt x="680" y="1342"/>
                    <a:pt x="680" y="1342"/>
                  </a:cubicBezTo>
                  <a:cubicBezTo>
                    <a:pt x="731" y="1358"/>
                    <a:pt x="783" y="1365"/>
                    <a:pt x="835" y="1365"/>
                  </a:cubicBezTo>
                  <a:cubicBezTo>
                    <a:pt x="835" y="1553"/>
                    <a:pt x="835" y="1553"/>
                    <a:pt x="835" y="1553"/>
                  </a:cubicBezTo>
                  <a:cubicBezTo>
                    <a:pt x="808" y="1553"/>
                    <a:pt x="781" y="1552"/>
                    <a:pt x="754" y="1549"/>
                  </a:cubicBezTo>
                  <a:cubicBezTo>
                    <a:pt x="718" y="1668"/>
                    <a:pt x="718" y="1668"/>
                    <a:pt x="718" y="1668"/>
                  </a:cubicBezTo>
                  <a:cubicBezTo>
                    <a:pt x="467" y="1592"/>
                    <a:pt x="467" y="1592"/>
                    <a:pt x="467" y="1592"/>
                  </a:cubicBezTo>
                  <a:cubicBezTo>
                    <a:pt x="503" y="1472"/>
                    <a:pt x="503" y="1472"/>
                    <a:pt x="503" y="1472"/>
                  </a:cubicBezTo>
                  <a:cubicBezTo>
                    <a:pt x="412" y="1425"/>
                    <a:pt x="334" y="1360"/>
                    <a:pt x="272" y="1283"/>
                  </a:cubicBezTo>
                  <a:cubicBezTo>
                    <a:pt x="162" y="1341"/>
                    <a:pt x="162" y="1341"/>
                    <a:pt x="162" y="1341"/>
                  </a:cubicBezTo>
                  <a:cubicBezTo>
                    <a:pt x="39" y="1110"/>
                    <a:pt x="39" y="1110"/>
                    <a:pt x="39" y="1110"/>
                  </a:cubicBezTo>
                  <a:cubicBezTo>
                    <a:pt x="149" y="1051"/>
                    <a:pt x="149" y="1051"/>
                    <a:pt x="149" y="1051"/>
                  </a:cubicBezTo>
                  <a:cubicBezTo>
                    <a:pt x="119" y="957"/>
                    <a:pt x="108" y="856"/>
                    <a:pt x="120" y="754"/>
                  </a:cubicBezTo>
                  <a:cubicBezTo>
                    <a:pt x="0" y="718"/>
                    <a:pt x="0" y="718"/>
                    <a:pt x="0" y="718"/>
                  </a:cubicBezTo>
                  <a:cubicBezTo>
                    <a:pt x="77" y="466"/>
                    <a:pt x="77" y="466"/>
                    <a:pt x="77" y="466"/>
                  </a:cubicBezTo>
                  <a:cubicBezTo>
                    <a:pt x="196" y="502"/>
                    <a:pt x="196" y="502"/>
                    <a:pt x="196" y="502"/>
                  </a:cubicBezTo>
                  <a:cubicBezTo>
                    <a:pt x="243" y="411"/>
                    <a:pt x="308" y="333"/>
                    <a:pt x="386" y="272"/>
                  </a:cubicBezTo>
                  <a:close/>
                </a:path>
              </a:pathLst>
            </a:custGeom>
            <a:solidFill>
              <a:srgbClr val="FF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 name="îş1ïḑê">
              <a:extLst>
                <a:ext uri="{FF2B5EF4-FFF2-40B4-BE49-F238E27FC236}">
                  <a16:creationId xmlns:a16="http://schemas.microsoft.com/office/drawing/2014/main" id="{B4527DC0-C28C-4815-A4E1-887DD9A62FC3}"/>
                </a:ext>
              </a:extLst>
            </p:cNvPr>
            <p:cNvSpPr/>
            <p:nvPr/>
          </p:nvSpPr>
          <p:spPr bwMode="auto">
            <a:xfrm>
              <a:off x="3381264" y="1427219"/>
              <a:ext cx="2022473" cy="2021317"/>
            </a:xfrm>
            <a:custGeom>
              <a:avLst/>
              <a:gdLst>
                <a:gd name="T0" fmla="*/ 505 w 1010"/>
                <a:gd name="T1" fmla="*/ 69 h 1009"/>
                <a:gd name="T2" fmla="*/ 553 w 1010"/>
                <a:gd name="T3" fmla="*/ 72 h 1009"/>
                <a:gd name="T4" fmla="*/ 575 w 1010"/>
                <a:gd name="T5" fmla="*/ 0 h 1009"/>
                <a:gd name="T6" fmla="*/ 727 w 1010"/>
                <a:gd name="T7" fmla="*/ 46 h 1009"/>
                <a:gd name="T8" fmla="*/ 705 w 1010"/>
                <a:gd name="T9" fmla="*/ 118 h 1009"/>
                <a:gd name="T10" fmla="*/ 845 w 1010"/>
                <a:gd name="T11" fmla="*/ 233 h 1009"/>
                <a:gd name="T12" fmla="*/ 912 w 1010"/>
                <a:gd name="T13" fmla="*/ 197 h 1009"/>
                <a:gd name="T14" fmla="*/ 986 w 1010"/>
                <a:gd name="T15" fmla="*/ 337 h 1009"/>
                <a:gd name="T16" fmla="*/ 920 w 1010"/>
                <a:gd name="T17" fmla="*/ 373 h 1009"/>
                <a:gd name="T18" fmla="*/ 938 w 1010"/>
                <a:gd name="T19" fmla="*/ 553 h 1009"/>
                <a:gd name="T20" fmla="*/ 1010 w 1010"/>
                <a:gd name="T21" fmla="*/ 575 h 1009"/>
                <a:gd name="T22" fmla="*/ 963 w 1010"/>
                <a:gd name="T23" fmla="*/ 727 h 1009"/>
                <a:gd name="T24" fmla="*/ 891 w 1010"/>
                <a:gd name="T25" fmla="*/ 705 h 1009"/>
                <a:gd name="T26" fmla="*/ 777 w 1010"/>
                <a:gd name="T27" fmla="*/ 845 h 1009"/>
                <a:gd name="T28" fmla="*/ 812 w 1010"/>
                <a:gd name="T29" fmla="*/ 911 h 1009"/>
                <a:gd name="T30" fmla="*/ 672 w 1010"/>
                <a:gd name="T31" fmla="*/ 986 h 1009"/>
                <a:gd name="T32" fmla="*/ 636 w 1010"/>
                <a:gd name="T33" fmla="*/ 919 h 1009"/>
                <a:gd name="T34" fmla="*/ 505 w 1010"/>
                <a:gd name="T35" fmla="*/ 940 h 1009"/>
                <a:gd name="T36" fmla="*/ 505 w 1010"/>
                <a:gd name="T37" fmla="*/ 826 h 1009"/>
                <a:gd name="T38" fmla="*/ 812 w 1010"/>
                <a:gd name="T39" fmla="*/ 598 h 1009"/>
                <a:gd name="T40" fmla="*/ 598 w 1010"/>
                <a:gd name="T41" fmla="*/ 197 h 1009"/>
                <a:gd name="T42" fmla="*/ 505 w 1010"/>
                <a:gd name="T43" fmla="*/ 183 h 1009"/>
                <a:gd name="T44" fmla="*/ 505 w 1010"/>
                <a:gd name="T45" fmla="*/ 69 h 1009"/>
                <a:gd name="T46" fmla="*/ 233 w 1010"/>
                <a:gd name="T47" fmla="*/ 164 h 1009"/>
                <a:gd name="T48" fmla="*/ 198 w 1010"/>
                <a:gd name="T49" fmla="*/ 98 h 1009"/>
                <a:gd name="T50" fmla="*/ 338 w 1010"/>
                <a:gd name="T51" fmla="*/ 23 h 1009"/>
                <a:gd name="T52" fmla="*/ 373 w 1010"/>
                <a:gd name="T53" fmla="*/ 89 h 1009"/>
                <a:gd name="T54" fmla="*/ 505 w 1010"/>
                <a:gd name="T55" fmla="*/ 69 h 1009"/>
                <a:gd name="T56" fmla="*/ 505 w 1010"/>
                <a:gd name="T57" fmla="*/ 183 h 1009"/>
                <a:gd name="T58" fmla="*/ 197 w 1010"/>
                <a:gd name="T59" fmla="*/ 411 h 1009"/>
                <a:gd name="T60" fmla="*/ 411 w 1010"/>
                <a:gd name="T61" fmla="*/ 812 h 1009"/>
                <a:gd name="T62" fmla="*/ 411 w 1010"/>
                <a:gd name="T63" fmla="*/ 812 h 1009"/>
                <a:gd name="T64" fmla="*/ 505 w 1010"/>
                <a:gd name="T65" fmla="*/ 826 h 1009"/>
                <a:gd name="T66" fmla="*/ 505 w 1010"/>
                <a:gd name="T67" fmla="*/ 940 h 1009"/>
                <a:gd name="T68" fmla="*/ 456 w 1010"/>
                <a:gd name="T69" fmla="*/ 937 h 1009"/>
                <a:gd name="T70" fmla="*/ 434 w 1010"/>
                <a:gd name="T71" fmla="*/ 1009 h 1009"/>
                <a:gd name="T72" fmla="*/ 282 w 1010"/>
                <a:gd name="T73" fmla="*/ 963 h 1009"/>
                <a:gd name="T74" fmla="*/ 304 w 1010"/>
                <a:gd name="T75" fmla="*/ 891 h 1009"/>
                <a:gd name="T76" fmla="*/ 165 w 1010"/>
                <a:gd name="T77" fmla="*/ 776 h 1009"/>
                <a:gd name="T78" fmla="*/ 98 w 1010"/>
                <a:gd name="T79" fmla="*/ 812 h 1009"/>
                <a:gd name="T80" fmla="*/ 23 w 1010"/>
                <a:gd name="T81" fmla="*/ 671 h 1009"/>
                <a:gd name="T82" fmla="*/ 90 w 1010"/>
                <a:gd name="T83" fmla="*/ 636 h 1009"/>
                <a:gd name="T84" fmla="*/ 72 w 1010"/>
                <a:gd name="T85" fmla="*/ 456 h 1009"/>
                <a:gd name="T86" fmla="*/ 0 w 1010"/>
                <a:gd name="T87" fmla="*/ 434 h 1009"/>
                <a:gd name="T88" fmla="*/ 46 w 1010"/>
                <a:gd name="T89" fmla="*/ 282 h 1009"/>
                <a:gd name="T90" fmla="*/ 118 w 1010"/>
                <a:gd name="T91" fmla="*/ 304 h 1009"/>
                <a:gd name="T92" fmla="*/ 233 w 1010"/>
                <a:gd name="T93" fmla="*/ 164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0" h="1009">
                  <a:moveTo>
                    <a:pt x="505" y="69"/>
                  </a:moveTo>
                  <a:cubicBezTo>
                    <a:pt x="521" y="69"/>
                    <a:pt x="537" y="70"/>
                    <a:pt x="553" y="72"/>
                  </a:cubicBezTo>
                  <a:cubicBezTo>
                    <a:pt x="575" y="0"/>
                    <a:pt x="575" y="0"/>
                    <a:pt x="575" y="0"/>
                  </a:cubicBezTo>
                  <a:cubicBezTo>
                    <a:pt x="727" y="46"/>
                    <a:pt x="727" y="46"/>
                    <a:pt x="727" y="46"/>
                  </a:cubicBezTo>
                  <a:cubicBezTo>
                    <a:pt x="705" y="118"/>
                    <a:pt x="705" y="118"/>
                    <a:pt x="705" y="118"/>
                  </a:cubicBezTo>
                  <a:cubicBezTo>
                    <a:pt x="761" y="146"/>
                    <a:pt x="808" y="186"/>
                    <a:pt x="845" y="233"/>
                  </a:cubicBezTo>
                  <a:cubicBezTo>
                    <a:pt x="912" y="197"/>
                    <a:pt x="912" y="197"/>
                    <a:pt x="912" y="197"/>
                  </a:cubicBezTo>
                  <a:cubicBezTo>
                    <a:pt x="986" y="337"/>
                    <a:pt x="986" y="337"/>
                    <a:pt x="986" y="337"/>
                  </a:cubicBezTo>
                  <a:cubicBezTo>
                    <a:pt x="920" y="373"/>
                    <a:pt x="920" y="373"/>
                    <a:pt x="920" y="373"/>
                  </a:cubicBezTo>
                  <a:cubicBezTo>
                    <a:pt x="938" y="430"/>
                    <a:pt x="945" y="491"/>
                    <a:pt x="938" y="553"/>
                  </a:cubicBezTo>
                  <a:cubicBezTo>
                    <a:pt x="1010" y="575"/>
                    <a:pt x="1010" y="575"/>
                    <a:pt x="1010" y="575"/>
                  </a:cubicBezTo>
                  <a:cubicBezTo>
                    <a:pt x="963" y="727"/>
                    <a:pt x="963" y="727"/>
                    <a:pt x="963" y="727"/>
                  </a:cubicBezTo>
                  <a:cubicBezTo>
                    <a:pt x="891" y="705"/>
                    <a:pt x="891" y="705"/>
                    <a:pt x="891" y="705"/>
                  </a:cubicBezTo>
                  <a:cubicBezTo>
                    <a:pt x="863" y="760"/>
                    <a:pt x="823" y="807"/>
                    <a:pt x="777" y="845"/>
                  </a:cubicBezTo>
                  <a:cubicBezTo>
                    <a:pt x="812" y="911"/>
                    <a:pt x="812" y="911"/>
                    <a:pt x="812" y="911"/>
                  </a:cubicBezTo>
                  <a:cubicBezTo>
                    <a:pt x="672" y="986"/>
                    <a:pt x="672" y="986"/>
                    <a:pt x="672" y="986"/>
                  </a:cubicBezTo>
                  <a:cubicBezTo>
                    <a:pt x="636" y="919"/>
                    <a:pt x="636" y="919"/>
                    <a:pt x="636" y="919"/>
                  </a:cubicBezTo>
                  <a:cubicBezTo>
                    <a:pt x="594" y="933"/>
                    <a:pt x="550" y="940"/>
                    <a:pt x="505" y="940"/>
                  </a:cubicBezTo>
                  <a:cubicBezTo>
                    <a:pt x="505" y="826"/>
                    <a:pt x="505" y="826"/>
                    <a:pt x="505" y="826"/>
                  </a:cubicBezTo>
                  <a:cubicBezTo>
                    <a:pt x="643" y="826"/>
                    <a:pt x="770" y="737"/>
                    <a:pt x="812" y="598"/>
                  </a:cubicBezTo>
                  <a:cubicBezTo>
                    <a:pt x="864" y="428"/>
                    <a:pt x="768" y="248"/>
                    <a:pt x="598" y="197"/>
                  </a:cubicBezTo>
                  <a:cubicBezTo>
                    <a:pt x="567" y="187"/>
                    <a:pt x="536" y="183"/>
                    <a:pt x="505" y="183"/>
                  </a:cubicBezTo>
                  <a:lnTo>
                    <a:pt x="505" y="69"/>
                  </a:lnTo>
                  <a:close/>
                  <a:moveTo>
                    <a:pt x="233" y="164"/>
                  </a:moveTo>
                  <a:cubicBezTo>
                    <a:pt x="198" y="98"/>
                    <a:pt x="198" y="98"/>
                    <a:pt x="198" y="98"/>
                  </a:cubicBezTo>
                  <a:cubicBezTo>
                    <a:pt x="338" y="23"/>
                    <a:pt x="338" y="23"/>
                    <a:pt x="338" y="23"/>
                  </a:cubicBezTo>
                  <a:cubicBezTo>
                    <a:pt x="373" y="89"/>
                    <a:pt x="373" y="89"/>
                    <a:pt x="373" y="89"/>
                  </a:cubicBezTo>
                  <a:cubicBezTo>
                    <a:pt x="415" y="76"/>
                    <a:pt x="460" y="69"/>
                    <a:pt x="505" y="69"/>
                  </a:cubicBezTo>
                  <a:cubicBezTo>
                    <a:pt x="505" y="183"/>
                    <a:pt x="505" y="183"/>
                    <a:pt x="505" y="183"/>
                  </a:cubicBezTo>
                  <a:cubicBezTo>
                    <a:pt x="367" y="183"/>
                    <a:pt x="239" y="272"/>
                    <a:pt x="197" y="411"/>
                  </a:cubicBezTo>
                  <a:cubicBezTo>
                    <a:pt x="146" y="581"/>
                    <a:pt x="241" y="760"/>
                    <a:pt x="411" y="812"/>
                  </a:cubicBezTo>
                  <a:cubicBezTo>
                    <a:pt x="411" y="812"/>
                    <a:pt x="411" y="812"/>
                    <a:pt x="411" y="812"/>
                  </a:cubicBezTo>
                  <a:cubicBezTo>
                    <a:pt x="443" y="821"/>
                    <a:pt x="474" y="826"/>
                    <a:pt x="505" y="826"/>
                  </a:cubicBezTo>
                  <a:cubicBezTo>
                    <a:pt x="505" y="940"/>
                    <a:pt x="505" y="940"/>
                    <a:pt x="505" y="940"/>
                  </a:cubicBezTo>
                  <a:cubicBezTo>
                    <a:pt x="489" y="940"/>
                    <a:pt x="473" y="939"/>
                    <a:pt x="456" y="937"/>
                  </a:cubicBezTo>
                  <a:cubicBezTo>
                    <a:pt x="434" y="1009"/>
                    <a:pt x="434" y="1009"/>
                    <a:pt x="434" y="1009"/>
                  </a:cubicBezTo>
                  <a:cubicBezTo>
                    <a:pt x="282" y="963"/>
                    <a:pt x="282" y="963"/>
                    <a:pt x="282" y="963"/>
                  </a:cubicBezTo>
                  <a:cubicBezTo>
                    <a:pt x="304" y="891"/>
                    <a:pt x="304" y="891"/>
                    <a:pt x="304" y="891"/>
                  </a:cubicBezTo>
                  <a:cubicBezTo>
                    <a:pt x="249" y="862"/>
                    <a:pt x="202" y="823"/>
                    <a:pt x="165" y="776"/>
                  </a:cubicBezTo>
                  <a:cubicBezTo>
                    <a:pt x="98" y="812"/>
                    <a:pt x="98" y="812"/>
                    <a:pt x="98" y="812"/>
                  </a:cubicBezTo>
                  <a:cubicBezTo>
                    <a:pt x="23" y="671"/>
                    <a:pt x="23" y="671"/>
                    <a:pt x="23" y="671"/>
                  </a:cubicBezTo>
                  <a:cubicBezTo>
                    <a:pt x="90" y="636"/>
                    <a:pt x="90" y="636"/>
                    <a:pt x="90" y="636"/>
                  </a:cubicBezTo>
                  <a:cubicBezTo>
                    <a:pt x="72" y="579"/>
                    <a:pt x="65" y="518"/>
                    <a:pt x="72" y="456"/>
                  </a:cubicBezTo>
                  <a:cubicBezTo>
                    <a:pt x="0" y="434"/>
                    <a:pt x="0" y="434"/>
                    <a:pt x="0" y="434"/>
                  </a:cubicBezTo>
                  <a:cubicBezTo>
                    <a:pt x="46" y="282"/>
                    <a:pt x="46" y="282"/>
                    <a:pt x="46" y="282"/>
                  </a:cubicBezTo>
                  <a:cubicBezTo>
                    <a:pt x="118" y="304"/>
                    <a:pt x="118" y="304"/>
                    <a:pt x="118" y="304"/>
                  </a:cubicBezTo>
                  <a:cubicBezTo>
                    <a:pt x="147" y="249"/>
                    <a:pt x="186" y="201"/>
                    <a:pt x="233" y="164"/>
                  </a:cubicBezTo>
                  <a:close/>
                </a:path>
              </a:pathLst>
            </a:custGeom>
            <a:solidFill>
              <a:srgbClr val="FF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 name="íṩ1iḑe">
              <a:extLst>
                <a:ext uri="{FF2B5EF4-FFF2-40B4-BE49-F238E27FC236}">
                  <a16:creationId xmlns:a16="http://schemas.microsoft.com/office/drawing/2014/main" id="{6C58D0C2-D4F9-4C22-AA18-A1EC3E3FB6CD}"/>
                </a:ext>
              </a:extLst>
            </p:cNvPr>
            <p:cNvSpPr/>
            <p:nvPr/>
          </p:nvSpPr>
          <p:spPr bwMode="auto">
            <a:xfrm>
              <a:off x="7188135" y="1954218"/>
              <a:ext cx="1292071" cy="1828315"/>
            </a:xfrm>
            <a:custGeom>
              <a:avLst/>
              <a:gdLst>
                <a:gd name="T0" fmla="*/ 0 w 1118"/>
                <a:gd name="T1" fmla="*/ 0 h 1582"/>
                <a:gd name="T2" fmla="*/ 958 w 1118"/>
                <a:gd name="T3" fmla="*/ 0 h 1582"/>
                <a:gd name="T4" fmla="*/ 1118 w 1118"/>
                <a:gd name="T5" fmla="*/ 161 h 1582"/>
                <a:gd name="T6" fmla="*/ 1118 w 1118"/>
                <a:gd name="T7" fmla="*/ 0 h 1582"/>
                <a:gd name="T8" fmla="*/ 1118 w 1118"/>
                <a:gd name="T9" fmla="*/ 1582 h 1582"/>
                <a:gd name="T10" fmla="*/ 0 w 1118"/>
                <a:gd name="T11" fmla="*/ 1582 h 1582"/>
                <a:gd name="T12" fmla="*/ 0 w 1118"/>
                <a:gd name="T13" fmla="*/ 0 h 1582"/>
              </a:gdLst>
              <a:ahLst/>
              <a:cxnLst>
                <a:cxn ang="0">
                  <a:pos x="T0" y="T1"/>
                </a:cxn>
                <a:cxn ang="0">
                  <a:pos x="T2" y="T3"/>
                </a:cxn>
                <a:cxn ang="0">
                  <a:pos x="T4" y="T5"/>
                </a:cxn>
                <a:cxn ang="0">
                  <a:pos x="T6" y="T7"/>
                </a:cxn>
                <a:cxn ang="0">
                  <a:pos x="T8" y="T9"/>
                </a:cxn>
                <a:cxn ang="0">
                  <a:pos x="T10" y="T11"/>
                </a:cxn>
                <a:cxn ang="0">
                  <a:pos x="T12" y="T13"/>
                </a:cxn>
              </a:cxnLst>
              <a:rect l="0" t="0" r="r" b="b"/>
              <a:pathLst>
                <a:path w="1118" h="1582">
                  <a:moveTo>
                    <a:pt x="0" y="0"/>
                  </a:moveTo>
                  <a:lnTo>
                    <a:pt x="958" y="0"/>
                  </a:lnTo>
                  <a:lnTo>
                    <a:pt x="1118" y="161"/>
                  </a:lnTo>
                  <a:lnTo>
                    <a:pt x="1118" y="0"/>
                  </a:lnTo>
                  <a:lnTo>
                    <a:pt x="1118" y="1582"/>
                  </a:lnTo>
                  <a:lnTo>
                    <a:pt x="0" y="158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0" name="îṣḷîḋe">
              <a:extLst>
                <a:ext uri="{FF2B5EF4-FFF2-40B4-BE49-F238E27FC236}">
                  <a16:creationId xmlns:a16="http://schemas.microsoft.com/office/drawing/2014/main" id="{B7CCE8F1-4A0C-4CB9-B550-7B80B8416C57}"/>
                </a:ext>
              </a:extLst>
            </p:cNvPr>
            <p:cNvSpPr/>
            <p:nvPr/>
          </p:nvSpPr>
          <p:spPr bwMode="auto">
            <a:xfrm>
              <a:off x="7972855" y="3252067"/>
              <a:ext cx="0" cy="114414"/>
            </a:xfrm>
            <a:prstGeom prst="line">
              <a:avLst/>
            </a:prstGeom>
            <a:noFill/>
            <a:ln w="11113" cap="flat">
              <a:solidFill>
                <a:srgbClr val="CCCCCC"/>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1" name="îSļidê">
              <a:extLst>
                <a:ext uri="{FF2B5EF4-FFF2-40B4-BE49-F238E27FC236}">
                  <a16:creationId xmlns:a16="http://schemas.microsoft.com/office/drawing/2014/main" id="{810197C7-7CFB-4F37-B5EA-2BDC049EBE1D}"/>
                </a:ext>
              </a:extLst>
            </p:cNvPr>
            <p:cNvSpPr/>
            <p:nvPr/>
          </p:nvSpPr>
          <p:spPr bwMode="auto">
            <a:xfrm>
              <a:off x="8251378" y="3252067"/>
              <a:ext cx="0" cy="228828"/>
            </a:xfrm>
            <a:prstGeom prst="line">
              <a:avLst/>
            </a:prstGeom>
            <a:noFill/>
            <a:ln w="11113" cap="flat">
              <a:solidFill>
                <a:srgbClr val="CCCCCC"/>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2" name="îṥlíďê">
              <a:extLst>
                <a:ext uri="{FF2B5EF4-FFF2-40B4-BE49-F238E27FC236}">
                  <a16:creationId xmlns:a16="http://schemas.microsoft.com/office/drawing/2014/main" id="{EC7B08F0-E90C-4BC0-AC3B-D13A011B9165}"/>
                </a:ext>
              </a:extLst>
            </p:cNvPr>
            <p:cNvSpPr/>
            <p:nvPr/>
          </p:nvSpPr>
          <p:spPr bwMode="auto">
            <a:xfrm>
              <a:off x="7520976" y="2150686"/>
              <a:ext cx="62638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3" name="iśļîḑé">
              <a:extLst>
                <a:ext uri="{FF2B5EF4-FFF2-40B4-BE49-F238E27FC236}">
                  <a16:creationId xmlns:a16="http://schemas.microsoft.com/office/drawing/2014/main" id="{628F839D-8744-4555-9760-BDFFAF250D4B}"/>
                </a:ext>
              </a:extLst>
            </p:cNvPr>
            <p:cNvSpPr/>
            <p:nvPr/>
          </p:nvSpPr>
          <p:spPr bwMode="auto">
            <a:xfrm>
              <a:off x="7306016" y="2262789"/>
              <a:ext cx="105630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4" name="ïṥḷïďê">
              <a:extLst>
                <a:ext uri="{FF2B5EF4-FFF2-40B4-BE49-F238E27FC236}">
                  <a16:creationId xmlns:a16="http://schemas.microsoft.com/office/drawing/2014/main" id="{FFB32EAC-9693-401C-A957-5B425BEBECE7}"/>
                </a:ext>
              </a:extLst>
            </p:cNvPr>
            <p:cNvSpPr/>
            <p:nvPr/>
          </p:nvSpPr>
          <p:spPr bwMode="auto">
            <a:xfrm>
              <a:off x="7306016" y="2341377"/>
              <a:ext cx="105630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5" name="iŝľîḓê">
              <a:extLst>
                <a:ext uri="{FF2B5EF4-FFF2-40B4-BE49-F238E27FC236}">
                  <a16:creationId xmlns:a16="http://schemas.microsoft.com/office/drawing/2014/main" id="{856A3907-0CA3-41D3-B514-E71E41BEDA79}"/>
                </a:ext>
              </a:extLst>
            </p:cNvPr>
            <p:cNvSpPr/>
            <p:nvPr/>
          </p:nvSpPr>
          <p:spPr bwMode="auto">
            <a:xfrm>
              <a:off x="7306016" y="2418808"/>
              <a:ext cx="105630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6" name="ïšľiḋè">
              <a:extLst>
                <a:ext uri="{FF2B5EF4-FFF2-40B4-BE49-F238E27FC236}">
                  <a16:creationId xmlns:a16="http://schemas.microsoft.com/office/drawing/2014/main" id="{20A2ECAE-3CF9-47D8-A39A-0E434E289F7C}"/>
                </a:ext>
              </a:extLst>
            </p:cNvPr>
            <p:cNvSpPr/>
            <p:nvPr/>
          </p:nvSpPr>
          <p:spPr bwMode="auto">
            <a:xfrm>
              <a:off x="7306016" y="2497396"/>
              <a:ext cx="494639" cy="4391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7" name="îṩḻiḍe">
              <a:extLst>
                <a:ext uri="{FF2B5EF4-FFF2-40B4-BE49-F238E27FC236}">
                  <a16:creationId xmlns:a16="http://schemas.microsoft.com/office/drawing/2014/main" id="{1C679E67-5C24-4B7F-A120-4C3DCAB1D279}"/>
                </a:ext>
              </a:extLst>
            </p:cNvPr>
            <p:cNvSpPr/>
            <p:nvPr/>
          </p:nvSpPr>
          <p:spPr bwMode="auto">
            <a:xfrm>
              <a:off x="8087269" y="2743560"/>
              <a:ext cx="275056" cy="272745"/>
            </a:xfrm>
            <a:prstGeom prst="ellipse">
              <a:avLst/>
            </a:prstGeom>
            <a:solidFill>
              <a:srgbClr val="EF41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8" name="îšļíde">
              <a:extLst>
                <a:ext uri="{FF2B5EF4-FFF2-40B4-BE49-F238E27FC236}">
                  <a16:creationId xmlns:a16="http://schemas.microsoft.com/office/drawing/2014/main" id="{FE29D651-5020-4958-B69E-CDE4B4FB669F}"/>
                </a:ext>
              </a:extLst>
            </p:cNvPr>
            <p:cNvSpPr/>
            <p:nvPr/>
          </p:nvSpPr>
          <p:spPr bwMode="auto">
            <a:xfrm>
              <a:off x="8103448" y="2879932"/>
              <a:ext cx="122504" cy="114414"/>
            </a:xfrm>
            <a:custGeom>
              <a:avLst/>
              <a:gdLst>
                <a:gd name="T0" fmla="*/ 23 w 61"/>
                <a:gd name="T1" fmla="*/ 57 h 57"/>
                <a:gd name="T2" fmla="*/ 0 w 61"/>
                <a:gd name="T3" fmla="*/ 31 h 57"/>
                <a:gd name="T4" fmla="*/ 61 w 61"/>
                <a:gd name="T5" fmla="*/ 0 h 57"/>
                <a:gd name="T6" fmla="*/ 23 w 61"/>
                <a:gd name="T7" fmla="*/ 57 h 57"/>
              </a:gdLst>
              <a:ahLst/>
              <a:cxnLst>
                <a:cxn ang="0">
                  <a:pos x="T0" y="T1"/>
                </a:cxn>
                <a:cxn ang="0">
                  <a:pos x="T2" y="T3"/>
                </a:cxn>
                <a:cxn ang="0">
                  <a:pos x="T4" y="T5"/>
                </a:cxn>
                <a:cxn ang="0">
                  <a:pos x="T6" y="T7"/>
                </a:cxn>
              </a:cxnLst>
              <a:rect l="0" t="0" r="r" b="b"/>
              <a:pathLst>
                <a:path w="61" h="57">
                  <a:moveTo>
                    <a:pt x="23" y="57"/>
                  </a:moveTo>
                  <a:cubicBezTo>
                    <a:pt x="13" y="51"/>
                    <a:pt x="5" y="42"/>
                    <a:pt x="0" y="31"/>
                  </a:cubicBezTo>
                  <a:cubicBezTo>
                    <a:pt x="61" y="0"/>
                    <a:pt x="61" y="0"/>
                    <a:pt x="61" y="0"/>
                  </a:cubicBezTo>
                  <a:lnTo>
                    <a:pt x="23" y="57"/>
                  </a:lnTo>
                  <a:close/>
                </a:path>
              </a:pathLst>
            </a:custGeom>
            <a:solidFill>
              <a:srgbClr val="FCD8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9" name="ís1íďé">
              <a:extLst>
                <a:ext uri="{FF2B5EF4-FFF2-40B4-BE49-F238E27FC236}">
                  <a16:creationId xmlns:a16="http://schemas.microsoft.com/office/drawing/2014/main" id="{929F3FE0-AEBB-4615-A357-AB1D03F13D24}"/>
                </a:ext>
              </a:extLst>
            </p:cNvPr>
            <p:cNvSpPr/>
            <p:nvPr/>
          </p:nvSpPr>
          <p:spPr bwMode="auto">
            <a:xfrm>
              <a:off x="8087269" y="2771296"/>
              <a:ext cx="138684" cy="169888"/>
            </a:xfrm>
            <a:custGeom>
              <a:avLst/>
              <a:gdLst>
                <a:gd name="T0" fmla="*/ 8 w 69"/>
                <a:gd name="T1" fmla="*/ 85 h 85"/>
                <a:gd name="T2" fmla="*/ 0 w 69"/>
                <a:gd name="T3" fmla="*/ 54 h 85"/>
                <a:gd name="T4" fmla="*/ 27 w 69"/>
                <a:gd name="T5" fmla="*/ 0 h 85"/>
                <a:gd name="T6" fmla="*/ 69 w 69"/>
                <a:gd name="T7" fmla="*/ 54 h 85"/>
                <a:gd name="T8" fmla="*/ 8 w 69"/>
                <a:gd name="T9" fmla="*/ 85 h 85"/>
              </a:gdLst>
              <a:ahLst/>
              <a:cxnLst>
                <a:cxn ang="0">
                  <a:pos x="T0" y="T1"/>
                </a:cxn>
                <a:cxn ang="0">
                  <a:pos x="T2" y="T3"/>
                </a:cxn>
                <a:cxn ang="0">
                  <a:pos x="T4" y="T5"/>
                </a:cxn>
                <a:cxn ang="0">
                  <a:pos x="T6" y="T7"/>
                </a:cxn>
                <a:cxn ang="0">
                  <a:pos x="T8" y="T9"/>
                </a:cxn>
              </a:cxnLst>
              <a:rect l="0" t="0" r="r" b="b"/>
              <a:pathLst>
                <a:path w="69" h="85">
                  <a:moveTo>
                    <a:pt x="8" y="85"/>
                  </a:moveTo>
                  <a:cubicBezTo>
                    <a:pt x="3" y="76"/>
                    <a:pt x="0" y="65"/>
                    <a:pt x="0" y="54"/>
                  </a:cubicBezTo>
                  <a:cubicBezTo>
                    <a:pt x="0" y="32"/>
                    <a:pt x="11" y="13"/>
                    <a:pt x="27" y="0"/>
                  </a:cubicBezTo>
                  <a:cubicBezTo>
                    <a:pt x="69" y="54"/>
                    <a:pt x="69" y="54"/>
                    <a:pt x="69" y="54"/>
                  </a:cubicBezTo>
                  <a:lnTo>
                    <a:pt x="8" y="85"/>
                  </a:lnTo>
                  <a:close/>
                </a:path>
              </a:pathLst>
            </a:custGeom>
            <a:solidFill>
              <a:srgbClr val="F9B3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0" name="íṧ1îdè">
              <a:extLst>
                <a:ext uri="{FF2B5EF4-FFF2-40B4-BE49-F238E27FC236}">
                  <a16:creationId xmlns:a16="http://schemas.microsoft.com/office/drawing/2014/main" id="{0A0C721E-AB71-47BE-B2E5-3563DEA819A2}"/>
                </a:ext>
              </a:extLst>
            </p:cNvPr>
            <p:cNvSpPr/>
            <p:nvPr/>
          </p:nvSpPr>
          <p:spPr bwMode="auto">
            <a:xfrm>
              <a:off x="8141587" y="2743560"/>
              <a:ext cx="84366" cy="136372"/>
            </a:xfrm>
            <a:custGeom>
              <a:avLst/>
              <a:gdLst>
                <a:gd name="T0" fmla="*/ 0 w 42"/>
                <a:gd name="T1" fmla="*/ 14 h 68"/>
                <a:gd name="T2" fmla="*/ 42 w 42"/>
                <a:gd name="T3" fmla="*/ 0 h 68"/>
                <a:gd name="T4" fmla="*/ 42 w 42"/>
                <a:gd name="T5" fmla="*/ 68 h 68"/>
                <a:gd name="T6" fmla="*/ 0 w 42"/>
                <a:gd name="T7" fmla="*/ 14 h 68"/>
              </a:gdLst>
              <a:ahLst/>
              <a:cxnLst>
                <a:cxn ang="0">
                  <a:pos x="T0" y="T1"/>
                </a:cxn>
                <a:cxn ang="0">
                  <a:pos x="T2" y="T3"/>
                </a:cxn>
                <a:cxn ang="0">
                  <a:pos x="T4" y="T5"/>
                </a:cxn>
                <a:cxn ang="0">
                  <a:pos x="T6" y="T7"/>
                </a:cxn>
              </a:cxnLst>
              <a:rect l="0" t="0" r="r" b="b"/>
              <a:pathLst>
                <a:path w="42" h="68">
                  <a:moveTo>
                    <a:pt x="0" y="14"/>
                  </a:moveTo>
                  <a:cubicBezTo>
                    <a:pt x="11" y="5"/>
                    <a:pt x="26" y="0"/>
                    <a:pt x="42" y="0"/>
                  </a:cubicBezTo>
                  <a:cubicBezTo>
                    <a:pt x="42" y="68"/>
                    <a:pt x="42" y="68"/>
                    <a:pt x="42" y="68"/>
                  </a:cubicBezTo>
                  <a:lnTo>
                    <a:pt x="0" y="14"/>
                  </a:lnTo>
                  <a:close/>
                </a:path>
              </a:pathLst>
            </a:custGeom>
            <a:solidFill>
              <a:srgbClr val="F48C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1" name="íşḷíḑê">
              <a:extLst>
                <a:ext uri="{FF2B5EF4-FFF2-40B4-BE49-F238E27FC236}">
                  <a16:creationId xmlns:a16="http://schemas.microsoft.com/office/drawing/2014/main" id="{69DA99E9-F301-4CF3-8BBA-A133D55127D1}"/>
                </a:ext>
              </a:extLst>
            </p:cNvPr>
            <p:cNvSpPr/>
            <p:nvPr/>
          </p:nvSpPr>
          <p:spPr bwMode="auto">
            <a:xfrm>
              <a:off x="8225953" y="2743560"/>
              <a:ext cx="98234" cy="136372"/>
            </a:xfrm>
            <a:custGeom>
              <a:avLst/>
              <a:gdLst>
                <a:gd name="T0" fmla="*/ 0 w 49"/>
                <a:gd name="T1" fmla="*/ 0 h 68"/>
                <a:gd name="T2" fmla="*/ 0 w 49"/>
                <a:gd name="T3" fmla="*/ 68 h 68"/>
                <a:gd name="T4" fmla="*/ 49 w 49"/>
                <a:gd name="T5" fmla="*/ 20 h 68"/>
                <a:gd name="T6" fmla="*/ 0 w 49"/>
                <a:gd name="T7" fmla="*/ 0 h 68"/>
              </a:gdLst>
              <a:ahLst/>
              <a:cxnLst>
                <a:cxn ang="0">
                  <a:pos x="T0" y="T1"/>
                </a:cxn>
                <a:cxn ang="0">
                  <a:pos x="T2" y="T3"/>
                </a:cxn>
                <a:cxn ang="0">
                  <a:pos x="T4" y="T5"/>
                </a:cxn>
                <a:cxn ang="0">
                  <a:pos x="T6" y="T7"/>
                </a:cxn>
              </a:cxnLst>
              <a:rect l="0" t="0" r="r" b="b"/>
              <a:pathLst>
                <a:path w="49" h="68">
                  <a:moveTo>
                    <a:pt x="0" y="0"/>
                  </a:moveTo>
                  <a:cubicBezTo>
                    <a:pt x="0" y="68"/>
                    <a:pt x="0" y="68"/>
                    <a:pt x="0" y="68"/>
                  </a:cubicBezTo>
                  <a:cubicBezTo>
                    <a:pt x="49" y="20"/>
                    <a:pt x="49" y="20"/>
                    <a:pt x="49" y="20"/>
                  </a:cubicBezTo>
                  <a:cubicBezTo>
                    <a:pt x="36" y="8"/>
                    <a:pt x="19" y="0"/>
                    <a:pt x="0" y="0"/>
                  </a:cubicBezTo>
                  <a:close/>
                </a:path>
              </a:pathLst>
            </a:custGeom>
            <a:solidFill>
              <a:srgbClr val="F26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2" name="íš1iďe">
              <a:extLst>
                <a:ext uri="{FF2B5EF4-FFF2-40B4-BE49-F238E27FC236}">
                  <a16:creationId xmlns:a16="http://schemas.microsoft.com/office/drawing/2014/main" id="{591F45A9-0AF2-494D-BCF1-1EB38A02DA60}"/>
                </a:ext>
              </a:extLst>
            </p:cNvPr>
            <p:cNvSpPr/>
            <p:nvPr/>
          </p:nvSpPr>
          <p:spPr bwMode="auto">
            <a:xfrm>
              <a:off x="7306016" y="3039419"/>
              <a:ext cx="629856" cy="1618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3" name="îṣ1îḋe">
              <a:extLst>
                <a:ext uri="{FF2B5EF4-FFF2-40B4-BE49-F238E27FC236}">
                  <a16:creationId xmlns:a16="http://schemas.microsoft.com/office/drawing/2014/main" id="{4253B98B-C4CF-47C9-BF19-034C518A73BB}"/>
                </a:ext>
              </a:extLst>
            </p:cNvPr>
            <p:cNvSpPr/>
            <p:nvPr/>
          </p:nvSpPr>
          <p:spPr bwMode="auto">
            <a:xfrm>
              <a:off x="7306016" y="2703110"/>
              <a:ext cx="112103" cy="336308"/>
            </a:xfrm>
            <a:prstGeom prst="rect">
              <a:avLst/>
            </a:prstGeom>
            <a:solidFill>
              <a:srgbClr val="4C8EB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4" name="íṧļíḋé">
              <a:extLst>
                <a:ext uri="{FF2B5EF4-FFF2-40B4-BE49-F238E27FC236}">
                  <a16:creationId xmlns:a16="http://schemas.microsoft.com/office/drawing/2014/main" id="{CB741015-563F-4FC9-8471-B6FC6D962BFE}"/>
                </a:ext>
              </a:extLst>
            </p:cNvPr>
            <p:cNvSpPr/>
            <p:nvPr/>
          </p:nvSpPr>
          <p:spPr bwMode="auto">
            <a:xfrm>
              <a:off x="7436610" y="2829081"/>
              <a:ext cx="109791" cy="210337"/>
            </a:xfrm>
            <a:prstGeom prst="rect">
              <a:avLst/>
            </a:prstGeom>
            <a:solidFill>
              <a:srgbClr val="609D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5" name="ïṣ1îḓè">
              <a:extLst>
                <a:ext uri="{FF2B5EF4-FFF2-40B4-BE49-F238E27FC236}">
                  <a16:creationId xmlns:a16="http://schemas.microsoft.com/office/drawing/2014/main" id="{75FB7CC0-AD46-43BC-B70D-034F31947562}"/>
                </a:ext>
              </a:extLst>
            </p:cNvPr>
            <p:cNvSpPr/>
            <p:nvPr/>
          </p:nvSpPr>
          <p:spPr bwMode="auto">
            <a:xfrm>
              <a:off x="7564893" y="2901890"/>
              <a:ext cx="112103" cy="137528"/>
            </a:xfrm>
            <a:prstGeom prst="rect">
              <a:avLst/>
            </a:prstGeom>
            <a:solidFill>
              <a:srgbClr val="73ACC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6" name="íşľîḓè">
              <a:extLst>
                <a:ext uri="{FF2B5EF4-FFF2-40B4-BE49-F238E27FC236}">
                  <a16:creationId xmlns:a16="http://schemas.microsoft.com/office/drawing/2014/main" id="{458AE74B-4E7A-4593-A3F9-F714E17D6677}"/>
                </a:ext>
              </a:extLst>
            </p:cNvPr>
            <p:cNvSpPr/>
            <p:nvPr/>
          </p:nvSpPr>
          <p:spPr bwMode="auto">
            <a:xfrm>
              <a:off x="7693175" y="2836016"/>
              <a:ext cx="112103" cy="203403"/>
            </a:xfrm>
            <a:prstGeom prst="rect">
              <a:avLst/>
            </a:prstGeom>
            <a:solidFill>
              <a:srgbClr val="87BB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7" name="iślîďè">
              <a:extLst>
                <a:ext uri="{FF2B5EF4-FFF2-40B4-BE49-F238E27FC236}">
                  <a16:creationId xmlns:a16="http://schemas.microsoft.com/office/drawing/2014/main" id="{80DD1986-01AF-4AEA-8750-8D301CE2E421}"/>
                </a:ext>
              </a:extLst>
            </p:cNvPr>
            <p:cNvSpPr/>
            <p:nvPr/>
          </p:nvSpPr>
          <p:spPr bwMode="auto">
            <a:xfrm>
              <a:off x="7823769" y="2893801"/>
              <a:ext cx="112103" cy="14561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8" name="i$lïḓè">
              <a:extLst>
                <a:ext uri="{FF2B5EF4-FFF2-40B4-BE49-F238E27FC236}">
                  <a16:creationId xmlns:a16="http://schemas.microsoft.com/office/drawing/2014/main" id="{A7E802FF-3D7B-448B-BE12-437C33CB95BF}"/>
                </a:ext>
              </a:extLst>
            </p:cNvPr>
            <p:cNvSpPr/>
            <p:nvPr/>
          </p:nvSpPr>
          <p:spPr bwMode="auto">
            <a:xfrm>
              <a:off x="8097670" y="3039419"/>
              <a:ext cx="55474" cy="1618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9" name="îŝľïḋè">
              <a:extLst>
                <a:ext uri="{FF2B5EF4-FFF2-40B4-BE49-F238E27FC236}">
                  <a16:creationId xmlns:a16="http://schemas.microsoft.com/office/drawing/2014/main" id="{FDB5ED4E-86DA-4F5F-A924-2385D3D3D14A}"/>
                </a:ext>
              </a:extLst>
            </p:cNvPr>
            <p:cNvSpPr/>
            <p:nvPr/>
          </p:nvSpPr>
          <p:spPr bwMode="auto">
            <a:xfrm>
              <a:off x="8179725" y="3039419"/>
              <a:ext cx="167576" cy="1618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0" name="îsḷiḍê">
              <a:extLst>
                <a:ext uri="{FF2B5EF4-FFF2-40B4-BE49-F238E27FC236}">
                  <a16:creationId xmlns:a16="http://schemas.microsoft.com/office/drawing/2014/main" id="{B9BA0C94-52FA-4256-A772-A1C789FD1F97}"/>
                </a:ext>
              </a:extLst>
            </p:cNvPr>
            <p:cNvSpPr/>
            <p:nvPr/>
          </p:nvSpPr>
          <p:spPr bwMode="auto">
            <a:xfrm>
              <a:off x="8295294" y="1954218"/>
              <a:ext cx="184912" cy="186067"/>
            </a:xfrm>
            <a:custGeom>
              <a:avLst/>
              <a:gdLst>
                <a:gd name="T0" fmla="*/ 0 w 160"/>
                <a:gd name="T1" fmla="*/ 161 h 161"/>
                <a:gd name="T2" fmla="*/ 160 w 160"/>
                <a:gd name="T3" fmla="*/ 161 h 161"/>
                <a:gd name="T4" fmla="*/ 0 w 160"/>
                <a:gd name="T5" fmla="*/ 0 h 161"/>
                <a:gd name="T6" fmla="*/ 0 w 160"/>
                <a:gd name="T7" fmla="*/ 161 h 161"/>
              </a:gdLst>
              <a:ahLst/>
              <a:cxnLst>
                <a:cxn ang="0">
                  <a:pos x="T0" y="T1"/>
                </a:cxn>
                <a:cxn ang="0">
                  <a:pos x="T2" y="T3"/>
                </a:cxn>
                <a:cxn ang="0">
                  <a:pos x="T4" y="T5"/>
                </a:cxn>
                <a:cxn ang="0">
                  <a:pos x="T6" y="T7"/>
                </a:cxn>
              </a:cxnLst>
              <a:rect l="0" t="0" r="r" b="b"/>
              <a:pathLst>
                <a:path w="160" h="161">
                  <a:moveTo>
                    <a:pt x="0" y="161"/>
                  </a:moveTo>
                  <a:lnTo>
                    <a:pt x="160" y="161"/>
                  </a:lnTo>
                  <a:lnTo>
                    <a:pt x="0" y="0"/>
                  </a:lnTo>
                  <a:lnTo>
                    <a:pt x="0" y="16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1" name="ïŝ1îḓê">
              <a:extLst>
                <a:ext uri="{FF2B5EF4-FFF2-40B4-BE49-F238E27FC236}">
                  <a16:creationId xmlns:a16="http://schemas.microsoft.com/office/drawing/2014/main" id="{16FF90D5-9931-4DB8-8A67-B6496CEB065D}"/>
                </a:ext>
              </a:extLst>
            </p:cNvPr>
            <p:cNvSpPr/>
            <p:nvPr/>
          </p:nvSpPr>
          <p:spPr bwMode="auto">
            <a:xfrm>
              <a:off x="7306016" y="3218552"/>
              <a:ext cx="223050" cy="68186"/>
            </a:xfrm>
            <a:prstGeom prst="rect">
              <a:avLst/>
            </a:prstGeom>
            <a:solidFill>
              <a:srgbClr val="EF41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2" name="ïṧḻîḍe">
              <a:extLst>
                <a:ext uri="{FF2B5EF4-FFF2-40B4-BE49-F238E27FC236}">
                  <a16:creationId xmlns:a16="http://schemas.microsoft.com/office/drawing/2014/main" id="{09DE0A20-2399-4EC0-B0F5-F50302843273}"/>
                </a:ext>
              </a:extLst>
            </p:cNvPr>
            <p:cNvSpPr/>
            <p:nvPr/>
          </p:nvSpPr>
          <p:spPr bwMode="auto">
            <a:xfrm>
              <a:off x="7584540" y="3218552"/>
              <a:ext cx="223050" cy="68186"/>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3" name="ïṧḷíḋe">
              <a:extLst>
                <a:ext uri="{FF2B5EF4-FFF2-40B4-BE49-F238E27FC236}">
                  <a16:creationId xmlns:a16="http://schemas.microsoft.com/office/drawing/2014/main" id="{3D6A86B4-12A4-420C-BFCB-ECC4C7E95763}"/>
                </a:ext>
              </a:extLst>
            </p:cNvPr>
            <p:cNvSpPr/>
            <p:nvPr/>
          </p:nvSpPr>
          <p:spPr bwMode="auto">
            <a:xfrm>
              <a:off x="7860752" y="3218552"/>
              <a:ext cx="225361" cy="68186"/>
            </a:xfrm>
            <a:prstGeom prst="rect">
              <a:avLst/>
            </a:prstGeom>
            <a:solidFill>
              <a:srgbClr val="609D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4" name="ísḻîde">
              <a:extLst>
                <a:ext uri="{FF2B5EF4-FFF2-40B4-BE49-F238E27FC236}">
                  <a16:creationId xmlns:a16="http://schemas.microsoft.com/office/drawing/2014/main" id="{D0B03B34-4445-4B50-B67A-9731926292AF}"/>
                </a:ext>
              </a:extLst>
            </p:cNvPr>
            <p:cNvSpPr/>
            <p:nvPr/>
          </p:nvSpPr>
          <p:spPr bwMode="auto">
            <a:xfrm>
              <a:off x="8139275" y="3218552"/>
              <a:ext cx="223050" cy="68186"/>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5" name="ïṡḷiďé">
              <a:extLst>
                <a:ext uri="{FF2B5EF4-FFF2-40B4-BE49-F238E27FC236}">
                  <a16:creationId xmlns:a16="http://schemas.microsoft.com/office/drawing/2014/main" id="{822BB9C4-8F2B-4A91-8A31-821CA2C490C5}"/>
                </a:ext>
              </a:extLst>
            </p:cNvPr>
            <p:cNvSpPr/>
            <p:nvPr/>
          </p:nvSpPr>
          <p:spPr bwMode="auto">
            <a:xfrm>
              <a:off x="7306016" y="3331810"/>
              <a:ext cx="223050" cy="68186"/>
            </a:xfrm>
            <a:prstGeom prst="rect">
              <a:avLst/>
            </a:prstGeom>
            <a:solidFill>
              <a:srgbClr val="F26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6" name="ïsḻíḑè">
              <a:extLst>
                <a:ext uri="{FF2B5EF4-FFF2-40B4-BE49-F238E27FC236}">
                  <a16:creationId xmlns:a16="http://schemas.microsoft.com/office/drawing/2014/main" id="{2D36A088-4592-427D-8F2E-FFC6DF602F57}"/>
                </a:ext>
              </a:extLst>
            </p:cNvPr>
            <p:cNvSpPr/>
            <p:nvPr/>
          </p:nvSpPr>
          <p:spPr bwMode="auto">
            <a:xfrm>
              <a:off x="7306016" y="3446224"/>
              <a:ext cx="223050" cy="68186"/>
            </a:xfrm>
            <a:prstGeom prst="rect">
              <a:avLst/>
            </a:prstGeom>
            <a:solidFill>
              <a:srgbClr val="F48C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7" name="iṡľiďê">
              <a:extLst>
                <a:ext uri="{FF2B5EF4-FFF2-40B4-BE49-F238E27FC236}">
                  <a16:creationId xmlns:a16="http://schemas.microsoft.com/office/drawing/2014/main" id="{B4D413F9-66C3-4C6A-B0AB-6071F002321F}"/>
                </a:ext>
              </a:extLst>
            </p:cNvPr>
            <p:cNvSpPr/>
            <p:nvPr/>
          </p:nvSpPr>
          <p:spPr bwMode="auto">
            <a:xfrm>
              <a:off x="7306016" y="3560639"/>
              <a:ext cx="223050" cy="68186"/>
            </a:xfrm>
            <a:prstGeom prst="rect">
              <a:avLst/>
            </a:prstGeom>
            <a:solidFill>
              <a:srgbClr val="FCD8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8" name="íšlíḋè">
              <a:extLst>
                <a:ext uri="{FF2B5EF4-FFF2-40B4-BE49-F238E27FC236}">
                  <a16:creationId xmlns:a16="http://schemas.microsoft.com/office/drawing/2014/main" id="{B2DA6CDC-82E0-45B4-BB3E-821CA8369E47}"/>
                </a:ext>
              </a:extLst>
            </p:cNvPr>
            <p:cNvSpPr/>
            <p:nvPr/>
          </p:nvSpPr>
          <p:spPr bwMode="auto">
            <a:xfrm>
              <a:off x="7860752" y="3331810"/>
              <a:ext cx="225361" cy="68186"/>
            </a:xfrm>
            <a:prstGeom prst="rect">
              <a:avLst/>
            </a:prstGeom>
            <a:solidFill>
              <a:srgbClr val="609D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9" name="íṡḻîḓè">
              <a:extLst>
                <a:ext uri="{FF2B5EF4-FFF2-40B4-BE49-F238E27FC236}">
                  <a16:creationId xmlns:a16="http://schemas.microsoft.com/office/drawing/2014/main" id="{2DCF1B80-E0CB-41F9-A1ED-EC53E4589BBC}"/>
                </a:ext>
              </a:extLst>
            </p:cNvPr>
            <p:cNvSpPr/>
            <p:nvPr/>
          </p:nvSpPr>
          <p:spPr bwMode="auto">
            <a:xfrm>
              <a:off x="8139275" y="3331810"/>
              <a:ext cx="223050" cy="68186"/>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0" name="i$ļïḓè">
              <a:extLst>
                <a:ext uri="{FF2B5EF4-FFF2-40B4-BE49-F238E27FC236}">
                  <a16:creationId xmlns:a16="http://schemas.microsoft.com/office/drawing/2014/main" id="{0539A2BE-118C-4131-B62D-1FA6A9008339}"/>
                </a:ext>
              </a:extLst>
            </p:cNvPr>
            <p:cNvSpPr/>
            <p:nvPr/>
          </p:nvSpPr>
          <p:spPr bwMode="auto">
            <a:xfrm>
              <a:off x="8139275" y="3446224"/>
              <a:ext cx="223050" cy="68186"/>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 name="íṧḻiďè">
              <a:extLst>
                <a:ext uri="{FF2B5EF4-FFF2-40B4-BE49-F238E27FC236}">
                  <a16:creationId xmlns:a16="http://schemas.microsoft.com/office/drawing/2014/main" id="{84E165F1-5B64-40C9-969A-8C4773789784}"/>
                </a:ext>
              </a:extLst>
            </p:cNvPr>
            <p:cNvSpPr/>
            <p:nvPr/>
          </p:nvSpPr>
          <p:spPr bwMode="auto">
            <a:xfrm>
              <a:off x="4432950" y="3142276"/>
              <a:ext cx="2985169" cy="1962376"/>
            </a:xfrm>
            <a:custGeom>
              <a:avLst/>
              <a:gdLst>
                <a:gd name="T0" fmla="*/ 52 w 1491"/>
                <a:gd name="T1" fmla="*/ 0 h 980"/>
                <a:gd name="T2" fmla="*/ 1440 w 1491"/>
                <a:gd name="T3" fmla="*/ 0 h 980"/>
                <a:gd name="T4" fmla="*/ 1491 w 1491"/>
                <a:gd name="T5" fmla="*/ 51 h 980"/>
                <a:gd name="T6" fmla="*/ 1491 w 1491"/>
                <a:gd name="T7" fmla="*/ 928 h 980"/>
                <a:gd name="T8" fmla="*/ 1440 w 1491"/>
                <a:gd name="T9" fmla="*/ 980 h 980"/>
                <a:gd name="T10" fmla="*/ 52 w 1491"/>
                <a:gd name="T11" fmla="*/ 980 h 980"/>
                <a:gd name="T12" fmla="*/ 0 w 1491"/>
                <a:gd name="T13" fmla="*/ 928 h 980"/>
                <a:gd name="T14" fmla="*/ 0 w 1491"/>
                <a:gd name="T15" fmla="*/ 51 h 980"/>
                <a:gd name="T16" fmla="*/ 52 w 1491"/>
                <a:gd name="T17"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1" h="980">
                  <a:moveTo>
                    <a:pt x="52" y="0"/>
                  </a:moveTo>
                  <a:cubicBezTo>
                    <a:pt x="1440" y="0"/>
                    <a:pt x="1440" y="0"/>
                    <a:pt x="1440" y="0"/>
                  </a:cubicBezTo>
                  <a:cubicBezTo>
                    <a:pt x="1468" y="0"/>
                    <a:pt x="1491" y="23"/>
                    <a:pt x="1491" y="51"/>
                  </a:cubicBezTo>
                  <a:cubicBezTo>
                    <a:pt x="1491" y="928"/>
                    <a:pt x="1491" y="928"/>
                    <a:pt x="1491" y="928"/>
                  </a:cubicBezTo>
                  <a:cubicBezTo>
                    <a:pt x="1491" y="957"/>
                    <a:pt x="1468" y="980"/>
                    <a:pt x="1440" y="980"/>
                  </a:cubicBezTo>
                  <a:cubicBezTo>
                    <a:pt x="52" y="980"/>
                    <a:pt x="52" y="980"/>
                    <a:pt x="52" y="980"/>
                  </a:cubicBezTo>
                  <a:cubicBezTo>
                    <a:pt x="23" y="980"/>
                    <a:pt x="0" y="957"/>
                    <a:pt x="0" y="928"/>
                  </a:cubicBezTo>
                  <a:cubicBezTo>
                    <a:pt x="0" y="51"/>
                    <a:pt x="0" y="51"/>
                    <a:pt x="0" y="51"/>
                  </a:cubicBezTo>
                  <a:cubicBezTo>
                    <a:pt x="0" y="23"/>
                    <a:pt x="23" y="0"/>
                    <a:pt x="52"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 name="iṩ1îdê">
              <a:extLst>
                <a:ext uri="{FF2B5EF4-FFF2-40B4-BE49-F238E27FC236}">
                  <a16:creationId xmlns:a16="http://schemas.microsoft.com/office/drawing/2014/main" id="{A13B1506-46BA-4EB8-84C4-8CA920074DFC}"/>
                </a:ext>
              </a:extLst>
            </p:cNvPr>
            <p:cNvSpPr/>
            <p:nvPr/>
          </p:nvSpPr>
          <p:spPr bwMode="auto">
            <a:xfrm>
              <a:off x="4586658" y="3346834"/>
              <a:ext cx="2677754" cy="14376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 name="î$1ïḋe">
              <a:extLst>
                <a:ext uri="{FF2B5EF4-FFF2-40B4-BE49-F238E27FC236}">
                  <a16:creationId xmlns:a16="http://schemas.microsoft.com/office/drawing/2014/main" id="{A7B54747-2CA2-4D8C-A2F5-71B171FDEBE3}"/>
                </a:ext>
              </a:extLst>
            </p:cNvPr>
            <p:cNvSpPr/>
            <p:nvPr/>
          </p:nvSpPr>
          <p:spPr bwMode="auto">
            <a:xfrm>
              <a:off x="5862549" y="4872357"/>
              <a:ext cx="125971" cy="128283"/>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 name="ïṥliḑé">
              <a:extLst>
                <a:ext uri="{FF2B5EF4-FFF2-40B4-BE49-F238E27FC236}">
                  <a16:creationId xmlns:a16="http://schemas.microsoft.com/office/drawing/2014/main" id="{9167FD58-2296-4F13-91FF-551A2EFF3373}"/>
                </a:ext>
              </a:extLst>
            </p:cNvPr>
            <p:cNvSpPr/>
            <p:nvPr/>
          </p:nvSpPr>
          <p:spPr bwMode="auto">
            <a:xfrm>
              <a:off x="3914041" y="5104652"/>
              <a:ext cx="4022987" cy="340931"/>
            </a:xfrm>
            <a:custGeom>
              <a:avLst/>
              <a:gdLst>
                <a:gd name="T0" fmla="*/ 449 w 3481"/>
                <a:gd name="T1" fmla="*/ 0 h 295"/>
                <a:gd name="T2" fmla="*/ 3032 w 3481"/>
                <a:gd name="T3" fmla="*/ 0 h 295"/>
                <a:gd name="T4" fmla="*/ 3481 w 3481"/>
                <a:gd name="T5" fmla="*/ 295 h 295"/>
                <a:gd name="T6" fmla="*/ 0 w 3481"/>
                <a:gd name="T7" fmla="*/ 295 h 295"/>
                <a:gd name="T8" fmla="*/ 449 w 3481"/>
                <a:gd name="T9" fmla="*/ 0 h 295"/>
              </a:gdLst>
              <a:ahLst/>
              <a:cxnLst>
                <a:cxn ang="0">
                  <a:pos x="T0" y="T1"/>
                </a:cxn>
                <a:cxn ang="0">
                  <a:pos x="T2" y="T3"/>
                </a:cxn>
                <a:cxn ang="0">
                  <a:pos x="T4" y="T5"/>
                </a:cxn>
                <a:cxn ang="0">
                  <a:pos x="T6" y="T7"/>
                </a:cxn>
                <a:cxn ang="0">
                  <a:pos x="T8" y="T9"/>
                </a:cxn>
              </a:cxnLst>
              <a:rect l="0" t="0" r="r" b="b"/>
              <a:pathLst>
                <a:path w="3481" h="295">
                  <a:moveTo>
                    <a:pt x="449" y="0"/>
                  </a:moveTo>
                  <a:lnTo>
                    <a:pt x="3032" y="0"/>
                  </a:lnTo>
                  <a:lnTo>
                    <a:pt x="3481" y="295"/>
                  </a:lnTo>
                  <a:lnTo>
                    <a:pt x="0" y="295"/>
                  </a:lnTo>
                  <a:lnTo>
                    <a:pt x="44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 name="ïSľîḋè">
              <a:extLst>
                <a:ext uri="{FF2B5EF4-FFF2-40B4-BE49-F238E27FC236}">
                  <a16:creationId xmlns:a16="http://schemas.microsoft.com/office/drawing/2014/main" id="{167DBD10-AF3B-4723-944E-BA84C610CC7C}"/>
                </a:ext>
              </a:extLst>
            </p:cNvPr>
            <p:cNvSpPr/>
            <p:nvPr/>
          </p:nvSpPr>
          <p:spPr bwMode="auto">
            <a:xfrm>
              <a:off x="3914041" y="5445583"/>
              <a:ext cx="4022987" cy="189535"/>
            </a:xfrm>
            <a:custGeom>
              <a:avLst/>
              <a:gdLst>
                <a:gd name="T0" fmla="*/ 0 w 2009"/>
                <a:gd name="T1" fmla="*/ 0 h 95"/>
                <a:gd name="T2" fmla="*/ 2009 w 2009"/>
                <a:gd name="T3" fmla="*/ 0 h 95"/>
                <a:gd name="T4" fmla="*/ 2009 w 2009"/>
                <a:gd name="T5" fmla="*/ 58 h 95"/>
                <a:gd name="T6" fmla="*/ 1972 w 2009"/>
                <a:gd name="T7" fmla="*/ 95 h 95"/>
                <a:gd name="T8" fmla="*/ 37 w 2009"/>
                <a:gd name="T9" fmla="*/ 95 h 95"/>
                <a:gd name="T10" fmla="*/ 0 w 2009"/>
                <a:gd name="T11" fmla="*/ 58 h 95"/>
                <a:gd name="T12" fmla="*/ 0 w 2009"/>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2009" h="95">
                  <a:moveTo>
                    <a:pt x="0" y="0"/>
                  </a:moveTo>
                  <a:cubicBezTo>
                    <a:pt x="2009" y="0"/>
                    <a:pt x="2009" y="0"/>
                    <a:pt x="2009" y="0"/>
                  </a:cubicBezTo>
                  <a:cubicBezTo>
                    <a:pt x="2009" y="58"/>
                    <a:pt x="2009" y="58"/>
                    <a:pt x="2009" y="58"/>
                  </a:cubicBezTo>
                  <a:cubicBezTo>
                    <a:pt x="2009" y="78"/>
                    <a:pt x="1993" y="95"/>
                    <a:pt x="1972" y="95"/>
                  </a:cubicBezTo>
                  <a:cubicBezTo>
                    <a:pt x="37" y="95"/>
                    <a:pt x="37" y="95"/>
                    <a:pt x="37" y="95"/>
                  </a:cubicBezTo>
                  <a:cubicBezTo>
                    <a:pt x="17" y="95"/>
                    <a:pt x="0" y="78"/>
                    <a:pt x="0" y="58"/>
                  </a:cubicBezTo>
                  <a:lnTo>
                    <a:pt x="0"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 name="î$ļïďe">
              <a:extLst>
                <a:ext uri="{FF2B5EF4-FFF2-40B4-BE49-F238E27FC236}">
                  <a16:creationId xmlns:a16="http://schemas.microsoft.com/office/drawing/2014/main" id="{9EF190C7-7309-487C-8243-F8AE8EB061CC}"/>
                </a:ext>
              </a:extLst>
            </p:cNvPr>
            <p:cNvSpPr/>
            <p:nvPr/>
          </p:nvSpPr>
          <p:spPr bwMode="auto">
            <a:xfrm>
              <a:off x="5520462" y="5543817"/>
              <a:ext cx="812456" cy="5200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7" name="i$ḻïḍé">
              <a:extLst>
                <a:ext uri="{FF2B5EF4-FFF2-40B4-BE49-F238E27FC236}">
                  <a16:creationId xmlns:a16="http://schemas.microsoft.com/office/drawing/2014/main" id="{C06DE71C-264F-4146-9D2E-A4D4747E48A2}"/>
                </a:ext>
              </a:extLst>
            </p:cNvPr>
            <p:cNvSpPr/>
            <p:nvPr/>
          </p:nvSpPr>
          <p:spPr bwMode="auto">
            <a:xfrm>
              <a:off x="3914041" y="5445583"/>
              <a:ext cx="4022987" cy="5778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8" name="íşlïdé">
              <a:extLst>
                <a:ext uri="{FF2B5EF4-FFF2-40B4-BE49-F238E27FC236}">
                  <a16:creationId xmlns:a16="http://schemas.microsoft.com/office/drawing/2014/main" id="{EBE6B264-885F-4F35-A032-03E3E1D7D7F5}"/>
                </a:ext>
              </a:extLst>
            </p:cNvPr>
            <p:cNvSpPr/>
            <p:nvPr/>
          </p:nvSpPr>
          <p:spPr bwMode="auto">
            <a:xfrm>
              <a:off x="4022677" y="5126610"/>
              <a:ext cx="3762955" cy="286613"/>
            </a:xfrm>
            <a:custGeom>
              <a:avLst/>
              <a:gdLst>
                <a:gd name="T0" fmla="*/ 1852 w 1879"/>
                <a:gd name="T1" fmla="*/ 120 h 143"/>
                <a:gd name="T2" fmla="*/ 1566 w 1879"/>
                <a:gd name="T3" fmla="*/ 52 h 143"/>
                <a:gd name="T4" fmla="*/ 1566 w 1879"/>
                <a:gd name="T5" fmla="*/ 87 h 143"/>
                <a:gd name="T6" fmla="*/ 1566 w 1879"/>
                <a:gd name="T7" fmla="*/ 38 h 143"/>
                <a:gd name="T8" fmla="*/ 1728 w 1879"/>
                <a:gd name="T9" fmla="*/ 38 h 143"/>
                <a:gd name="T10" fmla="*/ 1566 w 1879"/>
                <a:gd name="T11" fmla="*/ 4 h 143"/>
                <a:gd name="T12" fmla="*/ 1803 w 1879"/>
                <a:gd name="T13" fmla="*/ 87 h 143"/>
                <a:gd name="T14" fmla="*/ 337 w 1879"/>
                <a:gd name="T15" fmla="*/ 105 h 143"/>
                <a:gd name="T16" fmla="*/ 914 w 1879"/>
                <a:gd name="T17" fmla="*/ 140 h 143"/>
                <a:gd name="T18" fmla="*/ 1566 w 1879"/>
                <a:gd name="T19" fmla="*/ 2 h 143"/>
                <a:gd name="T20" fmla="*/ 1566 w 1879"/>
                <a:gd name="T21" fmla="*/ 36 h 143"/>
                <a:gd name="T22" fmla="*/ 1433 w 1879"/>
                <a:gd name="T23" fmla="*/ 20 h 143"/>
                <a:gd name="T24" fmla="*/ 1566 w 1879"/>
                <a:gd name="T25" fmla="*/ 52 h 143"/>
                <a:gd name="T26" fmla="*/ 1462 w 1879"/>
                <a:gd name="T27" fmla="*/ 52 h 143"/>
                <a:gd name="T28" fmla="*/ 1517 w 1879"/>
                <a:gd name="T29" fmla="*/ 138 h 143"/>
                <a:gd name="T30" fmla="*/ 1486 w 1879"/>
                <a:gd name="T31" fmla="*/ 103 h 143"/>
                <a:gd name="T32" fmla="*/ 434 w 1879"/>
                <a:gd name="T33" fmla="*/ 52 h 143"/>
                <a:gd name="T34" fmla="*/ 337 w 1879"/>
                <a:gd name="T35" fmla="*/ 38 h 143"/>
                <a:gd name="T36" fmla="*/ 490 w 1879"/>
                <a:gd name="T37" fmla="*/ 1 h 143"/>
                <a:gd name="T38" fmla="*/ 337 w 1879"/>
                <a:gd name="T39" fmla="*/ 5 h 143"/>
                <a:gd name="T40" fmla="*/ 966 w 1879"/>
                <a:gd name="T41" fmla="*/ 104 h 143"/>
                <a:gd name="T42" fmla="*/ 964 w 1879"/>
                <a:gd name="T43" fmla="*/ 140 h 143"/>
                <a:gd name="T44" fmla="*/ 598 w 1879"/>
                <a:gd name="T45" fmla="*/ 52 h 143"/>
                <a:gd name="T46" fmla="*/ 457 w 1879"/>
                <a:gd name="T47" fmla="*/ 71 h 143"/>
                <a:gd name="T48" fmla="*/ 754 w 1879"/>
                <a:gd name="T49" fmla="*/ 71 h 143"/>
                <a:gd name="T50" fmla="*/ 640 w 1879"/>
                <a:gd name="T51" fmla="*/ 52 h 143"/>
                <a:gd name="T52" fmla="*/ 922 w 1879"/>
                <a:gd name="T53" fmla="*/ 89 h 143"/>
                <a:gd name="T54" fmla="*/ 969 w 1879"/>
                <a:gd name="T55" fmla="*/ 52 h 143"/>
                <a:gd name="T56" fmla="*/ 967 w 1879"/>
                <a:gd name="T57" fmla="*/ 88 h 143"/>
                <a:gd name="T58" fmla="*/ 1256 w 1879"/>
                <a:gd name="T59" fmla="*/ 52 h 143"/>
                <a:gd name="T60" fmla="*/ 1138 w 1879"/>
                <a:gd name="T61" fmla="*/ 70 h 143"/>
                <a:gd name="T62" fmla="*/ 1435 w 1879"/>
                <a:gd name="T63" fmla="*/ 70 h 143"/>
                <a:gd name="T64" fmla="*/ 1298 w 1879"/>
                <a:gd name="T65" fmla="*/ 52 h 143"/>
                <a:gd name="T66" fmla="*/ 610 w 1879"/>
                <a:gd name="T67" fmla="*/ 38 h 143"/>
                <a:gd name="T68" fmla="*/ 676 w 1879"/>
                <a:gd name="T69" fmla="*/ 1 h 143"/>
                <a:gd name="T70" fmla="*/ 650 w 1879"/>
                <a:gd name="T71" fmla="*/ 38 h 143"/>
                <a:gd name="T72" fmla="*/ 934 w 1879"/>
                <a:gd name="T73" fmla="*/ 1 h 143"/>
                <a:gd name="T74" fmla="*/ 817 w 1879"/>
                <a:gd name="T75" fmla="*/ 19 h 143"/>
                <a:gd name="T76" fmla="*/ 1086 w 1879"/>
                <a:gd name="T77" fmla="*/ 20 h 143"/>
                <a:gd name="T78" fmla="*/ 972 w 1879"/>
                <a:gd name="T79" fmla="*/ 1 h 143"/>
                <a:gd name="T80" fmla="*/ 1249 w 1879"/>
                <a:gd name="T81" fmla="*/ 38 h 143"/>
                <a:gd name="T82" fmla="*/ 1268 w 1879"/>
                <a:gd name="T83" fmla="*/ 2 h 143"/>
                <a:gd name="T84" fmla="*/ 1290 w 1879"/>
                <a:gd name="T85" fmla="*/ 38 h 143"/>
                <a:gd name="T86" fmla="*/ 337 w 1879"/>
                <a:gd name="T87" fmla="*/ 105 h 143"/>
                <a:gd name="T88" fmla="*/ 337 w 1879"/>
                <a:gd name="T89" fmla="*/ 1 h 143"/>
                <a:gd name="T90" fmla="*/ 266 w 1879"/>
                <a:gd name="T91" fmla="*/ 38 h 143"/>
                <a:gd name="T92" fmla="*/ 331 w 1879"/>
                <a:gd name="T93" fmla="*/ 38 h 143"/>
                <a:gd name="T94" fmla="*/ 337 w 1879"/>
                <a:gd name="T95" fmla="*/ 90 h 143"/>
                <a:gd name="T96" fmla="*/ 312 w 1879"/>
                <a:gd name="T97" fmla="*/ 52 h 143"/>
                <a:gd name="T98" fmla="*/ 266 w 1879"/>
                <a:gd name="T99" fmla="*/ 52 h 143"/>
                <a:gd name="T100" fmla="*/ 266 w 1879"/>
                <a:gd name="T101" fmla="*/ 142 h 143"/>
                <a:gd name="T102" fmla="*/ 266 w 1879"/>
                <a:gd name="T103" fmla="*/ 0 h 143"/>
                <a:gd name="T104" fmla="*/ 232 w 1879"/>
                <a:gd name="T105" fmla="*/ 0 h 143"/>
                <a:gd name="T106" fmla="*/ 243 w 1879"/>
                <a:gd name="T107" fmla="*/ 71 h 143"/>
                <a:gd name="T108" fmla="*/ 148 w 1879"/>
                <a:gd name="T109" fmla="*/ 52 h 143"/>
                <a:gd name="T110" fmla="*/ 266 w 1879"/>
                <a:gd name="T111" fmla="*/ 9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9" h="143">
                  <a:moveTo>
                    <a:pt x="1566" y="138"/>
                  </a:moveTo>
                  <a:cubicBezTo>
                    <a:pt x="1566" y="102"/>
                    <a:pt x="1566" y="102"/>
                    <a:pt x="1566" y="102"/>
                  </a:cubicBezTo>
                  <a:cubicBezTo>
                    <a:pt x="1825" y="102"/>
                    <a:pt x="1825" y="102"/>
                    <a:pt x="1825" y="102"/>
                  </a:cubicBezTo>
                  <a:cubicBezTo>
                    <a:pt x="1834" y="108"/>
                    <a:pt x="1843" y="114"/>
                    <a:pt x="1852" y="120"/>
                  </a:cubicBezTo>
                  <a:cubicBezTo>
                    <a:pt x="1861" y="125"/>
                    <a:pt x="1870" y="131"/>
                    <a:pt x="1879" y="137"/>
                  </a:cubicBezTo>
                  <a:cubicBezTo>
                    <a:pt x="1774" y="138"/>
                    <a:pt x="1670" y="138"/>
                    <a:pt x="1566" y="138"/>
                  </a:cubicBezTo>
                  <a:close/>
                  <a:moveTo>
                    <a:pt x="1566" y="87"/>
                  </a:moveTo>
                  <a:cubicBezTo>
                    <a:pt x="1566" y="52"/>
                    <a:pt x="1566" y="52"/>
                    <a:pt x="1566" y="52"/>
                  </a:cubicBezTo>
                  <a:cubicBezTo>
                    <a:pt x="1585" y="52"/>
                    <a:pt x="1585" y="52"/>
                    <a:pt x="1585" y="52"/>
                  </a:cubicBezTo>
                  <a:cubicBezTo>
                    <a:pt x="1592" y="58"/>
                    <a:pt x="1599" y="63"/>
                    <a:pt x="1606" y="70"/>
                  </a:cubicBezTo>
                  <a:cubicBezTo>
                    <a:pt x="1612" y="75"/>
                    <a:pt x="1619" y="81"/>
                    <a:pt x="1626" y="87"/>
                  </a:cubicBezTo>
                  <a:cubicBezTo>
                    <a:pt x="1566" y="87"/>
                    <a:pt x="1566" y="87"/>
                    <a:pt x="1566" y="87"/>
                  </a:cubicBezTo>
                  <a:close/>
                  <a:moveTo>
                    <a:pt x="1566" y="38"/>
                  </a:moveTo>
                  <a:cubicBezTo>
                    <a:pt x="1566" y="36"/>
                    <a:pt x="1566" y="36"/>
                    <a:pt x="1566" y="36"/>
                  </a:cubicBezTo>
                  <a:cubicBezTo>
                    <a:pt x="1568" y="38"/>
                    <a:pt x="1568" y="38"/>
                    <a:pt x="1568" y="38"/>
                  </a:cubicBezTo>
                  <a:cubicBezTo>
                    <a:pt x="1566" y="38"/>
                    <a:pt x="1566" y="38"/>
                    <a:pt x="1566" y="38"/>
                  </a:cubicBezTo>
                  <a:close/>
                  <a:moveTo>
                    <a:pt x="1566" y="4"/>
                  </a:moveTo>
                  <a:cubicBezTo>
                    <a:pt x="1573" y="9"/>
                    <a:pt x="1580" y="14"/>
                    <a:pt x="1587" y="20"/>
                  </a:cubicBezTo>
                  <a:cubicBezTo>
                    <a:pt x="1595" y="26"/>
                    <a:pt x="1602" y="32"/>
                    <a:pt x="1609" y="38"/>
                  </a:cubicBezTo>
                  <a:cubicBezTo>
                    <a:pt x="1649" y="38"/>
                    <a:pt x="1688" y="38"/>
                    <a:pt x="1728" y="38"/>
                  </a:cubicBezTo>
                  <a:cubicBezTo>
                    <a:pt x="1719" y="32"/>
                    <a:pt x="1711" y="26"/>
                    <a:pt x="1702" y="20"/>
                  </a:cubicBezTo>
                  <a:cubicBezTo>
                    <a:pt x="1693" y="14"/>
                    <a:pt x="1684" y="8"/>
                    <a:pt x="1675" y="2"/>
                  </a:cubicBezTo>
                  <a:cubicBezTo>
                    <a:pt x="1566" y="2"/>
                    <a:pt x="1566" y="2"/>
                    <a:pt x="1566" y="2"/>
                  </a:cubicBezTo>
                  <a:cubicBezTo>
                    <a:pt x="1566" y="4"/>
                    <a:pt x="1566" y="4"/>
                    <a:pt x="1566" y="4"/>
                  </a:cubicBezTo>
                  <a:close/>
                  <a:moveTo>
                    <a:pt x="1627" y="52"/>
                  </a:moveTo>
                  <a:cubicBezTo>
                    <a:pt x="1667" y="52"/>
                    <a:pt x="1708" y="52"/>
                    <a:pt x="1749" y="52"/>
                  </a:cubicBezTo>
                  <a:cubicBezTo>
                    <a:pt x="1758" y="57"/>
                    <a:pt x="1767" y="63"/>
                    <a:pt x="1776" y="69"/>
                  </a:cubicBezTo>
                  <a:cubicBezTo>
                    <a:pt x="1785" y="75"/>
                    <a:pt x="1794" y="81"/>
                    <a:pt x="1803" y="87"/>
                  </a:cubicBezTo>
                  <a:cubicBezTo>
                    <a:pt x="1759" y="87"/>
                    <a:pt x="1715" y="87"/>
                    <a:pt x="1672" y="87"/>
                  </a:cubicBezTo>
                  <a:cubicBezTo>
                    <a:pt x="1664" y="81"/>
                    <a:pt x="1657" y="75"/>
                    <a:pt x="1649" y="69"/>
                  </a:cubicBezTo>
                  <a:cubicBezTo>
                    <a:pt x="1642" y="63"/>
                    <a:pt x="1634" y="58"/>
                    <a:pt x="1627" y="52"/>
                  </a:cubicBezTo>
                  <a:close/>
                  <a:moveTo>
                    <a:pt x="337" y="105"/>
                  </a:moveTo>
                  <a:cubicBezTo>
                    <a:pt x="490" y="105"/>
                    <a:pt x="490" y="105"/>
                    <a:pt x="490" y="105"/>
                  </a:cubicBezTo>
                  <a:cubicBezTo>
                    <a:pt x="633" y="104"/>
                    <a:pt x="776" y="104"/>
                    <a:pt x="920" y="104"/>
                  </a:cubicBezTo>
                  <a:cubicBezTo>
                    <a:pt x="919" y="110"/>
                    <a:pt x="918" y="116"/>
                    <a:pt x="917" y="122"/>
                  </a:cubicBezTo>
                  <a:cubicBezTo>
                    <a:pt x="916" y="128"/>
                    <a:pt x="915" y="134"/>
                    <a:pt x="914" y="140"/>
                  </a:cubicBezTo>
                  <a:cubicBezTo>
                    <a:pt x="762" y="141"/>
                    <a:pt x="609" y="141"/>
                    <a:pt x="457" y="142"/>
                  </a:cubicBezTo>
                  <a:cubicBezTo>
                    <a:pt x="337" y="142"/>
                    <a:pt x="337" y="142"/>
                    <a:pt x="337" y="142"/>
                  </a:cubicBezTo>
                  <a:cubicBezTo>
                    <a:pt x="337" y="105"/>
                    <a:pt x="337" y="105"/>
                    <a:pt x="337" y="105"/>
                  </a:cubicBezTo>
                  <a:close/>
                  <a:moveTo>
                    <a:pt x="1566" y="2"/>
                  </a:moveTo>
                  <a:cubicBezTo>
                    <a:pt x="1566" y="4"/>
                    <a:pt x="1566" y="4"/>
                    <a:pt x="1566" y="4"/>
                  </a:cubicBezTo>
                  <a:cubicBezTo>
                    <a:pt x="1564" y="2"/>
                    <a:pt x="1564" y="2"/>
                    <a:pt x="1564" y="2"/>
                  </a:cubicBezTo>
                  <a:cubicBezTo>
                    <a:pt x="1566" y="2"/>
                    <a:pt x="1566" y="2"/>
                    <a:pt x="1566" y="2"/>
                  </a:cubicBezTo>
                  <a:close/>
                  <a:moveTo>
                    <a:pt x="1566" y="36"/>
                  </a:moveTo>
                  <a:cubicBezTo>
                    <a:pt x="1560" y="31"/>
                    <a:pt x="1554" y="25"/>
                    <a:pt x="1548" y="20"/>
                  </a:cubicBezTo>
                  <a:cubicBezTo>
                    <a:pt x="1541" y="14"/>
                    <a:pt x="1533" y="8"/>
                    <a:pt x="1527" y="2"/>
                  </a:cubicBezTo>
                  <a:cubicBezTo>
                    <a:pt x="1490" y="2"/>
                    <a:pt x="1453" y="2"/>
                    <a:pt x="1416" y="2"/>
                  </a:cubicBezTo>
                  <a:cubicBezTo>
                    <a:pt x="1422" y="8"/>
                    <a:pt x="1427" y="14"/>
                    <a:pt x="1433" y="20"/>
                  </a:cubicBezTo>
                  <a:cubicBezTo>
                    <a:pt x="1439" y="26"/>
                    <a:pt x="1444" y="32"/>
                    <a:pt x="1449" y="38"/>
                  </a:cubicBezTo>
                  <a:cubicBezTo>
                    <a:pt x="1488" y="38"/>
                    <a:pt x="1527" y="38"/>
                    <a:pt x="1566" y="38"/>
                  </a:cubicBezTo>
                  <a:cubicBezTo>
                    <a:pt x="1566" y="36"/>
                    <a:pt x="1566" y="36"/>
                    <a:pt x="1566" y="36"/>
                  </a:cubicBezTo>
                  <a:close/>
                  <a:moveTo>
                    <a:pt x="1566" y="52"/>
                  </a:moveTo>
                  <a:cubicBezTo>
                    <a:pt x="1566" y="87"/>
                    <a:pt x="1566" y="87"/>
                    <a:pt x="1566" y="87"/>
                  </a:cubicBezTo>
                  <a:cubicBezTo>
                    <a:pt x="1495" y="88"/>
                    <a:pt x="1495" y="88"/>
                    <a:pt x="1495" y="88"/>
                  </a:cubicBezTo>
                  <a:cubicBezTo>
                    <a:pt x="1490" y="82"/>
                    <a:pt x="1484" y="76"/>
                    <a:pt x="1479" y="70"/>
                  </a:cubicBezTo>
                  <a:cubicBezTo>
                    <a:pt x="1473" y="64"/>
                    <a:pt x="1468" y="58"/>
                    <a:pt x="1462" y="52"/>
                  </a:cubicBezTo>
                  <a:cubicBezTo>
                    <a:pt x="1497" y="52"/>
                    <a:pt x="1532" y="52"/>
                    <a:pt x="1566" y="52"/>
                  </a:cubicBezTo>
                  <a:close/>
                  <a:moveTo>
                    <a:pt x="1566" y="102"/>
                  </a:moveTo>
                  <a:cubicBezTo>
                    <a:pt x="1566" y="138"/>
                    <a:pt x="1566" y="138"/>
                    <a:pt x="1566" y="138"/>
                  </a:cubicBezTo>
                  <a:cubicBezTo>
                    <a:pt x="1517" y="138"/>
                    <a:pt x="1517" y="138"/>
                    <a:pt x="1517" y="138"/>
                  </a:cubicBezTo>
                  <a:cubicBezTo>
                    <a:pt x="1397" y="139"/>
                    <a:pt x="1277" y="139"/>
                    <a:pt x="1157" y="140"/>
                  </a:cubicBezTo>
                  <a:cubicBezTo>
                    <a:pt x="1155" y="133"/>
                    <a:pt x="1153" y="127"/>
                    <a:pt x="1152" y="121"/>
                  </a:cubicBezTo>
                  <a:cubicBezTo>
                    <a:pt x="1150" y="115"/>
                    <a:pt x="1149" y="109"/>
                    <a:pt x="1147" y="103"/>
                  </a:cubicBezTo>
                  <a:cubicBezTo>
                    <a:pt x="1260" y="103"/>
                    <a:pt x="1373" y="103"/>
                    <a:pt x="1486" y="103"/>
                  </a:cubicBezTo>
                  <a:cubicBezTo>
                    <a:pt x="1566" y="102"/>
                    <a:pt x="1566" y="102"/>
                    <a:pt x="1566" y="102"/>
                  </a:cubicBezTo>
                  <a:close/>
                  <a:moveTo>
                    <a:pt x="337" y="90"/>
                  </a:moveTo>
                  <a:cubicBezTo>
                    <a:pt x="337" y="52"/>
                    <a:pt x="337" y="52"/>
                    <a:pt x="337" y="52"/>
                  </a:cubicBezTo>
                  <a:cubicBezTo>
                    <a:pt x="369" y="52"/>
                    <a:pt x="401" y="52"/>
                    <a:pt x="434" y="52"/>
                  </a:cubicBezTo>
                  <a:cubicBezTo>
                    <a:pt x="427" y="59"/>
                    <a:pt x="420" y="65"/>
                    <a:pt x="414" y="71"/>
                  </a:cubicBezTo>
                  <a:cubicBezTo>
                    <a:pt x="407" y="77"/>
                    <a:pt x="400" y="83"/>
                    <a:pt x="393" y="89"/>
                  </a:cubicBezTo>
                  <a:cubicBezTo>
                    <a:pt x="337" y="90"/>
                    <a:pt x="337" y="90"/>
                    <a:pt x="337" y="90"/>
                  </a:cubicBezTo>
                  <a:close/>
                  <a:moveTo>
                    <a:pt x="337" y="38"/>
                  </a:moveTo>
                  <a:cubicBezTo>
                    <a:pt x="337" y="34"/>
                    <a:pt x="337" y="34"/>
                    <a:pt x="337" y="34"/>
                  </a:cubicBezTo>
                  <a:cubicBezTo>
                    <a:pt x="343" y="29"/>
                    <a:pt x="349" y="24"/>
                    <a:pt x="356" y="19"/>
                  </a:cubicBezTo>
                  <a:cubicBezTo>
                    <a:pt x="364" y="13"/>
                    <a:pt x="372" y="7"/>
                    <a:pt x="380" y="1"/>
                  </a:cubicBezTo>
                  <a:cubicBezTo>
                    <a:pt x="417" y="1"/>
                    <a:pt x="453" y="1"/>
                    <a:pt x="490" y="1"/>
                  </a:cubicBezTo>
                  <a:cubicBezTo>
                    <a:pt x="483" y="7"/>
                    <a:pt x="477" y="13"/>
                    <a:pt x="470" y="19"/>
                  </a:cubicBezTo>
                  <a:cubicBezTo>
                    <a:pt x="463" y="25"/>
                    <a:pt x="456" y="32"/>
                    <a:pt x="450" y="38"/>
                  </a:cubicBezTo>
                  <a:cubicBezTo>
                    <a:pt x="412" y="38"/>
                    <a:pt x="374" y="38"/>
                    <a:pt x="337" y="38"/>
                  </a:cubicBezTo>
                  <a:close/>
                  <a:moveTo>
                    <a:pt x="337" y="5"/>
                  </a:moveTo>
                  <a:cubicBezTo>
                    <a:pt x="338" y="3"/>
                    <a:pt x="340" y="2"/>
                    <a:pt x="342" y="1"/>
                  </a:cubicBezTo>
                  <a:cubicBezTo>
                    <a:pt x="337" y="1"/>
                    <a:pt x="337" y="1"/>
                    <a:pt x="337" y="1"/>
                  </a:cubicBezTo>
                  <a:cubicBezTo>
                    <a:pt x="337" y="5"/>
                    <a:pt x="337" y="5"/>
                    <a:pt x="337" y="5"/>
                  </a:cubicBezTo>
                  <a:close/>
                  <a:moveTo>
                    <a:pt x="966" y="104"/>
                  </a:moveTo>
                  <a:cubicBezTo>
                    <a:pt x="1011" y="104"/>
                    <a:pt x="1056" y="103"/>
                    <a:pt x="1101" y="103"/>
                  </a:cubicBezTo>
                  <a:cubicBezTo>
                    <a:pt x="1102" y="109"/>
                    <a:pt x="1103" y="115"/>
                    <a:pt x="1104" y="121"/>
                  </a:cubicBezTo>
                  <a:cubicBezTo>
                    <a:pt x="1105" y="128"/>
                    <a:pt x="1106" y="134"/>
                    <a:pt x="1107" y="140"/>
                  </a:cubicBezTo>
                  <a:cubicBezTo>
                    <a:pt x="1059" y="140"/>
                    <a:pt x="1012" y="140"/>
                    <a:pt x="964" y="140"/>
                  </a:cubicBezTo>
                  <a:cubicBezTo>
                    <a:pt x="964" y="134"/>
                    <a:pt x="965" y="128"/>
                    <a:pt x="965" y="122"/>
                  </a:cubicBezTo>
                  <a:cubicBezTo>
                    <a:pt x="965" y="116"/>
                    <a:pt x="966" y="110"/>
                    <a:pt x="966" y="104"/>
                  </a:cubicBezTo>
                  <a:close/>
                  <a:moveTo>
                    <a:pt x="476" y="52"/>
                  </a:moveTo>
                  <a:cubicBezTo>
                    <a:pt x="517" y="52"/>
                    <a:pt x="558" y="52"/>
                    <a:pt x="598" y="52"/>
                  </a:cubicBezTo>
                  <a:cubicBezTo>
                    <a:pt x="594" y="58"/>
                    <a:pt x="589" y="64"/>
                    <a:pt x="584" y="71"/>
                  </a:cubicBezTo>
                  <a:cubicBezTo>
                    <a:pt x="579" y="77"/>
                    <a:pt x="574" y="83"/>
                    <a:pt x="570" y="89"/>
                  </a:cubicBezTo>
                  <a:cubicBezTo>
                    <a:pt x="526" y="89"/>
                    <a:pt x="482" y="89"/>
                    <a:pt x="438" y="89"/>
                  </a:cubicBezTo>
                  <a:cubicBezTo>
                    <a:pt x="445" y="83"/>
                    <a:pt x="451" y="77"/>
                    <a:pt x="457" y="71"/>
                  </a:cubicBezTo>
                  <a:cubicBezTo>
                    <a:pt x="464" y="65"/>
                    <a:pt x="470" y="58"/>
                    <a:pt x="476" y="52"/>
                  </a:cubicBezTo>
                  <a:close/>
                  <a:moveTo>
                    <a:pt x="640" y="52"/>
                  </a:moveTo>
                  <a:cubicBezTo>
                    <a:pt x="681" y="52"/>
                    <a:pt x="722" y="52"/>
                    <a:pt x="763" y="52"/>
                  </a:cubicBezTo>
                  <a:cubicBezTo>
                    <a:pt x="760" y="58"/>
                    <a:pt x="757" y="64"/>
                    <a:pt x="754" y="71"/>
                  </a:cubicBezTo>
                  <a:cubicBezTo>
                    <a:pt x="751" y="77"/>
                    <a:pt x="749" y="83"/>
                    <a:pt x="746" y="89"/>
                  </a:cubicBezTo>
                  <a:cubicBezTo>
                    <a:pt x="702" y="89"/>
                    <a:pt x="658" y="89"/>
                    <a:pt x="615" y="89"/>
                  </a:cubicBezTo>
                  <a:cubicBezTo>
                    <a:pt x="619" y="83"/>
                    <a:pt x="623" y="77"/>
                    <a:pt x="628" y="71"/>
                  </a:cubicBezTo>
                  <a:cubicBezTo>
                    <a:pt x="632" y="65"/>
                    <a:pt x="636" y="58"/>
                    <a:pt x="640" y="52"/>
                  </a:cubicBezTo>
                  <a:close/>
                  <a:moveTo>
                    <a:pt x="805" y="52"/>
                  </a:moveTo>
                  <a:cubicBezTo>
                    <a:pt x="846" y="52"/>
                    <a:pt x="886" y="52"/>
                    <a:pt x="927" y="52"/>
                  </a:cubicBezTo>
                  <a:cubicBezTo>
                    <a:pt x="926" y="58"/>
                    <a:pt x="925" y="64"/>
                    <a:pt x="924" y="70"/>
                  </a:cubicBezTo>
                  <a:cubicBezTo>
                    <a:pt x="924" y="76"/>
                    <a:pt x="923" y="82"/>
                    <a:pt x="922" y="89"/>
                  </a:cubicBezTo>
                  <a:cubicBezTo>
                    <a:pt x="878" y="89"/>
                    <a:pt x="834" y="89"/>
                    <a:pt x="791" y="89"/>
                  </a:cubicBezTo>
                  <a:cubicBezTo>
                    <a:pt x="793" y="83"/>
                    <a:pt x="796" y="77"/>
                    <a:pt x="798" y="70"/>
                  </a:cubicBezTo>
                  <a:cubicBezTo>
                    <a:pt x="800" y="64"/>
                    <a:pt x="802" y="58"/>
                    <a:pt x="805" y="52"/>
                  </a:cubicBezTo>
                  <a:close/>
                  <a:moveTo>
                    <a:pt x="969" y="52"/>
                  </a:moveTo>
                  <a:cubicBezTo>
                    <a:pt x="1010" y="52"/>
                    <a:pt x="1051" y="52"/>
                    <a:pt x="1091" y="52"/>
                  </a:cubicBezTo>
                  <a:cubicBezTo>
                    <a:pt x="1092" y="58"/>
                    <a:pt x="1093" y="64"/>
                    <a:pt x="1095" y="70"/>
                  </a:cubicBezTo>
                  <a:cubicBezTo>
                    <a:pt x="1096" y="76"/>
                    <a:pt x="1097" y="82"/>
                    <a:pt x="1098" y="88"/>
                  </a:cubicBezTo>
                  <a:cubicBezTo>
                    <a:pt x="1054" y="88"/>
                    <a:pt x="1010" y="88"/>
                    <a:pt x="967" y="88"/>
                  </a:cubicBezTo>
                  <a:cubicBezTo>
                    <a:pt x="967" y="82"/>
                    <a:pt x="968" y="76"/>
                    <a:pt x="968" y="70"/>
                  </a:cubicBezTo>
                  <a:cubicBezTo>
                    <a:pt x="968" y="64"/>
                    <a:pt x="969" y="58"/>
                    <a:pt x="969" y="52"/>
                  </a:cubicBezTo>
                  <a:close/>
                  <a:moveTo>
                    <a:pt x="1133" y="52"/>
                  </a:moveTo>
                  <a:cubicBezTo>
                    <a:pt x="1174" y="52"/>
                    <a:pt x="1215" y="52"/>
                    <a:pt x="1256" y="52"/>
                  </a:cubicBezTo>
                  <a:cubicBezTo>
                    <a:pt x="1259" y="58"/>
                    <a:pt x="1262" y="64"/>
                    <a:pt x="1265" y="70"/>
                  </a:cubicBezTo>
                  <a:cubicBezTo>
                    <a:pt x="1268" y="76"/>
                    <a:pt x="1271" y="82"/>
                    <a:pt x="1274" y="88"/>
                  </a:cubicBezTo>
                  <a:cubicBezTo>
                    <a:pt x="1230" y="88"/>
                    <a:pt x="1187" y="88"/>
                    <a:pt x="1143" y="88"/>
                  </a:cubicBezTo>
                  <a:cubicBezTo>
                    <a:pt x="1142" y="82"/>
                    <a:pt x="1140" y="76"/>
                    <a:pt x="1138" y="70"/>
                  </a:cubicBezTo>
                  <a:cubicBezTo>
                    <a:pt x="1137" y="64"/>
                    <a:pt x="1135" y="58"/>
                    <a:pt x="1133" y="52"/>
                  </a:cubicBezTo>
                  <a:close/>
                  <a:moveTo>
                    <a:pt x="1298" y="52"/>
                  </a:moveTo>
                  <a:cubicBezTo>
                    <a:pt x="1339" y="52"/>
                    <a:pt x="1379" y="52"/>
                    <a:pt x="1420" y="52"/>
                  </a:cubicBezTo>
                  <a:cubicBezTo>
                    <a:pt x="1425" y="58"/>
                    <a:pt x="1430" y="64"/>
                    <a:pt x="1435" y="70"/>
                  </a:cubicBezTo>
                  <a:cubicBezTo>
                    <a:pt x="1440" y="76"/>
                    <a:pt x="1445" y="82"/>
                    <a:pt x="1450" y="88"/>
                  </a:cubicBezTo>
                  <a:cubicBezTo>
                    <a:pt x="1406" y="88"/>
                    <a:pt x="1363" y="88"/>
                    <a:pt x="1319" y="88"/>
                  </a:cubicBezTo>
                  <a:cubicBezTo>
                    <a:pt x="1316" y="82"/>
                    <a:pt x="1312" y="76"/>
                    <a:pt x="1309" y="70"/>
                  </a:cubicBezTo>
                  <a:cubicBezTo>
                    <a:pt x="1305" y="64"/>
                    <a:pt x="1301" y="58"/>
                    <a:pt x="1298" y="52"/>
                  </a:cubicBezTo>
                  <a:close/>
                  <a:moveTo>
                    <a:pt x="528" y="1"/>
                  </a:moveTo>
                  <a:cubicBezTo>
                    <a:pt x="565" y="1"/>
                    <a:pt x="602" y="1"/>
                    <a:pt x="638" y="1"/>
                  </a:cubicBezTo>
                  <a:cubicBezTo>
                    <a:pt x="634" y="7"/>
                    <a:pt x="629" y="13"/>
                    <a:pt x="624" y="19"/>
                  </a:cubicBezTo>
                  <a:cubicBezTo>
                    <a:pt x="619" y="26"/>
                    <a:pt x="614" y="32"/>
                    <a:pt x="610" y="38"/>
                  </a:cubicBezTo>
                  <a:cubicBezTo>
                    <a:pt x="570" y="38"/>
                    <a:pt x="530" y="38"/>
                    <a:pt x="491" y="38"/>
                  </a:cubicBezTo>
                  <a:cubicBezTo>
                    <a:pt x="497" y="32"/>
                    <a:pt x="503" y="26"/>
                    <a:pt x="509" y="19"/>
                  </a:cubicBezTo>
                  <a:cubicBezTo>
                    <a:pt x="516" y="13"/>
                    <a:pt x="522" y="7"/>
                    <a:pt x="528" y="1"/>
                  </a:cubicBezTo>
                  <a:close/>
                  <a:moveTo>
                    <a:pt x="676" y="1"/>
                  </a:moveTo>
                  <a:cubicBezTo>
                    <a:pt x="713" y="1"/>
                    <a:pt x="750" y="1"/>
                    <a:pt x="786" y="1"/>
                  </a:cubicBezTo>
                  <a:cubicBezTo>
                    <a:pt x="783" y="7"/>
                    <a:pt x="781" y="13"/>
                    <a:pt x="778" y="19"/>
                  </a:cubicBezTo>
                  <a:cubicBezTo>
                    <a:pt x="775" y="26"/>
                    <a:pt x="772" y="32"/>
                    <a:pt x="769" y="38"/>
                  </a:cubicBezTo>
                  <a:cubicBezTo>
                    <a:pt x="730" y="38"/>
                    <a:pt x="690" y="38"/>
                    <a:pt x="650" y="38"/>
                  </a:cubicBezTo>
                  <a:cubicBezTo>
                    <a:pt x="655" y="32"/>
                    <a:pt x="659" y="26"/>
                    <a:pt x="663" y="19"/>
                  </a:cubicBezTo>
                  <a:cubicBezTo>
                    <a:pt x="668" y="13"/>
                    <a:pt x="672" y="7"/>
                    <a:pt x="676" y="1"/>
                  </a:cubicBezTo>
                  <a:close/>
                  <a:moveTo>
                    <a:pt x="824" y="1"/>
                  </a:moveTo>
                  <a:cubicBezTo>
                    <a:pt x="861" y="1"/>
                    <a:pt x="898" y="1"/>
                    <a:pt x="934" y="1"/>
                  </a:cubicBezTo>
                  <a:cubicBezTo>
                    <a:pt x="933" y="7"/>
                    <a:pt x="933" y="13"/>
                    <a:pt x="932" y="20"/>
                  </a:cubicBezTo>
                  <a:cubicBezTo>
                    <a:pt x="931" y="26"/>
                    <a:pt x="930" y="32"/>
                    <a:pt x="929" y="38"/>
                  </a:cubicBezTo>
                  <a:cubicBezTo>
                    <a:pt x="889" y="38"/>
                    <a:pt x="850" y="38"/>
                    <a:pt x="810" y="38"/>
                  </a:cubicBezTo>
                  <a:cubicBezTo>
                    <a:pt x="813" y="32"/>
                    <a:pt x="815" y="26"/>
                    <a:pt x="817" y="19"/>
                  </a:cubicBezTo>
                  <a:cubicBezTo>
                    <a:pt x="820" y="13"/>
                    <a:pt x="822" y="7"/>
                    <a:pt x="824" y="1"/>
                  </a:cubicBezTo>
                  <a:close/>
                  <a:moveTo>
                    <a:pt x="972" y="1"/>
                  </a:moveTo>
                  <a:cubicBezTo>
                    <a:pt x="1009" y="1"/>
                    <a:pt x="1046" y="1"/>
                    <a:pt x="1082" y="1"/>
                  </a:cubicBezTo>
                  <a:cubicBezTo>
                    <a:pt x="1084" y="8"/>
                    <a:pt x="1085" y="14"/>
                    <a:pt x="1086" y="20"/>
                  </a:cubicBezTo>
                  <a:cubicBezTo>
                    <a:pt x="1087" y="26"/>
                    <a:pt x="1088" y="32"/>
                    <a:pt x="1089" y="38"/>
                  </a:cubicBezTo>
                  <a:cubicBezTo>
                    <a:pt x="1049" y="38"/>
                    <a:pt x="1010" y="38"/>
                    <a:pt x="970" y="38"/>
                  </a:cubicBezTo>
                  <a:cubicBezTo>
                    <a:pt x="970" y="32"/>
                    <a:pt x="971" y="26"/>
                    <a:pt x="971" y="20"/>
                  </a:cubicBezTo>
                  <a:cubicBezTo>
                    <a:pt x="972" y="13"/>
                    <a:pt x="972" y="7"/>
                    <a:pt x="972" y="1"/>
                  </a:cubicBezTo>
                  <a:close/>
                  <a:moveTo>
                    <a:pt x="1120" y="1"/>
                  </a:moveTo>
                  <a:cubicBezTo>
                    <a:pt x="1157" y="2"/>
                    <a:pt x="1194" y="2"/>
                    <a:pt x="1230" y="2"/>
                  </a:cubicBezTo>
                  <a:cubicBezTo>
                    <a:pt x="1234" y="8"/>
                    <a:pt x="1237" y="14"/>
                    <a:pt x="1240" y="20"/>
                  </a:cubicBezTo>
                  <a:cubicBezTo>
                    <a:pt x="1243" y="26"/>
                    <a:pt x="1246" y="32"/>
                    <a:pt x="1249" y="38"/>
                  </a:cubicBezTo>
                  <a:cubicBezTo>
                    <a:pt x="1209" y="38"/>
                    <a:pt x="1169" y="38"/>
                    <a:pt x="1130" y="38"/>
                  </a:cubicBezTo>
                  <a:cubicBezTo>
                    <a:pt x="1128" y="32"/>
                    <a:pt x="1127" y="26"/>
                    <a:pt x="1125" y="20"/>
                  </a:cubicBezTo>
                  <a:cubicBezTo>
                    <a:pt x="1123" y="14"/>
                    <a:pt x="1122" y="8"/>
                    <a:pt x="1120" y="1"/>
                  </a:cubicBezTo>
                  <a:close/>
                  <a:moveTo>
                    <a:pt x="1268" y="2"/>
                  </a:moveTo>
                  <a:cubicBezTo>
                    <a:pt x="1305" y="2"/>
                    <a:pt x="1342" y="2"/>
                    <a:pt x="1378" y="2"/>
                  </a:cubicBezTo>
                  <a:cubicBezTo>
                    <a:pt x="1384" y="8"/>
                    <a:pt x="1389" y="14"/>
                    <a:pt x="1393" y="20"/>
                  </a:cubicBezTo>
                  <a:cubicBezTo>
                    <a:pt x="1399" y="26"/>
                    <a:pt x="1404" y="32"/>
                    <a:pt x="1409" y="38"/>
                  </a:cubicBezTo>
                  <a:cubicBezTo>
                    <a:pt x="1369" y="38"/>
                    <a:pt x="1329" y="38"/>
                    <a:pt x="1290" y="38"/>
                  </a:cubicBezTo>
                  <a:cubicBezTo>
                    <a:pt x="1286" y="32"/>
                    <a:pt x="1282" y="26"/>
                    <a:pt x="1279" y="20"/>
                  </a:cubicBezTo>
                  <a:cubicBezTo>
                    <a:pt x="1275" y="14"/>
                    <a:pt x="1272" y="8"/>
                    <a:pt x="1268" y="2"/>
                  </a:cubicBezTo>
                  <a:close/>
                  <a:moveTo>
                    <a:pt x="266" y="105"/>
                  </a:moveTo>
                  <a:cubicBezTo>
                    <a:pt x="337" y="105"/>
                    <a:pt x="337" y="105"/>
                    <a:pt x="337" y="105"/>
                  </a:cubicBezTo>
                  <a:cubicBezTo>
                    <a:pt x="337" y="142"/>
                    <a:pt x="337" y="142"/>
                    <a:pt x="337" y="142"/>
                  </a:cubicBezTo>
                  <a:cubicBezTo>
                    <a:pt x="266" y="142"/>
                    <a:pt x="266" y="142"/>
                    <a:pt x="266" y="142"/>
                  </a:cubicBezTo>
                  <a:cubicBezTo>
                    <a:pt x="266" y="105"/>
                    <a:pt x="266" y="105"/>
                    <a:pt x="266" y="105"/>
                  </a:cubicBezTo>
                  <a:close/>
                  <a:moveTo>
                    <a:pt x="337" y="1"/>
                  </a:moveTo>
                  <a:cubicBezTo>
                    <a:pt x="337" y="5"/>
                    <a:pt x="337" y="5"/>
                    <a:pt x="337" y="5"/>
                  </a:cubicBezTo>
                  <a:cubicBezTo>
                    <a:pt x="330" y="9"/>
                    <a:pt x="323" y="14"/>
                    <a:pt x="316" y="19"/>
                  </a:cubicBezTo>
                  <a:cubicBezTo>
                    <a:pt x="307" y="25"/>
                    <a:pt x="298" y="32"/>
                    <a:pt x="290" y="38"/>
                  </a:cubicBezTo>
                  <a:cubicBezTo>
                    <a:pt x="266" y="38"/>
                    <a:pt x="266" y="38"/>
                    <a:pt x="266" y="38"/>
                  </a:cubicBezTo>
                  <a:cubicBezTo>
                    <a:pt x="266" y="0"/>
                    <a:pt x="266" y="0"/>
                    <a:pt x="266" y="0"/>
                  </a:cubicBezTo>
                  <a:cubicBezTo>
                    <a:pt x="290" y="0"/>
                    <a:pt x="313" y="1"/>
                    <a:pt x="337" y="1"/>
                  </a:cubicBezTo>
                  <a:close/>
                  <a:moveTo>
                    <a:pt x="337" y="34"/>
                  </a:moveTo>
                  <a:cubicBezTo>
                    <a:pt x="335" y="35"/>
                    <a:pt x="333" y="36"/>
                    <a:pt x="331" y="38"/>
                  </a:cubicBezTo>
                  <a:cubicBezTo>
                    <a:pt x="337" y="38"/>
                    <a:pt x="337" y="38"/>
                    <a:pt x="337" y="38"/>
                  </a:cubicBezTo>
                  <a:cubicBezTo>
                    <a:pt x="337" y="34"/>
                    <a:pt x="337" y="34"/>
                    <a:pt x="337" y="34"/>
                  </a:cubicBezTo>
                  <a:close/>
                  <a:moveTo>
                    <a:pt x="337" y="52"/>
                  </a:moveTo>
                  <a:cubicBezTo>
                    <a:pt x="337" y="90"/>
                    <a:pt x="337" y="90"/>
                    <a:pt x="337" y="90"/>
                  </a:cubicBezTo>
                  <a:cubicBezTo>
                    <a:pt x="266" y="90"/>
                    <a:pt x="266" y="90"/>
                    <a:pt x="266" y="90"/>
                  </a:cubicBezTo>
                  <a:cubicBezTo>
                    <a:pt x="266" y="87"/>
                    <a:pt x="266" y="87"/>
                    <a:pt x="266" y="87"/>
                  </a:cubicBezTo>
                  <a:cubicBezTo>
                    <a:pt x="273" y="82"/>
                    <a:pt x="280" y="76"/>
                    <a:pt x="287" y="71"/>
                  </a:cubicBezTo>
                  <a:cubicBezTo>
                    <a:pt x="295" y="65"/>
                    <a:pt x="304" y="59"/>
                    <a:pt x="312" y="52"/>
                  </a:cubicBezTo>
                  <a:cubicBezTo>
                    <a:pt x="337" y="52"/>
                    <a:pt x="337" y="52"/>
                    <a:pt x="337" y="52"/>
                  </a:cubicBezTo>
                  <a:close/>
                  <a:moveTo>
                    <a:pt x="266" y="55"/>
                  </a:moveTo>
                  <a:cubicBezTo>
                    <a:pt x="270" y="52"/>
                    <a:pt x="270" y="52"/>
                    <a:pt x="270" y="52"/>
                  </a:cubicBezTo>
                  <a:cubicBezTo>
                    <a:pt x="266" y="52"/>
                    <a:pt x="266" y="52"/>
                    <a:pt x="266" y="52"/>
                  </a:cubicBezTo>
                  <a:lnTo>
                    <a:pt x="266" y="55"/>
                  </a:lnTo>
                  <a:close/>
                  <a:moveTo>
                    <a:pt x="61" y="105"/>
                  </a:moveTo>
                  <a:cubicBezTo>
                    <a:pt x="266" y="105"/>
                    <a:pt x="266" y="105"/>
                    <a:pt x="266" y="105"/>
                  </a:cubicBezTo>
                  <a:cubicBezTo>
                    <a:pt x="266" y="142"/>
                    <a:pt x="266" y="142"/>
                    <a:pt x="266" y="142"/>
                  </a:cubicBezTo>
                  <a:cubicBezTo>
                    <a:pt x="177" y="142"/>
                    <a:pt x="89" y="143"/>
                    <a:pt x="0" y="143"/>
                  </a:cubicBezTo>
                  <a:cubicBezTo>
                    <a:pt x="10" y="137"/>
                    <a:pt x="20" y="130"/>
                    <a:pt x="31" y="124"/>
                  </a:cubicBezTo>
                  <a:cubicBezTo>
                    <a:pt x="41" y="118"/>
                    <a:pt x="51" y="112"/>
                    <a:pt x="61" y="105"/>
                  </a:cubicBezTo>
                  <a:close/>
                  <a:moveTo>
                    <a:pt x="266" y="0"/>
                  </a:moveTo>
                  <a:cubicBezTo>
                    <a:pt x="266" y="38"/>
                    <a:pt x="266" y="38"/>
                    <a:pt x="266" y="38"/>
                  </a:cubicBezTo>
                  <a:cubicBezTo>
                    <a:pt x="234" y="38"/>
                    <a:pt x="203" y="38"/>
                    <a:pt x="171" y="38"/>
                  </a:cubicBezTo>
                  <a:cubicBezTo>
                    <a:pt x="181" y="32"/>
                    <a:pt x="192" y="25"/>
                    <a:pt x="202" y="19"/>
                  </a:cubicBezTo>
                  <a:cubicBezTo>
                    <a:pt x="212" y="13"/>
                    <a:pt x="222" y="7"/>
                    <a:pt x="232" y="0"/>
                  </a:cubicBezTo>
                  <a:cubicBezTo>
                    <a:pt x="266" y="0"/>
                    <a:pt x="266" y="0"/>
                    <a:pt x="266" y="0"/>
                  </a:cubicBezTo>
                  <a:close/>
                  <a:moveTo>
                    <a:pt x="266" y="52"/>
                  </a:moveTo>
                  <a:cubicBezTo>
                    <a:pt x="266" y="55"/>
                    <a:pt x="266" y="55"/>
                    <a:pt x="266" y="55"/>
                  </a:cubicBezTo>
                  <a:cubicBezTo>
                    <a:pt x="258" y="60"/>
                    <a:pt x="251" y="66"/>
                    <a:pt x="243" y="71"/>
                  </a:cubicBezTo>
                  <a:cubicBezTo>
                    <a:pt x="235" y="77"/>
                    <a:pt x="226" y="84"/>
                    <a:pt x="217" y="90"/>
                  </a:cubicBezTo>
                  <a:cubicBezTo>
                    <a:pt x="174" y="90"/>
                    <a:pt x="130" y="90"/>
                    <a:pt x="86" y="90"/>
                  </a:cubicBezTo>
                  <a:cubicBezTo>
                    <a:pt x="97" y="84"/>
                    <a:pt x="107" y="77"/>
                    <a:pt x="117" y="71"/>
                  </a:cubicBezTo>
                  <a:cubicBezTo>
                    <a:pt x="127" y="65"/>
                    <a:pt x="137" y="59"/>
                    <a:pt x="148" y="52"/>
                  </a:cubicBezTo>
                  <a:cubicBezTo>
                    <a:pt x="187" y="52"/>
                    <a:pt x="226" y="52"/>
                    <a:pt x="266" y="52"/>
                  </a:cubicBezTo>
                  <a:close/>
                  <a:moveTo>
                    <a:pt x="266" y="87"/>
                  </a:moveTo>
                  <a:cubicBezTo>
                    <a:pt x="262" y="90"/>
                    <a:pt x="262" y="90"/>
                    <a:pt x="262" y="90"/>
                  </a:cubicBezTo>
                  <a:cubicBezTo>
                    <a:pt x="266" y="90"/>
                    <a:pt x="266" y="90"/>
                    <a:pt x="266" y="90"/>
                  </a:cubicBezTo>
                  <a:lnTo>
                    <a:pt x="266" y="87"/>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9" name="i$ḻíde">
              <a:extLst>
                <a:ext uri="{FF2B5EF4-FFF2-40B4-BE49-F238E27FC236}">
                  <a16:creationId xmlns:a16="http://schemas.microsoft.com/office/drawing/2014/main" id="{E9D77B1F-087F-412B-8A8B-51CFBB25D78F}"/>
                </a:ext>
              </a:extLst>
            </p:cNvPr>
            <p:cNvSpPr/>
            <p:nvPr/>
          </p:nvSpPr>
          <p:spPr bwMode="auto">
            <a:xfrm>
              <a:off x="4586658" y="1375213"/>
              <a:ext cx="2677754" cy="248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 name="iSlíḍê">
              <a:extLst>
                <a:ext uri="{FF2B5EF4-FFF2-40B4-BE49-F238E27FC236}">
                  <a16:creationId xmlns:a16="http://schemas.microsoft.com/office/drawing/2014/main" id="{1988F4F3-BE5B-4CEB-B526-DEB05008C308}"/>
                </a:ext>
              </a:extLst>
            </p:cNvPr>
            <p:cNvSpPr/>
            <p:nvPr/>
          </p:nvSpPr>
          <p:spPr bwMode="auto">
            <a:xfrm>
              <a:off x="4586658" y="1569370"/>
              <a:ext cx="2641927" cy="54318"/>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1" name="iṥlîḓê">
              <a:extLst>
                <a:ext uri="{FF2B5EF4-FFF2-40B4-BE49-F238E27FC236}">
                  <a16:creationId xmlns:a16="http://schemas.microsoft.com/office/drawing/2014/main" id="{1CDC4A8F-1604-48A5-9A47-4692162943A8}"/>
                </a:ext>
              </a:extLst>
            </p:cNvPr>
            <p:cNvSpPr/>
            <p:nvPr/>
          </p:nvSpPr>
          <p:spPr bwMode="auto">
            <a:xfrm>
              <a:off x="4586658" y="1451489"/>
              <a:ext cx="28892"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2" name="íṣliďe">
              <a:extLst>
                <a:ext uri="{FF2B5EF4-FFF2-40B4-BE49-F238E27FC236}">
                  <a16:creationId xmlns:a16="http://schemas.microsoft.com/office/drawing/2014/main" id="{FD50AB46-D880-4FFB-8CD7-D6FFEE8471B8}"/>
                </a:ext>
              </a:extLst>
            </p:cNvPr>
            <p:cNvSpPr/>
            <p:nvPr/>
          </p:nvSpPr>
          <p:spPr bwMode="auto">
            <a:xfrm>
              <a:off x="4651377" y="1500028"/>
              <a:ext cx="11557"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3" name="iS1îďé">
              <a:extLst>
                <a:ext uri="{FF2B5EF4-FFF2-40B4-BE49-F238E27FC236}">
                  <a16:creationId xmlns:a16="http://schemas.microsoft.com/office/drawing/2014/main" id="{59CE2501-8086-454B-957F-422F411AA712}"/>
                </a:ext>
              </a:extLst>
            </p:cNvPr>
            <p:cNvSpPr/>
            <p:nvPr/>
          </p:nvSpPr>
          <p:spPr bwMode="auto">
            <a:xfrm>
              <a:off x="4701072"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4" name="íšḻïḍê">
              <a:extLst>
                <a:ext uri="{FF2B5EF4-FFF2-40B4-BE49-F238E27FC236}">
                  <a16:creationId xmlns:a16="http://schemas.microsoft.com/office/drawing/2014/main" id="{207C600C-0196-4CFC-B7D2-F488716D2C27}"/>
                </a:ext>
              </a:extLst>
            </p:cNvPr>
            <p:cNvSpPr/>
            <p:nvPr/>
          </p:nvSpPr>
          <p:spPr bwMode="auto">
            <a:xfrm>
              <a:off x="4750767"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5" name="îṡ1íḓê">
              <a:extLst>
                <a:ext uri="{FF2B5EF4-FFF2-40B4-BE49-F238E27FC236}">
                  <a16:creationId xmlns:a16="http://schemas.microsoft.com/office/drawing/2014/main" id="{A5095E98-6F6B-49F8-9A08-E5D23BA1CE9B}"/>
                </a:ext>
              </a:extLst>
            </p:cNvPr>
            <p:cNvSpPr/>
            <p:nvPr/>
          </p:nvSpPr>
          <p:spPr bwMode="auto">
            <a:xfrm>
              <a:off x="4799306"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6" name="ïŝḷiďê">
              <a:extLst>
                <a:ext uri="{FF2B5EF4-FFF2-40B4-BE49-F238E27FC236}">
                  <a16:creationId xmlns:a16="http://schemas.microsoft.com/office/drawing/2014/main" id="{81FEE378-164B-4CF4-9A76-5860A77969C3}"/>
                </a:ext>
              </a:extLst>
            </p:cNvPr>
            <p:cNvSpPr/>
            <p:nvPr/>
          </p:nvSpPr>
          <p:spPr bwMode="auto">
            <a:xfrm>
              <a:off x="4849001" y="1451489"/>
              <a:ext cx="28892"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7" name="íŝ1íḑé">
              <a:extLst>
                <a:ext uri="{FF2B5EF4-FFF2-40B4-BE49-F238E27FC236}">
                  <a16:creationId xmlns:a16="http://schemas.microsoft.com/office/drawing/2014/main" id="{D9D73912-EDCD-4A6A-980D-4A58F1FB033A}"/>
                </a:ext>
              </a:extLst>
            </p:cNvPr>
            <p:cNvSpPr/>
            <p:nvPr/>
          </p:nvSpPr>
          <p:spPr bwMode="auto">
            <a:xfrm>
              <a:off x="4913720"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 name="ísľïde">
              <a:extLst>
                <a:ext uri="{FF2B5EF4-FFF2-40B4-BE49-F238E27FC236}">
                  <a16:creationId xmlns:a16="http://schemas.microsoft.com/office/drawing/2014/main" id="{3B2432B8-A0E9-47BA-B7A3-CFB740003B38}"/>
                </a:ext>
              </a:extLst>
            </p:cNvPr>
            <p:cNvSpPr/>
            <p:nvPr/>
          </p:nvSpPr>
          <p:spPr bwMode="auto">
            <a:xfrm>
              <a:off x="4961104" y="1500028"/>
              <a:ext cx="12713"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 name="iŝlîdé">
              <a:extLst>
                <a:ext uri="{FF2B5EF4-FFF2-40B4-BE49-F238E27FC236}">
                  <a16:creationId xmlns:a16="http://schemas.microsoft.com/office/drawing/2014/main" id="{0476C668-47BF-44F5-A4C2-87938DCFCEEF}"/>
                </a:ext>
              </a:extLst>
            </p:cNvPr>
            <p:cNvSpPr/>
            <p:nvPr/>
          </p:nvSpPr>
          <p:spPr bwMode="auto">
            <a:xfrm>
              <a:off x="5011955"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 name="ï$1ídè">
              <a:extLst>
                <a:ext uri="{FF2B5EF4-FFF2-40B4-BE49-F238E27FC236}">
                  <a16:creationId xmlns:a16="http://schemas.microsoft.com/office/drawing/2014/main" id="{688BEF14-5848-474C-81F2-034F246731A3}"/>
                </a:ext>
              </a:extLst>
            </p:cNvPr>
            <p:cNvSpPr/>
            <p:nvPr/>
          </p:nvSpPr>
          <p:spPr bwMode="auto">
            <a:xfrm>
              <a:off x="5061650"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1" name="îşḷíḋe">
              <a:extLst>
                <a:ext uri="{FF2B5EF4-FFF2-40B4-BE49-F238E27FC236}">
                  <a16:creationId xmlns:a16="http://schemas.microsoft.com/office/drawing/2014/main" id="{549CB6EF-EAC4-48DF-A300-FB6E4366B9FF}"/>
                </a:ext>
              </a:extLst>
            </p:cNvPr>
            <p:cNvSpPr/>
            <p:nvPr/>
          </p:nvSpPr>
          <p:spPr bwMode="auto">
            <a:xfrm>
              <a:off x="5110189"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2" name="ís1íde">
              <a:extLst>
                <a:ext uri="{FF2B5EF4-FFF2-40B4-BE49-F238E27FC236}">
                  <a16:creationId xmlns:a16="http://schemas.microsoft.com/office/drawing/2014/main" id="{298CB1EF-AADA-4A83-A496-E74F163E04A6}"/>
                </a:ext>
              </a:extLst>
            </p:cNvPr>
            <p:cNvSpPr/>
            <p:nvPr/>
          </p:nvSpPr>
          <p:spPr bwMode="auto">
            <a:xfrm>
              <a:off x="5173753"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3" name="íšlíḑè">
              <a:extLst>
                <a:ext uri="{FF2B5EF4-FFF2-40B4-BE49-F238E27FC236}">
                  <a16:creationId xmlns:a16="http://schemas.microsoft.com/office/drawing/2014/main" id="{9912FFE0-110C-456E-89A4-E99CB002D9B5}"/>
                </a:ext>
              </a:extLst>
            </p:cNvPr>
            <p:cNvSpPr/>
            <p:nvPr/>
          </p:nvSpPr>
          <p:spPr bwMode="auto">
            <a:xfrm>
              <a:off x="5223448"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4" name="îŝliḋe">
              <a:extLst>
                <a:ext uri="{FF2B5EF4-FFF2-40B4-BE49-F238E27FC236}">
                  <a16:creationId xmlns:a16="http://schemas.microsoft.com/office/drawing/2014/main" id="{A8F24054-DE68-45CB-9867-5C8EAB2B067C}"/>
                </a:ext>
              </a:extLst>
            </p:cNvPr>
            <p:cNvSpPr/>
            <p:nvPr/>
          </p:nvSpPr>
          <p:spPr bwMode="auto">
            <a:xfrm>
              <a:off x="5271987" y="1500028"/>
              <a:ext cx="11557"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5" name="îsḷiḋé">
              <a:extLst>
                <a:ext uri="{FF2B5EF4-FFF2-40B4-BE49-F238E27FC236}">
                  <a16:creationId xmlns:a16="http://schemas.microsoft.com/office/drawing/2014/main" id="{9108C25C-C48D-481A-9E91-F7537A0D22CB}"/>
                </a:ext>
              </a:extLst>
            </p:cNvPr>
            <p:cNvSpPr/>
            <p:nvPr/>
          </p:nvSpPr>
          <p:spPr bwMode="auto">
            <a:xfrm>
              <a:off x="5321682"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6" name="ïşļîḓé">
              <a:extLst>
                <a:ext uri="{FF2B5EF4-FFF2-40B4-BE49-F238E27FC236}">
                  <a16:creationId xmlns:a16="http://schemas.microsoft.com/office/drawing/2014/main" id="{6AED6400-0E00-482D-9708-3F3F08F33EC0}"/>
                </a:ext>
              </a:extLst>
            </p:cNvPr>
            <p:cNvSpPr/>
            <p:nvPr/>
          </p:nvSpPr>
          <p:spPr bwMode="auto">
            <a:xfrm>
              <a:off x="5372533"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7" name="îşḻíḑe">
              <a:extLst>
                <a:ext uri="{FF2B5EF4-FFF2-40B4-BE49-F238E27FC236}">
                  <a16:creationId xmlns:a16="http://schemas.microsoft.com/office/drawing/2014/main" id="{18488AA5-8274-4FF8-B565-695D33AC757F}"/>
                </a:ext>
              </a:extLst>
            </p:cNvPr>
            <p:cNvSpPr/>
            <p:nvPr/>
          </p:nvSpPr>
          <p:spPr bwMode="auto">
            <a:xfrm>
              <a:off x="5436096"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8" name="ïṧļiḋe">
              <a:extLst>
                <a:ext uri="{FF2B5EF4-FFF2-40B4-BE49-F238E27FC236}">
                  <a16:creationId xmlns:a16="http://schemas.microsoft.com/office/drawing/2014/main" id="{E58CAF2B-DDEF-4316-8B26-E4C1C3C7805A}"/>
                </a:ext>
              </a:extLst>
            </p:cNvPr>
            <p:cNvSpPr/>
            <p:nvPr/>
          </p:nvSpPr>
          <p:spPr bwMode="auto">
            <a:xfrm>
              <a:off x="5484635"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9" name="íṡḷïḓè">
              <a:extLst>
                <a:ext uri="{FF2B5EF4-FFF2-40B4-BE49-F238E27FC236}">
                  <a16:creationId xmlns:a16="http://schemas.microsoft.com/office/drawing/2014/main" id="{9F2502BC-3048-48E8-95AF-96DF93CF0650}"/>
                </a:ext>
              </a:extLst>
            </p:cNvPr>
            <p:cNvSpPr/>
            <p:nvPr/>
          </p:nvSpPr>
          <p:spPr bwMode="auto">
            <a:xfrm>
              <a:off x="5534330"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 name="íṣḷîḑe">
              <a:extLst>
                <a:ext uri="{FF2B5EF4-FFF2-40B4-BE49-F238E27FC236}">
                  <a16:creationId xmlns:a16="http://schemas.microsoft.com/office/drawing/2014/main" id="{82543929-DC1A-43D2-B9C0-BB854A7F348E}"/>
                </a:ext>
              </a:extLst>
            </p:cNvPr>
            <p:cNvSpPr/>
            <p:nvPr/>
          </p:nvSpPr>
          <p:spPr bwMode="auto">
            <a:xfrm>
              <a:off x="5584026"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1" name="íSḷíḑe">
              <a:extLst>
                <a:ext uri="{FF2B5EF4-FFF2-40B4-BE49-F238E27FC236}">
                  <a16:creationId xmlns:a16="http://schemas.microsoft.com/office/drawing/2014/main" id="{3E26EDD8-3662-4E1A-95DA-A76C0CD96444}"/>
                </a:ext>
              </a:extLst>
            </p:cNvPr>
            <p:cNvSpPr/>
            <p:nvPr/>
          </p:nvSpPr>
          <p:spPr bwMode="auto">
            <a:xfrm>
              <a:off x="5632565"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2" name="îṧ1îḓé">
              <a:extLst>
                <a:ext uri="{FF2B5EF4-FFF2-40B4-BE49-F238E27FC236}">
                  <a16:creationId xmlns:a16="http://schemas.microsoft.com/office/drawing/2014/main" id="{8F959837-0989-42DC-B49E-F406E4D9A245}"/>
                </a:ext>
              </a:extLst>
            </p:cNvPr>
            <p:cNvSpPr/>
            <p:nvPr/>
          </p:nvSpPr>
          <p:spPr bwMode="auto">
            <a:xfrm>
              <a:off x="5696128"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3" name="íś1iḋè">
              <a:extLst>
                <a:ext uri="{FF2B5EF4-FFF2-40B4-BE49-F238E27FC236}">
                  <a16:creationId xmlns:a16="http://schemas.microsoft.com/office/drawing/2014/main" id="{1B76A087-3C93-405F-9C52-41AE54B7E3AC}"/>
                </a:ext>
              </a:extLst>
            </p:cNvPr>
            <p:cNvSpPr/>
            <p:nvPr/>
          </p:nvSpPr>
          <p:spPr bwMode="auto">
            <a:xfrm>
              <a:off x="5746979"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4" name="îŝḷíďê">
              <a:extLst>
                <a:ext uri="{FF2B5EF4-FFF2-40B4-BE49-F238E27FC236}">
                  <a16:creationId xmlns:a16="http://schemas.microsoft.com/office/drawing/2014/main" id="{C38723B0-D628-4FA2-9D3E-6CECE9257603}"/>
                </a:ext>
              </a:extLst>
            </p:cNvPr>
            <p:cNvSpPr/>
            <p:nvPr/>
          </p:nvSpPr>
          <p:spPr bwMode="auto">
            <a:xfrm>
              <a:off x="5794363"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5" name="ïSliḍe">
              <a:extLst>
                <a:ext uri="{FF2B5EF4-FFF2-40B4-BE49-F238E27FC236}">
                  <a16:creationId xmlns:a16="http://schemas.microsoft.com/office/drawing/2014/main" id="{79D3BD64-ADC7-4492-9D71-E8F9010FA293}"/>
                </a:ext>
              </a:extLst>
            </p:cNvPr>
            <p:cNvSpPr/>
            <p:nvPr/>
          </p:nvSpPr>
          <p:spPr bwMode="auto">
            <a:xfrm>
              <a:off x="5845213"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6" name="ïSlïďé">
              <a:extLst>
                <a:ext uri="{FF2B5EF4-FFF2-40B4-BE49-F238E27FC236}">
                  <a16:creationId xmlns:a16="http://schemas.microsoft.com/office/drawing/2014/main" id="{4C892F8C-A89F-46EB-88EB-4407D6E4E02E}"/>
                </a:ext>
              </a:extLst>
            </p:cNvPr>
            <p:cNvSpPr/>
            <p:nvPr/>
          </p:nvSpPr>
          <p:spPr bwMode="auto">
            <a:xfrm>
              <a:off x="5894908"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7" name="íṡlíḍè">
              <a:extLst>
                <a:ext uri="{FF2B5EF4-FFF2-40B4-BE49-F238E27FC236}">
                  <a16:creationId xmlns:a16="http://schemas.microsoft.com/office/drawing/2014/main" id="{26CBCFF9-4192-4A8E-9BC8-4D96DB11EC92}"/>
                </a:ext>
              </a:extLst>
            </p:cNvPr>
            <p:cNvSpPr/>
            <p:nvPr/>
          </p:nvSpPr>
          <p:spPr bwMode="auto">
            <a:xfrm>
              <a:off x="5958472"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8" name="iṣļiḍé">
              <a:extLst>
                <a:ext uri="{FF2B5EF4-FFF2-40B4-BE49-F238E27FC236}">
                  <a16:creationId xmlns:a16="http://schemas.microsoft.com/office/drawing/2014/main" id="{FA13A272-C57D-4E21-A04C-2D1330E7BA2E}"/>
                </a:ext>
              </a:extLst>
            </p:cNvPr>
            <p:cNvSpPr/>
            <p:nvPr/>
          </p:nvSpPr>
          <p:spPr bwMode="auto">
            <a:xfrm>
              <a:off x="6007011"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9" name="ísľídê">
              <a:extLst>
                <a:ext uri="{FF2B5EF4-FFF2-40B4-BE49-F238E27FC236}">
                  <a16:creationId xmlns:a16="http://schemas.microsoft.com/office/drawing/2014/main" id="{6CB49079-9531-4E6A-9A0C-2A96E84E6118}"/>
                </a:ext>
              </a:extLst>
            </p:cNvPr>
            <p:cNvSpPr/>
            <p:nvPr/>
          </p:nvSpPr>
          <p:spPr bwMode="auto">
            <a:xfrm>
              <a:off x="6056706"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0" name="íşlïḑè">
              <a:extLst>
                <a:ext uri="{FF2B5EF4-FFF2-40B4-BE49-F238E27FC236}">
                  <a16:creationId xmlns:a16="http://schemas.microsoft.com/office/drawing/2014/main" id="{2ECC5358-6AD8-4A29-B59C-8A5107186D74}"/>
                </a:ext>
              </a:extLst>
            </p:cNvPr>
            <p:cNvSpPr/>
            <p:nvPr/>
          </p:nvSpPr>
          <p:spPr bwMode="auto">
            <a:xfrm>
              <a:off x="6105246"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1" name="ïśľiďé">
              <a:extLst>
                <a:ext uri="{FF2B5EF4-FFF2-40B4-BE49-F238E27FC236}">
                  <a16:creationId xmlns:a16="http://schemas.microsoft.com/office/drawing/2014/main" id="{FD7215FA-93A6-4D9A-9163-0BBC4C1D1D33}"/>
                </a:ext>
              </a:extLst>
            </p:cNvPr>
            <p:cNvSpPr/>
            <p:nvPr/>
          </p:nvSpPr>
          <p:spPr bwMode="auto">
            <a:xfrm>
              <a:off x="6154941"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2" name="iṩľîďê">
              <a:extLst>
                <a:ext uri="{FF2B5EF4-FFF2-40B4-BE49-F238E27FC236}">
                  <a16:creationId xmlns:a16="http://schemas.microsoft.com/office/drawing/2014/main" id="{0B97E406-8591-4C8E-87EB-25959C28DE3B}"/>
                </a:ext>
              </a:extLst>
            </p:cNvPr>
            <p:cNvSpPr/>
            <p:nvPr/>
          </p:nvSpPr>
          <p:spPr bwMode="auto">
            <a:xfrm>
              <a:off x="6219660"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3" name="i$líḍè">
              <a:extLst>
                <a:ext uri="{FF2B5EF4-FFF2-40B4-BE49-F238E27FC236}">
                  <a16:creationId xmlns:a16="http://schemas.microsoft.com/office/drawing/2014/main" id="{91C5FDEE-26B2-4CCC-95A0-BAAF6171CEB0}"/>
                </a:ext>
              </a:extLst>
            </p:cNvPr>
            <p:cNvSpPr/>
            <p:nvPr/>
          </p:nvSpPr>
          <p:spPr bwMode="auto">
            <a:xfrm>
              <a:off x="6269355"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4" name="íšļîďe">
              <a:extLst>
                <a:ext uri="{FF2B5EF4-FFF2-40B4-BE49-F238E27FC236}">
                  <a16:creationId xmlns:a16="http://schemas.microsoft.com/office/drawing/2014/main" id="{B550228D-8D47-466A-926B-6DD4A5C41561}"/>
                </a:ext>
              </a:extLst>
            </p:cNvPr>
            <p:cNvSpPr/>
            <p:nvPr/>
          </p:nvSpPr>
          <p:spPr bwMode="auto">
            <a:xfrm>
              <a:off x="6316738"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5" name="îṥḻíḑê">
              <a:extLst>
                <a:ext uri="{FF2B5EF4-FFF2-40B4-BE49-F238E27FC236}">
                  <a16:creationId xmlns:a16="http://schemas.microsoft.com/office/drawing/2014/main" id="{67C7EFDF-E0D0-449A-A1CF-327E8618BA67}"/>
                </a:ext>
              </a:extLst>
            </p:cNvPr>
            <p:cNvSpPr/>
            <p:nvPr/>
          </p:nvSpPr>
          <p:spPr bwMode="auto">
            <a:xfrm>
              <a:off x="6367589"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6" name="íṡḻïḍe">
              <a:extLst>
                <a:ext uri="{FF2B5EF4-FFF2-40B4-BE49-F238E27FC236}">
                  <a16:creationId xmlns:a16="http://schemas.microsoft.com/office/drawing/2014/main" id="{E22181FA-BD09-483A-92DF-6C7373B2DA35}"/>
                </a:ext>
              </a:extLst>
            </p:cNvPr>
            <p:cNvSpPr/>
            <p:nvPr/>
          </p:nvSpPr>
          <p:spPr bwMode="auto">
            <a:xfrm>
              <a:off x="6414973" y="1451489"/>
              <a:ext cx="30048"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7" name="ïşḷïďê">
              <a:extLst>
                <a:ext uri="{FF2B5EF4-FFF2-40B4-BE49-F238E27FC236}">
                  <a16:creationId xmlns:a16="http://schemas.microsoft.com/office/drawing/2014/main" id="{F79F2889-2950-4570-B446-65DF80B527D7}"/>
                </a:ext>
              </a:extLst>
            </p:cNvPr>
            <p:cNvSpPr/>
            <p:nvPr/>
          </p:nvSpPr>
          <p:spPr bwMode="auto">
            <a:xfrm>
              <a:off x="6479692" y="1500028"/>
              <a:ext cx="11557"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8" name="iŝlîdê">
              <a:extLst>
                <a:ext uri="{FF2B5EF4-FFF2-40B4-BE49-F238E27FC236}">
                  <a16:creationId xmlns:a16="http://schemas.microsoft.com/office/drawing/2014/main" id="{B32BF0AB-9478-4305-88C4-279F76AA122B}"/>
                </a:ext>
              </a:extLst>
            </p:cNvPr>
            <p:cNvSpPr/>
            <p:nvPr/>
          </p:nvSpPr>
          <p:spPr bwMode="auto">
            <a:xfrm>
              <a:off x="6529387"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9" name="îşļïḑé">
              <a:extLst>
                <a:ext uri="{FF2B5EF4-FFF2-40B4-BE49-F238E27FC236}">
                  <a16:creationId xmlns:a16="http://schemas.microsoft.com/office/drawing/2014/main" id="{5DDF480F-4E89-4A6A-875C-2FA11A6470CE}"/>
                </a:ext>
              </a:extLst>
            </p:cNvPr>
            <p:cNvSpPr/>
            <p:nvPr/>
          </p:nvSpPr>
          <p:spPr bwMode="auto">
            <a:xfrm>
              <a:off x="6579082"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 name="ïśľíḍè">
              <a:extLst>
                <a:ext uri="{FF2B5EF4-FFF2-40B4-BE49-F238E27FC236}">
                  <a16:creationId xmlns:a16="http://schemas.microsoft.com/office/drawing/2014/main" id="{4B53272A-97D8-461D-BF6B-290869FA1D3B}"/>
                </a:ext>
              </a:extLst>
            </p:cNvPr>
            <p:cNvSpPr/>
            <p:nvPr/>
          </p:nvSpPr>
          <p:spPr bwMode="auto">
            <a:xfrm>
              <a:off x="6627621"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 name="ïṧḻîḋè">
              <a:extLst>
                <a:ext uri="{FF2B5EF4-FFF2-40B4-BE49-F238E27FC236}">
                  <a16:creationId xmlns:a16="http://schemas.microsoft.com/office/drawing/2014/main" id="{98290BF0-1C7D-4CD1-B2E4-37F71981FC09}"/>
                </a:ext>
              </a:extLst>
            </p:cNvPr>
            <p:cNvSpPr/>
            <p:nvPr/>
          </p:nvSpPr>
          <p:spPr bwMode="auto">
            <a:xfrm>
              <a:off x="6677316" y="1451489"/>
              <a:ext cx="28892"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2" name="ïṡḷiḍè">
              <a:extLst>
                <a:ext uri="{FF2B5EF4-FFF2-40B4-BE49-F238E27FC236}">
                  <a16:creationId xmlns:a16="http://schemas.microsoft.com/office/drawing/2014/main" id="{15348CAA-B2D1-49BD-9B2A-950BA4B67CC6}"/>
                </a:ext>
              </a:extLst>
            </p:cNvPr>
            <p:cNvSpPr/>
            <p:nvPr/>
          </p:nvSpPr>
          <p:spPr bwMode="auto">
            <a:xfrm>
              <a:off x="6742036"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3" name="îṩḻîḑe">
              <a:extLst>
                <a:ext uri="{FF2B5EF4-FFF2-40B4-BE49-F238E27FC236}">
                  <a16:creationId xmlns:a16="http://schemas.microsoft.com/office/drawing/2014/main" id="{2F124883-A008-49AE-B4E2-61BCEA1EB7DC}"/>
                </a:ext>
              </a:extLst>
            </p:cNvPr>
            <p:cNvSpPr/>
            <p:nvPr/>
          </p:nvSpPr>
          <p:spPr bwMode="auto">
            <a:xfrm>
              <a:off x="6791731"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4" name="ïsľiḓé">
              <a:extLst>
                <a:ext uri="{FF2B5EF4-FFF2-40B4-BE49-F238E27FC236}">
                  <a16:creationId xmlns:a16="http://schemas.microsoft.com/office/drawing/2014/main" id="{471BA389-BF64-4811-BB4E-A39EF6B29071}"/>
                </a:ext>
              </a:extLst>
            </p:cNvPr>
            <p:cNvSpPr/>
            <p:nvPr/>
          </p:nvSpPr>
          <p:spPr bwMode="auto">
            <a:xfrm>
              <a:off x="6840270"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5" name="íṡḻiďe">
              <a:extLst>
                <a:ext uri="{FF2B5EF4-FFF2-40B4-BE49-F238E27FC236}">
                  <a16:creationId xmlns:a16="http://schemas.microsoft.com/office/drawing/2014/main" id="{654E267D-18BE-45DC-9D16-EE2DCEE04EED}"/>
                </a:ext>
              </a:extLst>
            </p:cNvPr>
            <p:cNvSpPr/>
            <p:nvPr/>
          </p:nvSpPr>
          <p:spPr bwMode="auto">
            <a:xfrm>
              <a:off x="6889965"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6" name="îŝļíde">
              <a:extLst>
                <a:ext uri="{FF2B5EF4-FFF2-40B4-BE49-F238E27FC236}">
                  <a16:creationId xmlns:a16="http://schemas.microsoft.com/office/drawing/2014/main" id="{42B3C20F-537C-4806-93E6-C3BC04974277}"/>
                </a:ext>
              </a:extLst>
            </p:cNvPr>
            <p:cNvSpPr/>
            <p:nvPr/>
          </p:nvSpPr>
          <p:spPr bwMode="auto">
            <a:xfrm>
              <a:off x="6938504"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7" name="ïṥľïḓé">
              <a:extLst>
                <a:ext uri="{FF2B5EF4-FFF2-40B4-BE49-F238E27FC236}">
                  <a16:creationId xmlns:a16="http://schemas.microsoft.com/office/drawing/2014/main" id="{815358BD-64F3-4D1E-AB07-2C58D0DBB574}"/>
                </a:ext>
              </a:extLst>
            </p:cNvPr>
            <p:cNvSpPr/>
            <p:nvPr/>
          </p:nvSpPr>
          <p:spPr bwMode="auto">
            <a:xfrm>
              <a:off x="7002068"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8" name="iṣļiḍe">
              <a:extLst>
                <a:ext uri="{FF2B5EF4-FFF2-40B4-BE49-F238E27FC236}">
                  <a16:creationId xmlns:a16="http://schemas.microsoft.com/office/drawing/2014/main" id="{FD394DCD-8D84-4AE6-BB41-7FBD86154B1B}"/>
                </a:ext>
              </a:extLst>
            </p:cNvPr>
            <p:cNvSpPr/>
            <p:nvPr/>
          </p:nvSpPr>
          <p:spPr bwMode="auto">
            <a:xfrm>
              <a:off x="7051763"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9" name="îsḷíḍè">
              <a:extLst>
                <a:ext uri="{FF2B5EF4-FFF2-40B4-BE49-F238E27FC236}">
                  <a16:creationId xmlns:a16="http://schemas.microsoft.com/office/drawing/2014/main" id="{72377519-CE7D-40A6-B703-8B6D5A838665}"/>
                </a:ext>
              </a:extLst>
            </p:cNvPr>
            <p:cNvSpPr/>
            <p:nvPr/>
          </p:nvSpPr>
          <p:spPr bwMode="auto">
            <a:xfrm>
              <a:off x="7102613" y="1500028"/>
              <a:ext cx="9246"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0" name="ïṣ1íḋê">
              <a:extLst>
                <a:ext uri="{FF2B5EF4-FFF2-40B4-BE49-F238E27FC236}">
                  <a16:creationId xmlns:a16="http://schemas.microsoft.com/office/drawing/2014/main" id="{F79827E3-B53A-4C0D-B98C-EA276A5C0B7A}"/>
                </a:ext>
              </a:extLst>
            </p:cNvPr>
            <p:cNvSpPr/>
            <p:nvPr/>
          </p:nvSpPr>
          <p:spPr bwMode="auto">
            <a:xfrm>
              <a:off x="7149997" y="1500028"/>
              <a:ext cx="10401" cy="123660"/>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 name="îṣľîḍé">
              <a:extLst>
                <a:ext uri="{FF2B5EF4-FFF2-40B4-BE49-F238E27FC236}">
                  <a16:creationId xmlns:a16="http://schemas.microsoft.com/office/drawing/2014/main" id="{910B7E82-D286-450F-BCBA-A70966D94026}"/>
                </a:ext>
              </a:extLst>
            </p:cNvPr>
            <p:cNvSpPr/>
            <p:nvPr/>
          </p:nvSpPr>
          <p:spPr bwMode="auto">
            <a:xfrm>
              <a:off x="7200848" y="1451489"/>
              <a:ext cx="27737" cy="172199"/>
            </a:xfrm>
            <a:prstGeom prst="rect">
              <a:avLst/>
            </a:prstGeom>
            <a:solidFill>
              <a:srgbClr val="FFCD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2" name="ïsľïḓe">
              <a:extLst>
                <a:ext uri="{FF2B5EF4-FFF2-40B4-BE49-F238E27FC236}">
                  <a16:creationId xmlns:a16="http://schemas.microsoft.com/office/drawing/2014/main" id="{626BC4D0-F432-4B50-A920-4EA20991F2DA}"/>
                </a:ext>
              </a:extLst>
            </p:cNvPr>
            <p:cNvSpPr/>
            <p:nvPr/>
          </p:nvSpPr>
          <p:spPr bwMode="auto">
            <a:xfrm>
              <a:off x="3974137" y="3735149"/>
              <a:ext cx="144462" cy="918780"/>
            </a:xfrm>
            <a:custGeom>
              <a:avLst/>
              <a:gdLst>
                <a:gd name="T0" fmla="*/ 2 w 125"/>
                <a:gd name="T1" fmla="*/ 0 h 795"/>
                <a:gd name="T2" fmla="*/ 125 w 125"/>
                <a:gd name="T3" fmla="*/ 0 h 795"/>
                <a:gd name="T4" fmla="*/ 123 w 125"/>
                <a:gd name="T5" fmla="*/ 795 h 795"/>
                <a:gd name="T6" fmla="*/ 0 w 125"/>
                <a:gd name="T7" fmla="*/ 793 h 795"/>
                <a:gd name="T8" fmla="*/ 2 w 125"/>
                <a:gd name="T9" fmla="*/ 0 h 795"/>
              </a:gdLst>
              <a:ahLst/>
              <a:cxnLst>
                <a:cxn ang="0">
                  <a:pos x="T0" y="T1"/>
                </a:cxn>
                <a:cxn ang="0">
                  <a:pos x="T2" y="T3"/>
                </a:cxn>
                <a:cxn ang="0">
                  <a:pos x="T4" y="T5"/>
                </a:cxn>
                <a:cxn ang="0">
                  <a:pos x="T6" y="T7"/>
                </a:cxn>
                <a:cxn ang="0">
                  <a:pos x="T8" y="T9"/>
                </a:cxn>
              </a:cxnLst>
              <a:rect l="0" t="0" r="r" b="b"/>
              <a:pathLst>
                <a:path w="125" h="795">
                  <a:moveTo>
                    <a:pt x="2" y="0"/>
                  </a:moveTo>
                  <a:lnTo>
                    <a:pt x="125" y="0"/>
                  </a:lnTo>
                  <a:lnTo>
                    <a:pt x="123" y="795"/>
                  </a:lnTo>
                  <a:lnTo>
                    <a:pt x="0" y="793"/>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3" name="îSľîde">
              <a:extLst>
                <a:ext uri="{FF2B5EF4-FFF2-40B4-BE49-F238E27FC236}">
                  <a16:creationId xmlns:a16="http://schemas.microsoft.com/office/drawing/2014/main" id="{1F51081E-AE0E-4E2A-A37F-74793CF894D4}"/>
                </a:ext>
              </a:extLst>
            </p:cNvPr>
            <p:cNvSpPr/>
            <p:nvPr/>
          </p:nvSpPr>
          <p:spPr bwMode="auto">
            <a:xfrm>
              <a:off x="4001874" y="3774443"/>
              <a:ext cx="88989" cy="837881"/>
            </a:xfrm>
            <a:custGeom>
              <a:avLst/>
              <a:gdLst>
                <a:gd name="T0" fmla="*/ 2 w 77"/>
                <a:gd name="T1" fmla="*/ 0 h 725"/>
                <a:gd name="T2" fmla="*/ 0 w 77"/>
                <a:gd name="T3" fmla="*/ 725 h 725"/>
                <a:gd name="T4" fmla="*/ 75 w 77"/>
                <a:gd name="T5" fmla="*/ 725 h 725"/>
                <a:gd name="T6" fmla="*/ 77 w 77"/>
                <a:gd name="T7" fmla="*/ 2 h 725"/>
                <a:gd name="T8" fmla="*/ 2 w 77"/>
                <a:gd name="T9" fmla="*/ 0 h 725"/>
              </a:gdLst>
              <a:ahLst/>
              <a:cxnLst>
                <a:cxn ang="0">
                  <a:pos x="T0" y="T1"/>
                </a:cxn>
                <a:cxn ang="0">
                  <a:pos x="T2" y="T3"/>
                </a:cxn>
                <a:cxn ang="0">
                  <a:pos x="T4" y="T5"/>
                </a:cxn>
                <a:cxn ang="0">
                  <a:pos x="T6" y="T7"/>
                </a:cxn>
                <a:cxn ang="0">
                  <a:pos x="T8" y="T9"/>
                </a:cxn>
              </a:cxnLst>
              <a:rect l="0" t="0" r="r" b="b"/>
              <a:pathLst>
                <a:path w="77" h="725">
                  <a:moveTo>
                    <a:pt x="2" y="0"/>
                  </a:moveTo>
                  <a:lnTo>
                    <a:pt x="0" y="725"/>
                  </a:lnTo>
                  <a:lnTo>
                    <a:pt x="75" y="725"/>
                  </a:lnTo>
                  <a:lnTo>
                    <a:pt x="77" y="2"/>
                  </a:lnTo>
                  <a:lnTo>
                    <a:pt x="2" y="0"/>
                  </a:lnTo>
                  <a:close/>
                </a:path>
              </a:pathLst>
            </a:custGeom>
            <a:solidFill>
              <a:srgbClr val="87BB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4" name="iśḻîḑê">
              <a:extLst>
                <a:ext uri="{FF2B5EF4-FFF2-40B4-BE49-F238E27FC236}">
                  <a16:creationId xmlns:a16="http://schemas.microsoft.com/office/drawing/2014/main" id="{2DF32E0B-DC94-4C9D-8F2F-9F481F917716}"/>
                </a:ext>
              </a:extLst>
            </p:cNvPr>
            <p:cNvSpPr/>
            <p:nvPr/>
          </p:nvSpPr>
          <p:spPr bwMode="auto">
            <a:xfrm>
              <a:off x="3875903" y="3502854"/>
              <a:ext cx="344398" cy="317817"/>
            </a:xfrm>
            <a:custGeom>
              <a:avLst/>
              <a:gdLst>
                <a:gd name="T0" fmla="*/ 131 w 172"/>
                <a:gd name="T1" fmla="*/ 0 h 159"/>
                <a:gd name="T2" fmla="*/ 172 w 172"/>
                <a:gd name="T3" fmla="*/ 74 h 159"/>
                <a:gd name="T4" fmla="*/ 86 w 172"/>
                <a:gd name="T5" fmla="*/ 159 h 159"/>
                <a:gd name="T6" fmla="*/ 0 w 172"/>
                <a:gd name="T7" fmla="*/ 73 h 159"/>
                <a:gd name="T8" fmla="*/ 42 w 172"/>
                <a:gd name="T9" fmla="*/ 0 h 159"/>
                <a:gd name="T10" fmla="*/ 41 w 172"/>
                <a:gd name="T11" fmla="*/ 49 h 159"/>
                <a:gd name="T12" fmla="*/ 41 w 172"/>
                <a:gd name="T13" fmla="*/ 74 h 159"/>
                <a:gd name="T14" fmla="*/ 64 w 172"/>
                <a:gd name="T15" fmla="*/ 87 h 159"/>
                <a:gd name="T16" fmla="*/ 86 w 172"/>
                <a:gd name="T17" fmla="*/ 100 h 159"/>
                <a:gd name="T18" fmla="*/ 108 w 172"/>
                <a:gd name="T19" fmla="*/ 88 h 159"/>
                <a:gd name="T20" fmla="*/ 131 w 172"/>
                <a:gd name="T21" fmla="*/ 75 h 159"/>
                <a:gd name="T22" fmla="*/ 131 w 172"/>
                <a:gd name="T23" fmla="*/ 49 h 159"/>
                <a:gd name="T24" fmla="*/ 131 w 172"/>
                <a:gd name="T2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59">
                  <a:moveTo>
                    <a:pt x="131" y="0"/>
                  </a:moveTo>
                  <a:cubicBezTo>
                    <a:pt x="155" y="16"/>
                    <a:pt x="172" y="43"/>
                    <a:pt x="172" y="74"/>
                  </a:cubicBezTo>
                  <a:cubicBezTo>
                    <a:pt x="171" y="121"/>
                    <a:pt x="133" y="159"/>
                    <a:pt x="86" y="159"/>
                  </a:cubicBezTo>
                  <a:cubicBezTo>
                    <a:pt x="38" y="159"/>
                    <a:pt x="0" y="120"/>
                    <a:pt x="0" y="73"/>
                  </a:cubicBezTo>
                  <a:cubicBezTo>
                    <a:pt x="0" y="42"/>
                    <a:pt x="17" y="15"/>
                    <a:pt x="42" y="0"/>
                  </a:cubicBezTo>
                  <a:cubicBezTo>
                    <a:pt x="41" y="49"/>
                    <a:pt x="41" y="49"/>
                    <a:pt x="41" y="49"/>
                  </a:cubicBezTo>
                  <a:cubicBezTo>
                    <a:pt x="41" y="74"/>
                    <a:pt x="41" y="74"/>
                    <a:pt x="41" y="74"/>
                  </a:cubicBezTo>
                  <a:cubicBezTo>
                    <a:pt x="64" y="87"/>
                    <a:pt x="64" y="87"/>
                    <a:pt x="64" y="87"/>
                  </a:cubicBezTo>
                  <a:cubicBezTo>
                    <a:pt x="86" y="100"/>
                    <a:pt x="86" y="100"/>
                    <a:pt x="86" y="100"/>
                  </a:cubicBezTo>
                  <a:cubicBezTo>
                    <a:pt x="108" y="88"/>
                    <a:pt x="108" y="88"/>
                    <a:pt x="108" y="88"/>
                  </a:cubicBezTo>
                  <a:cubicBezTo>
                    <a:pt x="131" y="75"/>
                    <a:pt x="131" y="75"/>
                    <a:pt x="131" y="75"/>
                  </a:cubicBezTo>
                  <a:cubicBezTo>
                    <a:pt x="131" y="49"/>
                    <a:pt x="131" y="49"/>
                    <a:pt x="131" y="49"/>
                  </a:cubicBezTo>
                  <a:lnTo>
                    <a:pt x="1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5" name="íṩlíḍè">
              <a:extLst>
                <a:ext uri="{FF2B5EF4-FFF2-40B4-BE49-F238E27FC236}">
                  <a16:creationId xmlns:a16="http://schemas.microsoft.com/office/drawing/2014/main" id="{175C9BC1-7644-4444-B81C-CA2030A6EC55}"/>
                </a:ext>
              </a:extLst>
            </p:cNvPr>
            <p:cNvSpPr/>
            <p:nvPr/>
          </p:nvSpPr>
          <p:spPr bwMode="auto">
            <a:xfrm>
              <a:off x="3873592" y="4536048"/>
              <a:ext cx="343242" cy="317817"/>
            </a:xfrm>
            <a:custGeom>
              <a:avLst/>
              <a:gdLst>
                <a:gd name="T0" fmla="*/ 130 w 171"/>
                <a:gd name="T1" fmla="*/ 159 h 159"/>
                <a:gd name="T2" fmla="*/ 171 w 171"/>
                <a:gd name="T3" fmla="*/ 86 h 159"/>
                <a:gd name="T4" fmla="*/ 86 w 171"/>
                <a:gd name="T5" fmla="*/ 0 h 159"/>
                <a:gd name="T6" fmla="*/ 0 w 171"/>
                <a:gd name="T7" fmla="*/ 85 h 159"/>
                <a:gd name="T8" fmla="*/ 40 w 171"/>
                <a:gd name="T9" fmla="*/ 158 h 159"/>
                <a:gd name="T10" fmla="*/ 41 w 171"/>
                <a:gd name="T11" fmla="*/ 110 h 159"/>
                <a:gd name="T12" fmla="*/ 41 w 171"/>
                <a:gd name="T13" fmla="*/ 84 h 159"/>
                <a:gd name="T14" fmla="*/ 63 w 171"/>
                <a:gd name="T15" fmla="*/ 71 h 159"/>
                <a:gd name="T16" fmla="*/ 85 w 171"/>
                <a:gd name="T17" fmla="*/ 59 h 159"/>
                <a:gd name="T18" fmla="*/ 108 w 171"/>
                <a:gd name="T19" fmla="*/ 72 h 159"/>
                <a:gd name="T20" fmla="*/ 130 w 171"/>
                <a:gd name="T21" fmla="*/ 85 h 159"/>
                <a:gd name="T22" fmla="*/ 130 w 171"/>
                <a:gd name="T23" fmla="*/ 110 h 159"/>
                <a:gd name="T24" fmla="*/ 130 w 171"/>
                <a:gd name="T25"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159">
                  <a:moveTo>
                    <a:pt x="130" y="159"/>
                  </a:moveTo>
                  <a:cubicBezTo>
                    <a:pt x="154" y="144"/>
                    <a:pt x="171" y="117"/>
                    <a:pt x="171" y="86"/>
                  </a:cubicBezTo>
                  <a:cubicBezTo>
                    <a:pt x="171" y="39"/>
                    <a:pt x="133" y="0"/>
                    <a:pt x="86" y="0"/>
                  </a:cubicBezTo>
                  <a:cubicBezTo>
                    <a:pt x="38" y="0"/>
                    <a:pt x="0" y="38"/>
                    <a:pt x="0" y="85"/>
                  </a:cubicBezTo>
                  <a:cubicBezTo>
                    <a:pt x="0" y="116"/>
                    <a:pt x="16" y="143"/>
                    <a:pt x="40" y="158"/>
                  </a:cubicBezTo>
                  <a:cubicBezTo>
                    <a:pt x="41" y="110"/>
                    <a:pt x="41" y="110"/>
                    <a:pt x="41" y="110"/>
                  </a:cubicBezTo>
                  <a:cubicBezTo>
                    <a:pt x="41" y="84"/>
                    <a:pt x="41" y="84"/>
                    <a:pt x="41" y="84"/>
                  </a:cubicBezTo>
                  <a:cubicBezTo>
                    <a:pt x="63" y="71"/>
                    <a:pt x="63" y="71"/>
                    <a:pt x="63" y="71"/>
                  </a:cubicBezTo>
                  <a:cubicBezTo>
                    <a:pt x="85" y="59"/>
                    <a:pt x="85" y="59"/>
                    <a:pt x="85" y="59"/>
                  </a:cubicBezTo>
                  <a:cubicBezTo>
                    <a:pt x="108" y="72"/>
                    <a:pt x="108" y="72"/>
                    <a:pt x="108" y="72"/>
                  </a:cubicBezTo>
                  <a:cubicBezTo>
                    <a:pt x="130" y="85"/>
                    <a:pt x="130" y="85"/>
                    <a:pt x="130" y="85"/>
                  </a:cubicBezTo>
                  <a:cubicBezTo>
                    <a:pt x="130" y="110"/>
                    <a:pt x="130" y="110"/>
                    <a:pt x="130" y="110"/>
                  </a:cubicBezTo>
                  <a:lnTo>
                    <a:pt x="13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6" name="ïŝlîḋe">
              <a:extLst>
                <a:ext uri="{FF2B5EF4-FFF2-40B4-BE49-F238E27FC236}">
                  <a16:creationId xmlns:a16="http://schemas.microsoft.com/office/drawing/2014/main" id="{2B60B8BB-B9CC-475D-AA99-3984771760F2}"/>
                </a:ext>
              </a:extLst>
            </p:cNvPr>
            <p:cNvSpPr/>
            <p:nvPr/>
          </p:nvSpPr>
          <p:spPr bwMode="auto">
            <a:xfrm>
              <a:off x="3900173" y="4563785"/>
              <a:ext cx="287769" cy="228828"/>
            </a:xfrm>
            <a:custGeom>
              <a:avLst/>
              <a:gdLst>
                <a:gd name="T0" fmla="*/ 131 w 144"/>
                <a:gd name="T1" fmla="*/ 114 h 114"/>
                <a:gd name="T2" fmla="*/ 144 w 144"/>
                <a:gd name="T3" fmla="*/ 72 h 114"/>
                <a:gd name="T4" fmla="*/ 73 w 144"/>
                <a:gd name="T5" fmla="*/ 0 h 114"/>
                <a:gd name="T6" fmla="*/ 0 w 144"/>
                <a:gd name="T7" fmla="*/ 71 h 114"/>
                <a:gd name="T8" fmla="*/ 14 w 144"/>
                <a:gd name="T9" fmla="*/ 113 h 114"/>
                <a:gd name="T10" fmla="*/ 14 w 144"/>
                <a:gd name="T11" fmla="*/ 62 h 114"/>
                <a:gd name="T12" fmla="*/ 73 w 144"/>
                <a:gd name="T13" fmla="*/ 29 h 114"/>
                <a:gd name="T14" fmla="*/ 131 w 144"/>
                <a:gd name="T15" fmla="*/ 63 h 114"/>
                <a:gd name="T16" fmla="*/ 131 w 144"/>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14">
                  <a:moveTo>
                    <a:pt x="131" y="114"/>
                  </a:moveTo>
                  <a:cubicBezTo>
                    <a:pt x="139" y="102"/>
                    <a:pt x="144" y="87"/>
                    <a:pt x="144" y="72"/>
                  </a:cubicBezTo>
                  <a:cubicBezTo>
                    <a:pt x="144" y="32"/>
                    <a:pt x="112" y="0"/>
                    <a:pt x="73" y="0"/>
                  </a:cubicBezTo>
                  <a:cubicBezTo>
                    <a:pt x="33" y="0"/>
                    <a:pt x="1" y="32"/>
                    <a:pt x="0" y="71"/>
                  </a:cubicBezTo>
                  <a:cubicBezTo>
                    <a:pt x="0" y="87"/>
                    <a:pt x="5" y="101"/>
                    <a:pt x="14" y="113"/>
                  </a:cubicBezTo>
                  <a:cubicBezTo>
                    <a:pt x="14" y="62"/>
                    <a:pt x="14" y="62"/>
                    <a:pt x="14" y="62"/>
                  </a:cubicBezTo>
                  <a:cubicBezTo>
                    <a:pt x="73" y="29"/>
                    <a:pt x="73" y="29"/>
                    <a:pt x="73" y="29"/>
                  </a:cubicBezTo>
                  <a:cubicBezTo>
                    <a:pt x="131" y="63"/>
                    <a:pt x="131" y="63"/>
                    <a:pt x="131" y="63"/>
                  </a:cubicBezTo>
                  <a:lnTo>
                    <a:pt x="131" y="114"/>
                  </a:lnTo>
                  <a:close/>
                </a:path>
              </a:pathLst>
            </a:custGeom>
            <a:solidFill>
              <a:srgbClr val="87BB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7" name="íṡlïḋè">
              <a:extLst>
                <a:ext uri="{FF2B5EF4-FFF2-40B4-BE49-F238E27FC236}">
                  <a16:creationId xmlns:a16="http://schemas.microsoft.com/office/drawing/2014/main" id="{C35E2514-9086-4CBE-9590-2FB905B080D4}"/>
                </a:ext>
              </a:extLst>
            </p:cNvPr>
            <p:cNvSpPr/>
            <p:nvPr/>
          </p:nvSpPr>
          <p:spPr bwMode="auto">
            <a:xfrm>
              <a:off x="3903640" y="3564106"/>
              <a:ext cx="288925" cy="228828"/>
            </a:xfrm>
            <a:custGeom>
              <a:avLst/>
              <a:gdLst>
                <a:gd name="T0" fmla="*/ 14 w 144"/>
                <a:gd name="T1" fmla="*/ 0 h 114"/>
                <a:gd name="T2" fmla="*/ 0 w 144"/>
                <a:gd name="T3" fmla="*/ 41 h 114"/>
                <a:gd name="T4" fmla="*/ 72 w 144"/>
                <a:gd name="T5" fmla="*/ 114 h 114"/>
                <a:gd name="T6" fmla="*/ 144 w 144"/>
                <a:gd name="T7" fmla="*/ 42 h 114"/>
                <a:gd name="T8" fmla="*/ 131 w 144"/>
                <a:gd name="T9" fmla="*/ 0 h 114"/>
                <a:gd name="T10" fmla="*/ 130 w 144"/>
                <a:gd name="T11" fmla="*/ 51 h 114"/>
                <a:gd name="T12" fmla="*/ 72 w 144"/>
                <a:gd name="T13" fmla="*/ 85 h 114"/>
                <a:gd name="T14" fmla="*/ 13 w 144"/>
                <a:gd name="T15" fmla="*/ 51 h 114"/>
                <a:gd name="T16" fmla="*/ 14 w 14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14">
                  <a:moveTo>
                    <a:pt x="14" y="0"/>
                  </a:moveTo>
                  <a:cubicBezTo>
                    <a:pt x="5" y="12"/>
                    <a:pt x="0" y="26"/>
                    <a:pt x="0" y="41"/>
                  </a:cubicBezTo>
                  <a:cubicBezTo>
                    <a:pt x="0" y="81"/>
                    <a:pt x="32" y="113"/>
                    <a:pt x="72" y="114"/>
                  </a:cubicBezTo>
                  <a:cubicBezTo>
                    <a:pt x="111" y="114"/>
                    <a:pt x="144" y="82"/>
                    <a:pt x="144" y="42"/>
                  </a:cubicBezTo>
                  <a:cubicBezTo>
                    <a:pt x="144" y="27"/>
                    <a:pt x="139" y="12"/>
                    <a:pt x="131" y="0"/>
                  </a:cubicBezTo>
                  <a:cubicBezTo>
                    <a:pt x="130" y="51"/>
                    <a:pt x="130" y="51"/>
                    <a:pt x="130" y="51"/>
                  </a:cubicBezTo>
                  <a:cubicBezTo>
                    <a:pt x="72" y="85"/>
                    <a:pt x="72" y="85"/>
                    <a:pt x="72" y="85"/>
                  </a:cubicBezTo>
                  <a:cubicBezTo>
                    <a:pt x="13" y="51"/>
                    <a:pt x="13" y="51"/>
                    <a:pt x="13" y="51"/>
                  </a:cubicBezTo>
                  <a:lnTo>
                    <a:pt x="14" y="0"/>
                  </a:lnTo>
                  <a:close/>
                </a:path>
              </a:pathLst>
            </a:custGeom>
            <a:solidFill>
              <a:srgbClr val="87BB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8" name="ïṧľîḑè">
              <a:extLst>
                <a:ext uri="{FF2B5EF4-FFF2-40B4-BE49-F238E27FC236}">
                  <a16:creationId xmlns:a16="http://schemas.microsoft.com/office/drawing/2014/main" id="{E0282B52-7608-4F81-804D-4E73C63CC44D}"/>
                </a:ext>
              </a:extLst>
            </p:cNvPr>
            <p:cNvSpPr/>
            <p:nvPr/>
          </p:nvSpPr>
          <p:spPr bwMode="auto">
            <a:xfrm>
              <a:off x="7627301" y="3502854"/>
              <a:ext cx="129438" cy="1351012"/>
            </a:xfrm>
            <a:custGeom>
              <a:avLst/>
              <a:gdLst>
                <a:gd name="T0" fmla="*/ 65 w 65"/>
                <a:gd name="T1" fmla="*/ 74 h 675"/>
                <a:gd name="T2" fmla="*/ 32 w 65"/>
                <a:gd name="T3" fmla="*/ 0 h 675"/>
                <a:gd name="T4" fmla="*/ 0 w 65"/>
                <a:gd name="T5" fmla="*/ 74 h 675"/>
                <a:gd name="T6" fmla="*/ 0 w 65"/>
                <a:gd name="T7" fmla="*/ 657 h 675"/>
                <a:gd name="T8" fmla="*/ 18 w 65"/>
                <a:gd name="T9" fmla="*/ 675 h 675"/>
                <a:gd name="T10" fmla="*/ 47 w 65"/>
                <a:gd name="T11" fmla="*/ 675 h 675"/>
                <a:gd name="T12" fmla="*/ 65 w 65"/>
                <a:gd name="T13" fmla="*/ 657 h 675"/>
                <a:gd name="T14" fmla="*/ 65 w 65"/>
                <a:gd name="T15" fmla="*/ 74 h 6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75">
                  <a:moveTo>
                    <a:pt x="65" y="74"/>
                  </a:moveTo>
                  <a:cubicBezTo>
                    <a:pt x="32" y="0"/>
                    <a:pt x="32" y="0"/>
                    <a:pt x="32" y="0"/>
                  </a:cubicBezTo>
                  <a:cubicBezTo>
                    <a:pt x="0" y="74"/>
                    <a:pt x="0" y="74"/>
                    <a:pt x="0" y="74"/>
                  </a:cubicBezTo>
                  <a:cubicBezTo>
                    <a:pt x="0" y="657"/>
                    <a:pt x="0" y="657"/>
                    <a:pt x="0" y="657"/>
                  </a:cubicBezTo>
                  <a:cubicBezTo>
                    <a:pt x="0" y="667"/>
                    <a:pt x="8" y="675"/>
                    <a:pt x="18" y="675"/>
                  </a:cubicBezTo>
                  <a:cubicBezTo>
                    <a:pt x="47" y="675"/>
                    <a:pt x="47" y="675"/>
                    <a:pt x="47" y="675"/>
                  </a:cubicBezTo>
                  <a:cubicBezTo>
                    <a:pt x="57" y="675"/>
                    <a:pt x="65" y="667"/>
                    <a:pt x="65" y="657"/>
                  </a:cubicBezTo>
                  <a:lnTo>
                    <a:pt x="65" y="74"/>
                  </a:lnTo>
                  <a:close/>
                </a:path>
              </a:pathLst>
            </a:custGeom>
            <a:solidFill>
              <a:srgbClr val="FFEE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9" name="ïśļiḋê">
              <a:extLst>
                <a:ext uri="{FF2B5EF4-FFF2-40B4-BE49-F238E27FC236}">
                  <a16:creationId xmlns:a16="http://schemas.microsoft.com/office/drawing/2014/main" id="{808AE0DA-6457-4BFB-954C-E0284EAC7C58}"/>
                </a:ext>
              </a:extLst>
            </p:cNvPr>
            <p:cNvSpPr/>
            <p:nvPr/>
          </p:nvSpPr>
          <p:spPr bwMode="auto">
            <a:xfrm>
              <a:off x="7690864" y="3502854"/>
              <a:ext cx="65875" cy="1351012"/>
            </a:xfrm>
            <a:custGeom>
              <a:avLst/>
              <a:gdLst>
                <a:gd name="T0" fmla="*/ 33 w 33"/>
                <a:gd name="T1" fmla="*/ 74 h 675"/>
                <a:gd name="T2" fmla="*/ 0 w 33"/>
                <a:gd name="T3" fmla="*/ 0 h 675"/>
                <a:gd name="T4" fmla="*/ 15 w 33"/>
                <a:gd name="T5" fmla="*/ 77 h 675"/>
                <a:gd name="T6" fmla="*/ 15 w 33"/>
                <a:gd name="T7" fmla="*/ 675 h 675"/>
                <a:gd name="T8" fmla="*/ 15 w 33"/>
                <a:gd name="T9" fmla="*/ 675 h 675"/>
                <a:gd name="T10" fmla="*/ 33 w 33"/>
                <a:gd name="T11" fmla="*/ 657 h 675"/>
                <a:gd name="T12" fmla="*/ 33 w 33"/>
                <a:gd name="T13" fmla="*/ 74 h 675"/>
              </a:gdLst>
              <a:ahLst/>
              <a:cxnLst>
                <a:cxn ang="0">
                  <a:pos x="T0" y="T1"/>
                </a:cxn>
                <a:cxn ang="0">
                  <a:pos x="T2" y="T3"/>
                </a:cxn>
                <a:cxn ang="0">
                  <a:pos x="T4" y="T5"/>
                </a:cxn>
                <a:cxn ang="0">
                  <a:pos x="T6" y="T7"/>
                </a:cxn>
                <a:cxn ang="0">
                  <a:pos x="T8" y="T9"/>
                </a:cxn>
                <a:cxn ang="0">
                  <a:pos x="T10" y="T11"/>
                </a:cxn>
                <a:cxn ang="0">
                  <a:pos x="T12" y="T13"/>
                </a:cxn>
              </a:cxnLst>
              <a:rect l="0" t="0" r="r" b="b"/>
              <a:pathLst>
                <a:path w="33" h="675">
                  <a:moveTo>
                    <a:pt x="33" y="74"/>
                  </a:moveTo>
                  <a:cubicBezTo>
                    <a:pt x="0" y="0"/>
                    <a:pt x="0" y="0"/>
                    <a:pt x="0" y="0"/>
                  </a:cubicBezTo>
                  <a:cubicBezTo>
                    <a:pt x="15" y="77"/>
                    <a:pt x="15" y="77"/>
                    <a:pt x="15" y="77"/>
                  </a:cubicBezTo>
                  <a:cubicBezTo>
                    <a:pt x="15" y="675"/>
                    <a:pt x="15" y="675"/>
                    <a:pt x="15" y="675"/>
                  </a:cubicBezTo>
                  <a:cubicBezTo>
                    <a:pt x="15" y="675"/>
                    <a:pt x="15" y="675"/>
                    <a:pt x="15" y="675"/>
                  </a:cubicBezTo>
                  <a:cubicBezTo>
                    <a:pt x="25" y="675"/>
                    <a:pt x="33" y="667"/>
                    <a:pt x="33" y="657"/>
                  </a:cubicBezTo>
                  <a:lnTo>
                    <a:pt x="33" y="74"/>
                  </a:lnTo>
                  <a:close/>
                </a:path>
              </a:pathLst>
            </a:custGeom>
            <a:solidFill>
              <a:srgbClr val="FFCD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0" name="iš1îḋê">
              <a:extLst>
                <a:ext uri="{FF2B5EF4-FFF2-40B4-BE49-F238E27FC236}">
                  <a16:creationId xmlns:a16="http://schemas.microsoft.com/office/drawing/2014/main" id="{BBAEEA1F-F38C-463D-98D7-7EE5098658FA}"/>
                </a:ext>
              </a:extLst>
            </p:cNvPr>
            <p:cNvSpPr/>
            <p:nvPr/>
          </p:nvSpPr>
          <p:spPr bwMode="auto">
            <a:xfrm>
              <a:off x="7627301" y="3502854"/>
              <a:ext cx="129438" cy="1271268"/>
            </a:xfrm>
            <a:custGeom>
              <a:avLst/>
              <a:gdLst>
                <a:gd name="T0" fmla="*/ 65 w 65"/>
                <a:gd name="T1" fmla="*/ 74 h 635"/>
                <a:gd name="T2" fmla="*/ 32 w 65"/>
                <a:gd name="T3" fmla="*/ 0 h 635"/>
                <a:gd name="T4" fmla="*/ 0 w 65"/>
                <a:gd name="T5" fmla="*/ 74 h 635"/>
                <a:gd name="T6" fmla="*/ 0 w 65"/>
                <a:gd name="T7" fmla="*/ 631 h 635"/>
                <a:gd name="T8" fmla="*/ 65 w 65"/>
                <a:gd name="T9" fmla="*/ 631 h 635"/>
                <a:gd name="T10" fmla="*/ 65 w 65"/>
                <a:gd name="T11" fmla="*/ 74 h 635"/>
              </a:gdLst>
              <a:ahLst/>
              <a:cxnLst>
                <a:cxn ang="0">
                  <a:pos x="T0" y="T1"/>
                </a:cxn>
                <a:cxn ang="0">
                  <a:pos x="T2" y="T3"/>
                </a:cxn>
                <a:cxn ang="0">
                  <a:pos x="T4" y="T5"/>
                </a:cxn>
                <a:cxn ang="0">
                  <a:pos x="T6" y="T7"/>
                </a:cxn>
                <a:cxn ang="0">
                  <a:pos x="T8" y="T9"/>
                </a:cxn>
                <a:cxn ang="0">
                  <a:pos x="T10" y="T11"/>
                </a:cxn>
              </a:cxnLst>
              <a:rect l="0" t="0" r="r" b="b"/>
              <a:pathLst>
                <a:path w="65" h="635">
                  <a:moveTo>
                    <a:pt x="65" y="74"/>
                  </a:moveTo>
                  <a:cubicBezTo>
                    <a:pt x="32" y="0"/>
                    <a:pt x="32" y="0"/>
                    <a:pt x="32" y="0"/>
                  </a:cubicBezTo>
                  <a:cubicBezTo>
                    <a:pt x="0" y="74"/>
                    <a:pt x="0" y="74"/>
                    <a:pt x="0" y="74"/>
                  </a:cubicBezTo>
                  <a:cubicBezTo>
                    <a:pt x="0" y="631"/>
                    <a:pt x="0" y="631"/>
                    <a:pt x="0" y="631"/>
                  </a:cubicBezTo>
                  <a:cubicBezTo>
                    <a:pt x="23" y="635"/>
                    <a:pt x="44" y="635"/>
                    <a:pt x="65" y="631"/>
                  </a:cubicBezTo>
                  <a:lnTo>
                    <a:pt x="65" y="74"/>
                  </a:lnTo>
                  <a:close/>
                </a:path>
              </a:pathLst>
            </a:custGeom>
            <a:solidFill>
              <a:srgbClr val="C0F7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 name="íṥḷïďe">
              <a:extLst>
                <a:ext uri="{FF2B5EF4-FFF2-40B4-BE49-F238E27FC236}">
                  <a16:creationId xmlns:a16="http://schemas.microsoft.com/office/drawing/2014/main" id="{D1D412DD-2F3E-4A0E-AB45-616DEAD80C96}"/>
                </a:ext>
              </a:extLst>
            </p:cNvPr>
            <p:cNvSpPr/>
            <p:nvPr/>
          </p:nvSpPr>
          <p:spPr bwMode="auto">
            <a:xfrm>
              <a:off x="7690864" y="3502854"/>
              <a:ext cx="65875" cy="1268957"/>
            </a:xfrm>
            <a:custGeom>
              <a:avLst/>
              <a:gdLst>
                <a:gd name="T0" fmla="*/ 33 w 33"/>
                <a:gd name="T1" fmla="*/ 74 h 634"/>
                <a:gd name="T2" fmla="*/ 0 w 33"/>
                <a:gd name="T3" fmla="*/ 0 h 634"/>
                <a:gd name="T4" fmla="*/ 15 w 33"/>
                <a:gd name="T5" fmla="*/ 77 h 634"/>
                <a:gd name="T6" fmla="*/ 15 w 33"/>
                <a:gd name="T7" fmla="*/ 634 h 634"/>
                <a:gd name="T8" fmla="*/ 33 w 33"/>
                <a:gd name="T9" fmla="*/ 631 h 634"/>
                <a:gd name="T10" fmla="*/ 33 w 33"/>
                <a:gd name="T11" fmla="*/ 74 h 634"/>
              </a:gdLst>
              <a:ahLst/>
              <a:cxnLst>
                <a:cxn ang="0">
                  <a:pos x="T0" y="T1"/>
                </a:cxn>
                <a:cxn ang="0">
                  <a:pos x="T2" y="T3"/>
                </a:cxn>
                <a:cxn ang="0">
                  <a:pos x="T4" y="T5"/>
                </a:cxn>
                <a:cxn ang="0">
                  <a:pos x="T6" y="T7"/>
                </a:cxn>
                <a:cxn ang="0">
                  <a:pos x="T8" y="T9"/>
                </a:cxn>
                <a:cxn ang="0">
                  <a:pos x="T10" y="T11"/>
                </a:cxn>
              </a:cxnLst>
              <a:rect l="0" t="0" r="r" b="b"/>
              <a:pathLst>
                <a:path w="33" h="634">
                  <a:moveTo>
                    <a:pt x="33" y="74"/>
                  </a:moveTo>
                  <a:cubicBezTo>
                    <a:pt x="0" y="0"/>
                    <a:pt x="0" y="0"/>
                    <a:pt x="0" y="0"/>
                  </a:cubicBezTo>
                  <a:cubicBezTo>
                    <a:pt x="15" y="77"/>
                    <a:pt x="15" y="77"/>
                    <a:pt x="15" y="77"/>
                  </a:cubicBezTo>
                  <a:cubicBezTo>
                    <a:pt x="15" y="634"/>
                    <a:pt x="15" y="634"/>
                    <a:pt x="15" y="634"/>
                  </a:cubicBezTo>
                  <a:cubicBezTo>
                    <a:pt x="26" y="634"/>
                    <a:pt x="22" y="633"/>
                    <a:pt x="33" y="631"/>
                  </a:cubicBezTo>
                  <a:lnTo>
                    <a:pt x="33" y="74"/>
                  </a:lnTo>
                  <a:close/>
                </a:path>
              </a:pathLst>
            </a:custGeom>
            <a:solidFill>
              <a:srgbClr val="A2ED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2" name="ï$ḻíḋé">
              <a:extLst>
                <a:ext uri="{FF2B5EF4-FFF2-40B4-BE49-F238E27FC236}">
                  <a16:creationId xmlns:a16="http://schemas.microsoft.com/office/drawing/2014/main" id="{412CDA18-D8A1-498A-9AFD-5AEB7C72F449}"/>
                </a:ext>
              </a:extLst>
            </p:cNvPr>
            <p:cNvSpPr/>
            <p:nvPr/>
          </p:nvSpPr>
          <p:spPr bwMode="auto">
            <a:xfrm>
              <a:off x="7627301" y="3502854"/>
              <a:ext cx="129438" cy="1229663"/>
            </a:xfrm>
            <a:custGeom>
              <a:avLst/>
              <a:gdLst>
                <a:gd name="T0" fmla="*/ 65 w 65"/>
                <a:gd name="T1" fmla="*/ 74 h 614"/>
                <a:gd name="T2" fmla="*/ 32 w 65"/>
                <a:gd name="T3" fmla="*/ 0 h 614"/>
                <a:gd name="T4" fmla="*/ 0 w 65"/>
                <a:gd name="T5" fmla="*/ 74 h 614"/>
                <a:gd name="T6" fmla="*/ 0 w 65"/>
                <a:gd name="T7" fmla="*/ 610 h 614"/>
                <a:gd name="T8" fmla="*/ 65 w 65"/>
                <a:gd name="T9" fmla="*/ 610 h 614"/>
                <a:gd name="T10" fmla="*/ 65 w 65"/>
                <a:gd name="T11" fmla="*/ 74 h 614"/>
              </a:gdLst>
              <a:ahLst/>
              <a:cxnLst>
                <a:cxn ang="0">
                  <a:pos x="T0" y="T1"/>
                </a:cxn>
                <a:cxn ang="0">
                  <a:pos x="T2" y="T3"/>
                </a:cxn>
                <a:cxn ang="0">
                  <a:pos x="T4" y="T5"/>
                </a:cxn>
                <a:cxn ang="0">
                  <a:pos x="T6" y="T7"/>
                </a:cxn>
                <a:cxn ang="0">
                  <a:pos x="T8" y="T9"/>
                </a:cxn>
                <a:cxn ang="0">
                  <a:pos x="T10" y="T11"/>
                </a:cxn>
              </a:cxnLst>
              <a:rect l="0" t="0" r="r" b="b"/>
              <a:pathLst>
                <a:path w="65" h="614">
                  <a:moveTo>
                    <a:pt x="65" y="74"/>
                  </a:moveTo>
                  <a:cubicBezTo>
                    <a:pt x="32" y="0"/>
                    <a:pt x="32" y="0"/>
                    <a:pt x="32" y="0"/>
                  </a:cubicBezTo>
                  <a:cubicBezTo>
                    <a:pt x="0" y="74"/>
                    <a:pt x="0" y="74"/>
                    <a:pt x="0" y="74"/>
                  </a:cubicBezTo>
                  <a:cubicBezTo>
                    <a:pt x="0" y="610"/>
                    <a:pt x="0" y="610"/>
                    <a:pt x="0" y="610"/>
                  </a:cubicBezTo>
                  <a:cubicBezTo>
                    <a:pt x="23" y="614"/>
                    <a:pt x="45" y="614"/>
                    <a:pt x="65" y="610"/>
                  </a:cubicBezTo>
                  <a:lnTo>
                    <a:pt x="65" y="74"/>
                  </a:lnTo>
                  <a:close/>
                </a:path>
              </a:pathLst>
            </a:custGeom>
            <a:solidFill>
              <a:srgbClr val="87BB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3" name="ïs1îďé">
              <a:extLst>
                <a:ext uri="{FF2B5EF4-FFF2-40B4-BE49-F238E27FC236}">
                  <a16:creationId xmlns:a16="http://schemas.microsoft.com/office/drawing/2014/main" id="{60ADC088-AA4B-4B25-AE1B-94F9C7E8A4D6}"/>
                </a:ext>
              </a:extLst>
            </p:cNvPr>
            <p:cNvSpPr/>
            <p:nvPr/>
          </p:nvSpPr>
          <p:spPr bwMode="auto">
            <a:xfrm>
              <a:off x="7693175" y="3508632"/>
              <a:ext cx="63563" cy="1219262"/>
            </a:xfrm>
            <a:custGeom>
              <a:avLst/>
              <a:gdLst>
                <a:gd name="T0" fmla="*/ 32 w 32"/>
                <a:gd name="T1" fmla="*/ 74 h 609"/>
                <a:gd name="T2" fmla="*/ 0 w 32"/>
                <a:gd name="T3" fmla="*/ 0 h 609"/>
                <a:gd name="T4" fmla="*/ 16 w 32"/>
                <a:gd name="T5" fmla="*/ 74 h 609"/>
                <a:gd name="T6" fmla="*/ 16 w 32"/>
                <a:gd name="T7" fmla="*/ 607 h 609"/>
                <a:gd name="T8" fmla="*/ 32 w 32"/>
                <a:gd name="T9" fmla="*/ 607 h 609"/>
                <a:gd name="T10" fmla="*/ 32 w 32"/>
                <a:gd name="T11" fmla="*/ 74 h 609"/>
              </a:gdLst>
              <a:ahLst/>
              <a:cxnLst>
                <a:cxn ang="0">
                  <a:pos x="T0" y="T1"/>
                </a:cxn>
                <a:cxn ang="0">
                  <a:pos x="T2" y="T3"/>
                </a:cxn>
                <a:cxn ang="0">
                  <a:pos x="T4" y="T5"/>
                </a:cxn>
                <a:cxn ang="0">
                  <a:pos x="T6" y="T7"/>
                </a:cxn>
                <a:cxn ang="0">
                  <a:pos x="T8" y="T9"/>
                </a:cxn>
                <a:cxn ang="0">
                  <a:pos x="T10" y="T11"/>
                </a:cxn>
              </a:cxnLst>
              <a:rect l="0" t="0" r="r" b="b"/>
              <a:pathLst>
                <a:path w="32" h="609">
                  <a:moveTo>
                    <a:pt x="32" y="74"/>
                  </a:moveTo>
                  <a:cubicBezTo>
                    <a:pt x="0" y="0"/>
                    <a:pt x="0" y="0"/>
                    <a:pt x="0" y="0"/>
                  </a:cubicBezTo>
                  <a:cubicBezTo>
                    <a:pt x="16" y="74"/>
                    <a:pt x="16" y="74"/>
                    <a:pt x="16" y="74"/>
                  </a:cubicBezTo>
                  <a:cubicBezTo>
                    <a:pt x="16" y="607"/>
                    <a:pt x="16" y="607"/>
                    <a:pt x="16" y="607"/>
                  </a:cubicBezTo>
                  <a:cubicBezTo>
                    <a:pt x="27" y="607"/>
                    <a:pt x="21" y="609"/>
                    <a:pt x="32" y="607"/>
                  </a:cubicBezTo>
                  <a:lnTo>
                    <a:pt x="32" y="74"/>
                  </a:lnTo>
                  <a:close/>
                </a:path>
              </a:pathLst>
            </a:custGeom>
            <a:solidFill>
              <a:srgbClr val="4C8E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4" name="íŝḻïḍe">
              <a:extLst>
                <a:ext uri="{FF2B5EF4-FFF2-40B4-BE49-F238E27FC236}">
                  <a16:creationId xmlns:a16="http://schemas.microsoft.com/office/drawing/2014/main" id="{D11311E0-950C-45C7-8E2D-2FFA461ED352}"/>
                </a:ext>
              </a:extLst>
            </p:cNvPr>
            <p:cNvSpPr/>
            <p:nvPr/>
          </p:nvSpPr>
          <p:spPr bwMode="auto">
            <a:xfrm>
              <a:off x="7627301" y="3502854"/>
              <a:ext cx="129438" cy="153708"/>
            </a:xfrm>
            <a:custGeom>
              <a:avLst/>
              <a:gdLst>
                <a:gd name="T0" fmla="*/ 65 w 65"/>
                <a:gd name="T1" fmla="*/ 74 h 77"/>
                <a:gd name="T2" fmla="*/ 32 w 65"/>
                <a:gd name="T3" fmla="*/ 0 h 77"/>
                <a:gd name="T4" fmla="*/ 0 w 65"/>
                <a:gd name="T5" fmla="*/ 74 h 77"/>
                <a:gd name="T6" fmla="*/ 32 w 65"/>
                <a:gd name="T7" fmla="*/ 77 h 77"/>
                <a:gd name="T8" fmla="*/ 65 w 65"/>
                <a:gd name="T9" fmla="*/ 74 h 77"/>
              </a:gdLst>
              <a:ahLst/>
              <a:cxnLst>
                <a:cxn ang="0">
                  <a:pos x="T0" y="T1"/>
                </a:cxn>
                <a:cxn ang="0">
                  <a:pos x="T2" y="T3"/>
                </a:cxn>
                <a:cxn ang="0">
                  <a:pos x="T4" y="T5"/>
                </a:cxn>
                <a:cxn ang="0">
                  <a:pos x="T6" y="T7"/>
                </a:cxn>
                <a:cxn ang="0">
                  <a:pos x="T8" y="T9"/>
                </a:cxn>
              </a:cxnLst>
              <a:rect l="0" t="0" r="r" b="b"/>
              <a:pathLst>
                <a:path w="65" h="77">
                  <a:moveTo>
                    <a:pt x="65" y="74"/>
                  </a:moveTo>
                  <a:cubicBezTo>
                    <a:pt x="32" y="0"/>
                    <a:pt x="32" y="0"/>
                    <a:pt x="32" y="0"/>
                  </a:cubicBezTo>
                  <a:cubicBezTo>
                    <a:pt x="0" y="74"/>
                    <a:pt x="0" y="74"/>
                    <a:pt x="0" y="74"/>
                  </a:cubicBezTo>
                  <a:cubicBezTo>
                    <a:pt x="10" y="76"/>
                    <a:pt x="21" y="77"/>
                    <a:pt x="32" y="77"/>
                  </a:cubicBezTo>
                  <a:cubicBezTo>
                    <a:pt x="44" y="77"/>
                    <a:pt x="55" y="76"/>
                    <a:pt x="6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5" name="ïşľíḑè">
              <a:extLst>
                <a:ext uri="{FF2B5EF4-FFF2-40B4-BE49-F238E27FC236}">
                  <a16:creationId xmlns:a16="http://schemas.microsoft.com/office/drawing/2014/main" id="{490215D4-8621-426C-B0B3-843EB6320C96}"/>
                </a:ext>
              </a:extLst>
            </p:cNvPr>
            <p:cNvSpPr/>
            <p:nvPr/>
          </p:nvSpPr>
          <p:spPr bwMode="auto">
            <a:xfrm>
              <a:off x="7690864" y="3502854"/>
              <a:ext cx="65875" cy="153708"/>
            </a:xfrm>
            <a:custGeom>
              <a:avLst/>
              <a:gdLst>
                <a:gd name="T0" fmla="*/ 33 w 33"/>
                <a:gd name="T1" fmla="*/ 74 h 77"/>
                <a:gd name="T2" fmla="*/ 0 w 33"/>
                <a:gd name="T3" fmla="*/ 0 h 77"/>
                <a:gd name="T4" fmla="*/ 17 w 33"/>
                <a:gd name="T5" fmla="*/ 77 h 77"/>
                <a:gd name="T6" fmla="*/ 33 w 33"/>
                <a:gd name="T7" fmla="*/ 74 h 77"/>
              </a:gdLst>
              <a:ahLst/>
              <a:cxnLst>
                <a:cxn ang="0">
                  <a:pos x="T0" y="T1"/>
                </a:cxn>
                <a:cxn ang="0">
                  <a:pos x="T2" y="T3"/>
                </a:cxn>
                <a:cxn ang="0">
                  <a:pos x="T4" y="T5"/>
                </a:cxn>
                <a:cxn ang="0">
                  <a:pos x="T6" y="T7"/>
                </a:cxn>
              </a:cxnLst>
              <a:rect l="0" t="0" r="r" b="b"/>
              <a:pathLst>
                <a:path w="33" h="77">
                  <a:moveTo>
                    <a:pt x="33" y="74"/>
                  </a:moveTo>
                  <a:cubicBezTo>
                    <a:pt x="0" y="0"/>
                    <a:pt x="0" y="0"/>
                    <a:pt x="0" y="0"/>
                  </a:cubicBezTo>
                  <a:cubicBezTo>
                    <a:pt x="17" y="77"/>
                    <a:pt x="17" y="77"/>
                    <a:pt x="17" y="77"/>
                  </a:cubicBezTo>
                  <a:cubicBezTo>
                    <a:pt x="28" y="77"/>
                    <a:pt x="23" y="76"/>
                    <a:pt x="33" y="7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6" name="ïṧ1íḍé">
              <a:extLst>
                <a:ext uri="{FF2B5EF4-FFF2-40B4-BE49-F238E27FC236}">
                  <a16:creationId xmlns:a16="http://schemas.microsoft.com/office/drawing/2014/main" id="{66889B3B-FDC0-4843-A0ED-BDF1F2BF85FD}"/>
                </a:ext>
              </a:extLst>
            </p:cNvPr>
            <p:cNvSpPr/>
            <p:nvPr/>
          </p:nvSpPr>
          <p:spPr bwMode="auto">
            <a:xfrm>
              <a:off x="7671217" y="3502854"/>
              <a:ext cx="41605" cy="52006"/>
            </a:xfrm>
            <a:custGeom>
              <a:avLst/>
              <a:gdLst>
                <a:gd name="T0" fmla="*/ 21 w 21"/>
                <a:gd name="T1" fmla="*/ 25 h 26"/>
                <a:gd name="T2" fmla="*/ 10 w 21"/>
                <a:gd name="T3" fmla="*/ 0 h 26"/>
                <a:gd name="T4" fmla="*/ 0 w 21"/>
                <a:gd name="T5" fmla="*/ 25 h 26"/>
                <a:gd name="T6" fmla="*/ 10 w 21"/>
                <a:gd name="T7" fmla="*/ 26 h 26"/>
                <a:gd name="T8" fmla="*/ 21 w 21"/>
                <a:gd name="T9" fmla="*/ 25 h 26"/>
              </a:gdLst>
              <a:ahLst/>
              <a:cxnLst>
                <a:cxn ang="0">
                  <a:pos x="T0" y="T1"/>
                </a:cxn>
                <a:cxn ang="0">
                  <a:pos x="T2" y="T3"/>
                </a:cxn>
                <a:cxn ang="0">
                  <a:pos x="T4" y="T5"/>
                </a:cxn>
                <a:cxn ang="0">
                  <a:pos x="T6" y="T7"/>
                </a:cxn>
                <a:cxn ang="0">
                  <a:pos x="T8" y="T9"/>
                </a:cxn>
              </a:cxnLst>
              <a:rect l="0" t="0" r="r" b="b"/>
              <a:pathLst>
                <a:path w="21" h="26">
                  <a:moveTo>
                    <a:pt x="21" y="25"/>
                  </a:moveTo>
                  <a:cubicBezTo>
                    <a:pt x="10" y="0"/>
                    <a:pt x="10" y="0"/>
                    <a:pt x="10" y="0"/>
                  </a:cubicBezTo>
                  <a:cubicBezTo>
                    <a:pt x="0" y="25"/>
                    <a:pt x="0" y="25"/>
                    <a:pt x="0" y="25"/>
                  </a:cubicBezTo>
                  <a:cubicBezTo>
                    <a:pt x="3" y="26"/>
                    <a:pt x="7" y="26"/>
                    <a:pt x="10" y="26"/>
                  </a:cubicBezTo>
                  <a:cubicBezTo>
                    <a:pt x="14" y="26"/>
                    <a:pt x="18" y="26"/>
                    <a:pt x="21" y="25"/>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7" name="îšḻíďè">
              <a:extLst>
                <a:ext uri="{FF2B5EF4-FFF2-40B4-BE49-F238E27FC236}">
                  <a16:creationId xmlns:a16="http://schemas.microsoft.com/office/drawing/2014/main" id="{8520A25D-D858-4441-A663-8579FA217ADE}"/>
                </a:ext>
              </a:extLst>
            </p:cNvPr>
            <p:cNvSpPr/>
            <p:nvPr/>
          </p:nvSpPr>
          <p:spPr bwMode="auto">
            <a:xfrm>
              <a:off x="3619338" y="2062853"/>
              <a:ext cx="543178" cy="542023"/>
            </a:xfrm>
            <a:custGeom>
              <a:avLst/>
              <a:gdLst>
                <a:gd name="T0" fmla="*/ 239 w 271"/>
                <a:gd name="T1" fmla="*/ 189 h 271"/>
                <a:gd name="T2" fmla="*/ 254 w 271"/>
                <a:gd name="T3" fmla="*/ 202 h 271"/>
                <a:gd name="T4" fmla="*/ 222 w 271"/>
                <a:gd name="T5" fmla="*/ 241 h 271"/>
                <a:gd name="T6" fmla="*/ 207 w 271"/>
                <a:gd name="T7" fmla="*/ 228 h 271"/>
                <a:gd name="T8" fmla="*/ 171 w 271"/>
                <a:gd name="T9" fmla="*/ 246 h 271"/>
                <a:gd name="T10" fmla="*/ 172 w 271"/>
                <a:gd name="T11" fmla="*/ 266 h 271"/>
                <a:gd name="T12" fmla="*/ 136 w 271"/>
                <a:gd name="T13" fmla="*/ 270 h 271"/>
                <a:gd name="T14" fmla="*/ 136 w 271"/>
                <a:gd name="T15" fmla="*/ 213 h 271"/>
                <a:gd name="T16" fmla="*/ 195 w 271"/>
                <a:gd name="T17" fmla="*/ 186 h 271"/>
                <a:gd name="T18" fmla="*/ 186 w 271"/>
                <a:gd name="T19" fmla="*/ 76 h 271"/>
                <a:gd name="T20" fmla="*/ 186 w 271"/>
                <a:gd name="T21" fmla="*/ 76 h 271"/>
                <a:gd name="T22" fmla="*/ 158 w 271"/>
                <a:gd name="T23" fmla="*/ 61 h 271"/>
                <a:gd name="T24" fmla="*/ 136 w 271"/>
                <a:gd name="T25" fmla="*/ 57 h 271"/>
                <a:gd name="T26" fmla="*/ 136 w 271"/>
                <a:gd name="T27" fmla="*/ 1 h 271"/>
                <a:gd name="T28" fmla="*/ 149 w 271"/>
                <a:gd name="T29" fmla="*/ 0 h 271"/>
                <a:gd name="T30" fmla="*/ 151 w 271"/>
                <a:gd name="T31" fmla="*/ 20 h 271"/>
                <a:gd name="T32" fmla="*/ 190 w 271"/>
                <a:gd name="T33" fmla="*/ 32 h 271"/>
                <a:gd name="T34" fmla="*/ 203 w 271"/>
                <a:gd name="T35" fmla="*/ 17 h 271"/>
                <a:gd name="T36" fmla="*/ 241 w 271"/>
                <a:gd name="T37" fmla="*/ 49 h 271"/>
                <a:gd name="T38" fmla="*/ 228 w 271"/>
                <a:gd name="T39" fmla="*/ 64 h 271"/>
                <a:gd name="T40" fmla="*/ 247 w 271"/>
                <a:gd name="T41" fmla="*/ 101 h 271"/>
                <a:gd name="T42" fmla="*/ 267 w 271"/>
                <a:gd name="T43" fmla="*/ 99 h 271"/>
                <a:gd name="T44" fmla="*/ 271 w 271"/>
                <a:gd name="T45" fmla="*/ 149 h 271"/>
                <a:gd name="T46" fmla="*/ 251 w 271"/>
                <a:gd name="T47" fmla="*/ 150 h 271"/>
                <a:gd name="T48" fmla="*/ 239 w 271"/>
                <a:gd name="T49" fmla="*/ 189 h 271"/>
                <a:gd name="T50" fmla="*/ 136 w 271"/>
                <a:gd name="T51" fmla="*/ 270 h 271"/>
                <a:gd name="T52" fmla="*/ 123 w 271"/>
                <a:gd name="T53" fmla="*/ 271 h 271"/>
                <a:gd name="T54" fmla="*/ 121 w 271"/>
                <a:gd name="T55" fmla="*/ 251 h 271"/>
                <a:gd name="T56" fmla="*/ 82 w 271"/>
                <a:gd name="T57" fmla="*/ 238 h 271"/>
                <a:gd name="T58" fmla="*/ 69 w 271"/>
                <a:gd name="T59" fmla="*/ 254 h 271"/>
                <a:gd name="T60" fmla="*/ 31 w 271"/>
                <a:gd name="T61" fmla="*/ 222 h 271"/>
                <a:gd name="T62" fmla="*/ 44 w 271"/>
                <a:gd name="T63" fmla="*/ 206 h 271"/>
                <a:gd name="T64" fmla="*/ 25 w 271"/>
                <a:gd name="T65" fmla="*/ 170 h 271"/>
                <a:gd name="T66" fmla="*/ 5 w 271"/>
                <a:gd name="T67" fmla="*/ 172 h 271"/>
                <a:gd name="T68" fmla="*/ 0 w 271"/>
                <a:gd name="T69" fmla="*/ 122 h 271"/>
                <a:gd name="T70" fmla="*/ 20 w 271"/>
                <a:gd name="T71" fmla="*/ 120 h 271"/>
                <a:gd name="T72" fmla="*/ 33 w 271"/>
                <a:gd name="T73" fmla="*/ 82 h 271"/>
                <a:gd name="T74" fmla="*/ 17 w 271"/>
                <a:gd name="T75" fmla="*/ 69 h 271"/>
                <a:gd name="T76" fmla="*/ 49 w 271"/>
                <a:gd name="T77" fmla="*/ 30 h 271"/>
                <a:gd name="T78" fmla="*/ 65 w 271"/>
                <a:gd name="T79" fmla="*/ 43 h 271"/>
                <a:gd name="T80" fmla="*/ 101 w 271"/>
                <a:gd name="T81" fmla="*/ 24 h 271"/>
                <a:gd name="T82" fmla="*/ 99 w 271"/>
                <a:gd name="T83" fmla="*/ 4 h 271"/>
                <a:gd name="T84" fmla="*/ 136 w 271"/>
                <a:gd name="T85" fmla="*/ 1 h 271"/>
                <a:gd name="T86" fmla="*/ 136 w 271"/>
                <a:gd name="T87" fmla="*/ 57 h 271"/>
                <a:gd name="T88" fmla="*/ 76 w 271"/>
                <a:gd name="T89" fmla="*/ 85 h 271"/>
                <a:gd name="T90" fmla="*/ 86 w 271"/>
                <a:gd name="T91" fmla="*/ 195 h 271"/>
                <a:gd name="T92" fmla="*/ 113 w 271"/>
                <a:gd name="T93" fmla="*/ 210 h 271"/>
                <a:gd name="T94" fmla="*/ 136 w 271"/>
                <a:gd name="T95" fmla="*/ 213 h 271"/>
                <a:gd name="T96" fmla="*/ 136 w 271"/>
                <a:gd name="T97" fmla="*/ 27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271">
                  <a:moveTo>
                    <a:pt x="239" y="189"/>
                  </a:moveTo>
                  <a:cubicBezTo>
                    <a:pt x="254" y="202"/>
                    <a:pt x="254" y="202"/>
                    <a:pt x="254" y="202"/>
                  </a:cubicBezTo>
                  <a:cubicBezTo>
                    <a:pt x="222" y="241"/>
                    <a:pt x="222" y="241"/>
                    <a:pt x="222" y="241"/>
                  </a:cubicBezTo>
                  <a:cubicBezTo>
                    <a:pt x="207" y="228"/>
                    <a:pt x="207" y="228"/>
                    <a:pt x="207" y="228"/>
                  </a:cubicBezTo>
                  <a:cubicBezTo>
                    <a:pt x="196" y="236"/>
                    <a:pt x="184" y="242"/>
                    <a:pt x="171" y="246"/>
                  </a:cubicBezTo>
                  <a:cubicBezTo>
                    <a:pt x="172" y="266"/>
                    <a:pt x="172" y="266"/>
                    <a:pt x="172" y="266"/>
                  </a:cubicBezTo>
                  <a:cubicBezTo>
                    <a:pt x="136" y="270"/>
                    <a:pt x="136" y="270"/>
                    <a:pt x="136" y="270"/>
                  </a:cubicBezTo>
                  <a:cubicBezTo>
                    <a:pt x="136" y="213"/>
                    <a:pt x="136" y="213"/>
                    <a:pt x="136" y="213"/>
                  </a:cubicBezTo>
                  <a:cubicBezTo>
                    <a:pt x="158" y="213"/>
                    <a:pt x="180" y="204"/>
                    <a:pt x="195" y="186"/>
                  </a:cubicBezTo>
                  <a:cubicBezTo>
                    <a:pt x="223" y="153"/>
                    <a:pt x="219" y="103"/>
                    <a:pt x="186" y="76"/>
                  </a:cubicBezTo>
                  <a:cubicBezTo>
                    <a:pt x="186" y="76"/>
                    <a:pt x="186" y="76"/>
                    <a:pt x="186" y="76"/>
                  </a:cubicBezTo>
                  <a:cubicBezTo>
                    <a:pt x="178" y="69"/>
                    <a:pt x="169" y="64"/>
                    <a:pt x="158" y="61"/>
                  </a:cubicBezTo>
                  <a:cubicBezTo>
                    <a:pt x="151" y="59"/>
                    <a:pt x="143" y="57"/>
                    <a:pt x="136" y="57"/>
                  </a:cubicBezTo>
                  <a:cubicBezTo>
                    <a:pt x="136" y="1"/>
                    <a:pt x="136" y="1"/>
                    <a:pt x="136" y="1"/>
                  </a:cubicBezTo>
                  <a:cubicBezTo>
                    <a:pt x="149" y="0"/>
                    <a:pt x="149" y="0"/>
                    <a:pt x="149" y="0"/>
                  </a:cubicBezTo>
                  <a:cubicBezTo>
                    <a:pt x="151" y="20"/>
                    <a:pt x="151" y="20"/>
                    <a:pt x="151" y="20"/>
                  </a:cubicBezTo>
                  <a:cubicBezTo>
                    <a:pt x="164" y="22"/>
                    <a:pt x="178" y="26"/>
                    <a:pt x="190" y="32"/>
                  </a:cubicBezTo>
                  <a:cubicBezTo>
                    <a:pt x="203" y="17"/>
                    <a:pt x="203" y="17"/>
                    <a:pt x="203" y="17"/>
                  </a:cubicBezTo>
                  <a:cubicBezTo>
                    <a:pt x="241" y="49"/>
                    <a:pt x="241" y="49"/>
                    <a:pt x="241" y="49"/>
                  </a:cubicBezTo>
                  <a:cubicBezTo>
                    <a:pt x="228" y="64"/>
                    <a:pt x="228" y="64"/>
                    <a:pt x="228" y="64"/>
                  </a:cubicBezTo>
                  <a:cubicBezTo>
                    <a:pt x="236" y="75"/>
                    <a:pt x="243" y="88"/>
                    <a:pt x="247" y="101"/>
                  </a:cubicBezTo>
                  <a:cubicBezTo>
                    <a:pt x="267" y="99"/>
                    <a:pt x="267" y="99"/>
                    <a:pt x="267" y="99"/>
                  </a:cubicBezTo>
                  <a:cubicBezTo>
                    <a:pt x="271" y="149"/>
                    <a:pt x="271" y="149"/>
                    <a:pt x="271" y="149"/>
                  </a:cubicBezTo>
                  <a:cubicBezTo>
                    <a:pt x="251" y="150"/>
                    <a:pt x="251" y="150"/>
                    <a:pt x="251" y="150"/>
                  </a:cubicBezTo>
                  <a:cubicBezTo>
                    <a:pt x="249" y="164"/>
                    <a:pt x="245" y="177"/>
                    <a:pt x="239" y="189"/>
                  </a:cubicBezTo>
                  <a:close/>
                  <a:moveTo>
                    <a:pt x="136" y="270"/>
                  </a:moveTo>
                  <a:cubicBezTo>
                    <a:pt x="123" y="271"/>
                    <a:pt x="123" y="271"/>
                    <a:pt x="123" y="271"/>
                  </a:cubicBezTo>
                  <a:cubicBezTo>
                    <a:pt x="121" y="251"/>
                    <a:pt x="121" y="251"/>
                    <a:pt x="121" y="251"/>
                  </a:cubicBezTo>
                  <a:cubicBezTo>
                    <a:pt x="107" y="249"/>
                    <a:pt x="94" y="245"/>
                    <a:pt x="82" y="238"/>
                  </a:cubicBezTo>
                  <a:cubicBezTo>
                    <a:pt x="69" y="254"/>
                    <a:pt x="69" y="254"/>
                    <a:pt x="69" y="254"/>
                  </a:cubicBezTo>
                  <a:cubicBezTo>
                    <a:pt x="31" y="222"/>
                    <a:pt x="31" y="222"/>
                    <a:pt x="31" y="222"/>
                  </a:cubicBezTo>
                  <a:cubicBezTo>
                    <a:pt x="44" y="206"/>
                    <a:pt x="44" y="206"/>
                    <a:pt x="44" y="206"/>
                  </a:cubicBezTo>
                  <a:cubicBezTo>
                    <a:pt x="35" y="195"/>
                    <a:pt x="29" y="183"/>
                    <a:pt x="25" y="170"/>
                  </a:cubicBezTo>
                  <a:cubicBezTo>
                    <a:pt x="5" y="172"/>
                    <a:pt x="5" y="172"/>
                    <a:pt x="5" y="172"/>
                  </a:cubicBezTo>
                  <a:cubicBezTo>
                    <a:pt x="0" y="122"/>
                    <a:pt x="0" y="122"/>
                    <a:pt x="0" y="122"/>
                  </a:cubicBezTo>
                  <a:cubicBezTo>
                    <a:pt x="20" y="120"/>
                    <a:pt x="20" y="120"/>
                    <a:pt x="20" y="120"/>
                  </a:cubicBezTo>
                  <a:cubicBezTo>
                    <a:pt x="22" y="107"/>
                    <a:pt x="26" y="94"/>
                    <a:pt x="33" y="82"/>
                  </a:cubicBezTo>
                  <a:cubicBezTo>
                    <a:pt x="17" y="69"/>
                    <a:pt x="17" y="69"/>
                    <a:pt x="17" y="69"/>
                  </a:cubicBezTo>
                  <a:cubicBezTo>
                    <a:pt x="49" y="30"/>
                    <a:pt x="49" y="30"/>
                    <a:pt x="49" y="30"/>
                  </a:cubicBezTo>
                  <a:cubicBezTo>
                    <a:pt x="65" y="43"/>
                    <a:pt x="65" y="43"/>
                    <a:pt x="65" y="43"/>
                  </a:cubicBezTo>
                  <a:cubicBezTo>
                    <a:pt x="76" y="35"/>
                    <a:pt x="88" y="29"/>
                    <a:pt x="101" y="24"/>
                  </a:cubicBezTo>
                  <a:cubicBezTo>
                    <a:pt x="99" y="4"/>
                    <a:pt x="99" y="4"/>
                    <a:pt x="99" y="4"/>
                  </a:cubicBezTo>
                  <a:cubicBezTo>
                    <a:pt x="136" y="1"/>
                    <a:pt x="136" y="1"/>
                    <a:pt x="136" y="1"/>
                  </a:cubicBezTo>
                  <a:cubicBezTo>
                    <a:pt x="136" y="57"/>
                    <a:pt x="136" y="57"/>
                    <a:pt x="136" y="57"/>
                  </a:cubicBezTo>
                  <a:cubicBezTo>
                    <a:pt x="113" y="57"/>
                    <a:pt x="91" y="67"/>
                    <a:pt x="76" y="85"/>
                  </a:cubicBezTo>
                  <a:cubicBezTo>
                    <a:pt x="48" y="118"/>
                    <a:pt x="53" y="168"/>
                    <a:pt x="86" y="195"/>
                  </a:cubicBezTo>
                  <a:cubicBezTo>
                    <a:pt x="94" y="202"/>
                    <a:pt x="103" y="207"/>
                    <a:pt x="113" y="210"/>
                  </a:cubicBezTo>
                  <a:cubicBezTo>
                    <a:pt x="121" y="212"/>
                    <a:pt x="128" y="213"/>
                    <a:pt x="136" y="213"/>
                  </a:cubicBezTo>
                  <a:lnTo>
                    <a:pt x="136" y="27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8" name="îṣḻïḋe">
              <a:extLst>
                <a:ext uri="{FF2B5EF4-FFF2-40B4-BE49-F238E27FC236}">
                  <a16:creationId xmlns:a16="http://schemas.microsoft.com/office/drawing/2014/main" id="{E70CB7C5-2D2D-4F05-8089-2A5FC8A9C9D4}"/>
                </a:ext>
              </a:extLst>
            </p:cNvPr>
            <p:cNvSpPr/>
            <p:nvPr/>
          </p:nvSpPr>
          <p:spPr bwMode="auto">
            <a:xfrm>
              <a:off x="7726691" y="1159097"/>
              <a:ext cx="538556" cy="374446"/>
            </a:xfrm>
            <a:custGeom>
              <a:avLst/>
              <a:gdLst>
                <a:gd name="T0" fmla="*/ 213 w 269"/>
                <a:gd name="T1" fmla="*/ 68 h 187"/>
                <a:gd name="T2" fmla="*/ 269 w 269"/>
                <a:gd name="T3" fmla="*/ 127 h 187"/>
                <a:gd name="T4" fmla="*/ 269 w 269"/>
                <a:gd name="T5" fmla="*/ 127 h 187"/>
                <a:gd name="T6" fmla="*/ 211 w 269"/>
                <a:gd name="T7" fmla="*/ 187 h 187"/>
                <a:gd name="T8" fmla="*/ 63 w 269"/>
                <a:gd name="T9" fmla="*/ 187 h 187"/>
                <a:gd name="T10" fmla="*/ 0 w 269"/>
                <a:gd name="T11" fmla="*/ 127 h 187"/>
                <a:gd name="T12" fmla="*/ 0 w 269"/>
                <a:gd name="T13" fmla="*/ 127 h 187"/>
                <a:gd name="T14" fmla="*/ 55 w 269"/>
                <a:gd name="T15" fmla="*/ 68 h 187"/>
                <a:gd name="T16" fmla="*/ 55 w 269"/>
                <a:gd name="T17" fmla="*/ 66 h 187"/>
                <a:gd name="T18" fmla="*/ 134 w 269"/>
                <a:gd name="T19" fmla="*/ 0 h 187"/>
                <a:gd name="T20" fmla="*/ 213 w 269"/>
                <a:gd name="T21" fmla="*/ 66 h 187"/>
                <a:gd name="T22" fmla="*/ 213 w 269"/>
                <a:gd name="T23"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187">
                  <a:moveTo>
                    <a:pt x="213" y="68"/>
                  </a:moveTo>
                  <a:cubicBezTo>
                    <a:pt x="245" y="75"/>
                    <a:pt x="269" y="99"/>
                    <a:pt x="269" y="127"/>
                  </a:cubicBezTo>
                  <a:cubicBezTo>
                    <a:pt x="269" y="127"/>
                    <a:pt x="269" y="127"/>
                    <a:pt x="269" y="127"/>
                  </a:cubicBezTo>
                  <a:cubicBezTo>
                    <a:pt x="269" y="157"/>
                    <a:pt x="244" y="187"/>
                    <a:pt x="211" y="187"/>
                  </a:cubicBezTo>
                  <a:cubicBezTo>
                    <a:pt x="63" y="187"/>
                    <a:pt x="63" y="187"/>
                    <a:pt x="63" y="187"/>
                  </a:cubicBezTo>
                  <a:cubicBezTo>
                    <a:pt x="27" y="187"/>
                    <a:pt x="0" y="158"/>
                    <a:pt x="0" y="127"/>
                  </a:cubicBezTo>
                  <a:cubicBezTo>
                    <a:pt x="0" y="127"/>
                    <a:pt x="0" y="127"/>
                    <a:pt x="0" y="127"/>
                  </a:cubicBezTo>
                  <a:cubicBezTo>
                    <a:pt x="0" y="99"/>
                    <a:pt x="23" y="75"/>
                    <a:pt x="55" y="68"/>
                  </a:cubicBezTo>
                  <a:cubicBezTo>
                    <a:pt x="55" y="68"/>
                    <a:pt x="55" y="67"/>
                    <a:pt x="55" y="66"/>
                  </a:cubicBezTo>
                  <a:cubicBezTo>
                    <a:pt x="55" y="30"/>
                    <a:pt x="91" y="0"/>
                    <a:pt x="134" y="0"/>
                  </a:cubicBezTo>
                  <a:cubicBezTo>
                    <a:pt x="178" y="0"/>
                    <a:pt x="213" y="30"/>
                    <a:pt x="213" y="66"/>
                  </a:cubicBezTo>
                  <a:cubicBezTo>
                    <a:pt x="213" y="67"/>
                    <a:pt x="213" y="68"/>
                    <a:pt x="213" y="68"/>
                  </a:cubicBezTo>
                  <a:close/>
                </a:path>
              </a:pathLst>
            </a:custGeom>
            <a:solidFill>
              <a:srgbClr val="FFBB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9" name="ïṡḻídé">
              <a:extLst>
                <a:ext uri="{FF2B5EF4-FFF2-40B4-BE49-F238E27FC236}">
                  <a16:creationId xmlns:a16="http://schemas.microsoft.com/office/drawing/2014/main" id="{AFE0A238-5974-4705-BA4B-72C321B7B7EF}"/>
                </a:ext>
              </a:extLst>
            </p:cNvPr>
            <p:cNvSpPr/>
            <p:nvPr/>
          </p:nvSpPr>
          <p:spPr bwMode="auto">
            <a:xfrm>
              <a:off x="7619211" y="1151007"/>
              <a:ext cx="376758" cy="262344"/>
            </a:xfrm>
            <a:custGeom>
              <a:avLst/>
              <a:gdLst>
                <a:gd name="T0" fmla="*/ 149 w 188"/>
                <a:gd name="T1" fmla="*/ 48 h 131"/>
                <a:gd name="T2" fmla="*/ 188 w 188"/>
                <a:gd name="T3" fmla="*/ 89 h 131"/>
                <a:gd name="T4" fmla="*/ 188 w 188"/>
                <a:gd name="T5" fmla="*/ 89 h 131"/>
                <a:gd name="T6" fmla="*/ 147 w 188"/>
                <a:gd name="T7" fmla="*/ 131 h 131"/>
                <a:gd name="T8" fmla="*/ 44 w 188"/>
                <a:gd name="T9" fmla="*/ 131 h 131"/>
                <a:gd name="T10" fmla="*/ 0 w 188"/>
                <a:gd name="T11" fmla="*/ 89 h 131"/>
                <a:gd name="T12" fmla="*/ 0 w 188"/>
                <a:gd name="T13" fmla="*/ 89 h 131"/>
                <a:gd name="T14" fmla="*/ 39 w 188"/>
                <a:gd name="T15" fmla="*/ 48 h 131"/>
                <a:gd name="T16" fmla="*/ 39 w 188"/>
                <a:gd name="T17" fmla="*/ 47 h 131"/>
                <a:gd name="T18" fmla="*/ 94 w 188"/>
                <a:gd name="T19" fmla="*/ 0 h 131"/>
                <a:gd name="T20" fmla="*/ 149 w 188"/>
                <a:gd name="T21" fmla="*/ 47 h 131"/>
                <a:gd name="T22" fmla="*/ 149 w 188"/>
                <a:gd name="T23" fmla="*/ 4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31">
                  <a:moveTo>
                    <a:pt x="149" y="48"/>
                  </a:moveTo>
                  <a:cubicBezTo>
                    <a:pt x="172" y="53"/>
                    <a:pt x="188" y="69"/>
                    <a:pt x="188" y="89"/>
                  </a:cubicBezTo>
                  <a:cubicBezTo>
                    <a:pt x="188" y="89"/>
                    <a:pt x="188" y="89"/>
                    <a:pt x="188" y="89"/>
                  </a:cubicBezTo>
                  <a:cubicBezTo>
                    <a:pt x="188" y="110"/>
                    <a:pt x="171" y="131"/>
                    <a:pt x="147" y="131"/>
                  </a:cubicBezTo>
                  <a:cubicBezTo>
                    <a:pt x="44" y="131"/>
                    <a:pt x="44" y="131"/>
                    <a:pt x="44" y="131"/>
                  </a:cubicBezTo>
                  <a:cubicBezTo>
                    <a:pt x="19" y="131"/>
                    <a:pt x="0" y="111"/>
                    <a:pt x="0" y="89"/>
                  </a:cubicBezTo>
                  <a:cubicBezTo>
                    <a:pt x="0" y="89"/>
                    <a:pt x="0" y="89"/>
                    <a:pt x="0" y="89"/>
                  </a:cubicBezTo>
                  <a:cubicBezTo>
                    <a:pt x="0" y="69"/>
                    <a:pt x="17" y="53"/>
                    <a:pt x="39" y="48"/>
                  </a:cubicBezTo>
                  <a:cubicBezTo>
                    <a:pt x="39" y="48"/>
                    <a:pt x="39" y="47"/>
                    <a:pt x="39" y="47"/>
                  </a:cubicBezTo>
                  <a:cubicBezTo>
                    <a:pt x="39" y="21"/>
                    <a:pt x="64" y="0"/>
                    <a:pt x="94" y="0"/>
                  </a:cubicBezTo>
                  <a:cubicBezTo>
                    <a:pt x="125" y="0"/>
                    <a:pt x="149" y="21"/>
                    <a:pt x="149" y="47"/>
                  </a:cubicBezTo>
                  <a:cubicBezTo>
                    <a:pt x="149" y="47"/>
                    <a:pt x="149" y="48"/>
                    <a:pt x="149"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0" name="iṣlîďe">
              <a:extLst>
                <a:ext uri="{FF2B5EF4-FFF2-40B4-BE49-F238E27FC236}">
                  <a16:creationId xmlns:a16="http://schemas.microsoft.com/office/drawing/2014/main" id="{7128B8AF-73E7-4FE6-903F-9A7A3B975009}"/>
                </a:ext>
              </a:extLst>
            </p:cNvPr>
            <p:cNvSpPr/>
            <p:nvPr/>
          </p:nvSpPr>
          <p:spPr bwMode="auto">
            <a:xfrm>
              <a:off x="4913720" y="1954218"/>
              <a:ext cx="2024784" cy="2830306"/>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 name="îṩḷîḍé">
              <a:extLst>
                <a:ext uri="{FF2B5EF4-FFF2-40B4-BE49-F238E27FC236}">
                  <a16:creationId xmlns:a16="http://schemas.microsoft.com/office/drawing/2014/main" id="{2C15AA52-C066-444F-9245-843220ADFA65}"/>
                </a:ext>
              </a:extLst>
            </p:cNvPr>
            <p:cNvSpPr/>
            <p:nvPr/>
          </p:nvSpPr>
          <p:spPr bwMode="auto">
            <a:xfrm>
              <a:off x="5061650" y="2118327"/>
              <a:ext cx="970787" cy="35827"/>
            </a:xfrm>
            <a:prstGeom prst="rect">
              <a:avLst/>
            </a:prstGeom>
            <a:solidFill>
              <a:srgbClr val="F26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2" name="îṩḷíde">
              <a:extLst>
                <a:ext uri="{FF2B5EF4-FFF2-40B4-BE49-F238E27FC236}">
                  <a16:creationId xmlns:a16="http://schemas.microsoft.com/office/drawing/2014/main" id="{F4622726-D3D0-4EA2-A058-37DBA2BFA87D}"/>
                </a:ext>
              </a:extLst>
            </p:cNvPr>
            <p:cNvSpPr/>
            <p:nvPr/>
          </p:nvSpPr>
          <p:spPr bwMode="auto">
            <a:xfrm>
              <a:off x="5061650" y="2208471"/>
              <a:ext cx="310883"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3" name="ïSḻîḍê">
              <a:extLst>
                <a:ext uri="{FF2B5EF4-FFF2-40B4-BE49-F238E27FC236}">
                  <a16:creationId xmlns:a16="http://schemas.microsoft.com/office/drawing/2014/main" id="{4AE80355-2E07-4D00-88FA-E9592CFC7A29}"/>
                </a:ext>
              </a:extLst>
            </p:cNvPr>
            <p:cNvSpPr/>
            <p:nvPr/>
          </p:nvSpPr>
          <p:spPr bwMode="auto">
            <a:xfrm>
              <a:off x="5061650" y="2300927"/>
              <a:ext cx="5027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4" name="işḷíḍe">
              <a:extLst>
                <a:ext uri="{FF2B5EF4-FFF2-40B4-BE49-F238E27FC236}">
                  <a16:creationId xmlns:a16="http://schemas.microsoft.com/office/drawing/2014/main" id="{E9502EB4-B3C2-4B38-9D75-88E2CCD3D9B1}"/>
                </a:ext>
              </a:extLst>
            </p:cNvPr>
            <p:cNvSpPr/>
            <p:nvPr/>
          </p:nvSpPr>
          <p:spPr bwMode="auto">
            <a:xfrm>
              <a:off x="5296257" y="2391072"/>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5" name="íṣļíḋê">
              <a:extLst>
                <a:ext uri="{FF2B5EF4-FFF2-40B4-BE49-F238E27FC236}">
                  <a16:creationId xmlns:a16="http://schemas.microsoft.com/office/drawing/2014/main" id="{C5554BF1-6577-4862-97DD-27C570C1BDC1}"/>
                </a:ext>
              </a:extLst>
            </p:cNvPr>
            <p:cNvSpPr/>
            <p:nvPr/>
          </p:nvSpPr>
          <p:spPr bwMode="auto">
            <a:xfrm>
              <a:off x="5296257" y="2483527"/>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6" name="íSḻïḓè">
              <a:extLst>
                <a:ext uri="{FF2B5EF4-FFF2-40B4-BE49-F238E27FC236}">
                  <a16:creationId xmlns:a16="http://schemas.microsoft.com/office/drawing/2014/main" id="{FD6193D5-DBFD-47E4-9597-758196166F05}"/>
                </a:ext>
              </a:extLst>
            </p:cNvPr>
            <p:cNvSpPr/>
            <p:nvPr/>
          </p:nvSpPr>
          <p:spPr bwMode="auto">
            <a:xfrm>
              <a:off x="5498504" y="2573672"/>
              <a:ext cx="286613"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7" name="îşlíḍé">
              <a:extLst>
                <a:ext uri="{FF2B5EF4-FFF2-40B4-BE49-F238E27FC236}">
                  <a16:creationId xmlns:a16="http://schemas.microsoft.com/office/drawing/2014/main" id="{0E29E0A3-010F-407B-B0A7-2E02CA8CE049}"/>
                </a:ext>
              </a:extLst>
            </p:cNvPr>
            <p:cNvSpPr/>
            <p:nvPr/>
          </p:nvSpPr>
          <p:spPr bwMode="auto">
            <a:xfrm>
              <a:off x="5477701" y="2208471"/>
              <a:ext cx="53162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8" name="íṥlïḍe">
              <a:extLst>
                <a:ext uri="{FF2B5EF4-FFF2-40B4-BE49-F238E27FC236}">
                  <a16:creationId xmlns:a16="http://schemas.microsoft.com/office/drawing/2014/main" id="{314DA11B-6EF4-44AB-9773-279626F437F8}"/>
                </a:ext>
              </a:extLst>
            </p:cNvPr>
            <p:cNvSpPr/>
            <p:nvPr/>
          </p:nvSpPr>
          <p:spPr bwMode="auto">
            <a:xfrm>
              <a:off x="6084443" y="2208471"/>
              <a:ext cx="25540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9" name="ïṥlíḋe">
              <a:extLst>
                <a:ext uri="{FF2B5EF4-FFF2-40B4-BE49-F238E27FC236}">
                  <a16:creationId xmlns:a16="http://schemas.microsoft.com/office/drawing/2014/main" id="{F1ECF4B7-B3BC-4A66-9C54-6DC6EFB6FFD0}"/>
                </a:ext>
              </a:extLst>
            </p:cNvPr>
            <p:cNvSpPr/>
            <p:nvPr/>
          </p:nvSpPr>
          <p:spPr bwMode="auto">
            <a:xfrm>
              <a:off x="6435775" y="2208471"/>
              <a:ext cx="342087"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0" name="íśḻîḋé">
              <a:extLst>
                <a:ext uri="{FF2B5EF4-FFF2-40B4-BE49-F238E27FC236}">
                  <a16:creationId xmlns:a16="http://schemas.microsoft.com/office/drawing/2014/main" id="{1A5010EC-E097-49B7-A067-1BB0952A4D25}"/>
                </a:ext>
              </a:extLst>
            </p:cNvPr>
            <p:cNvSpPr/>
            <p:nvPr/>
          </p:nvSpPr>
          <p:spPr bwMode="auto">
            <a:xfrm>
              <a:off x="5648745" y="2300927"/>
              <a:ext cx="298170"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 name="ïSlïďê">
              <a:extLst>
                <a:ext uri="{FF2B5EF4-FFF2-40B4-BE49-F238E27FC236}">
                  <a16:creationId xmlns:a16="http://schemas.microsoft.com/office/drawing/2014/main" id="{C165C7A4-445E-4BA2-8234-8F96909562A6}"/>
                </a:ext>
              </a:extLst>
            </p:cNvPr>
            <p:cNvSpPr/>
            <p:nvPr/>
          </p:nvSpPr>
          <p:spPr bwMode="auto">
            <a:xfrm>
              <a:off x="5678793" y="2391072"/>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2" name="işlíḓè">
              <a:extLst>
                <a:ext uri="{FF2B5EF4-FFF2-40B4-BE49-F238E27FC236}">
                  <a16:creationId xmlns:a16="http://schemas.microsoft.com/office/drawing/2014/main" id="{4D700DED-A4DA-4C1D-B8BE-B1E50822E5FE}"/>
                </a:ext>
              </a:extLst>
            </p:cNvPr>
            <p:cNvSpPr/>
            <p:nvPr/>
          </p:nvSpPr>
          <p:spPr bwMode="auto">
            <a:xfrm>
              <a:off x="5678793" y="2483527"/>
              <a:ext cx="292392"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3" name="îṧļïďê">
              <a:extLst>
                <a:ext uri="{FF2B5EF4-FFF2-40B4-BE49-F238E27FC236}">
                  <a16:creationId xmlns:a16="http://schemas.microsoft.com/office/drawing/2014/main" id="{DD48B2FD-A666-4EBB-884E-5172672FC7D6}"/>
                </a:ext>
              </a:extLst>
            </p:cNvPr>
            <p:cNvSpPr/>
            <p:nvPr/>
          </p:nvSpPr>
          <p:spPr bwMode="auto">
            <a:xfrm>
              <a:off x="5930735" y="2391072"/>
              <a:ext cx="32475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4" name="ïṥ1îḓé">
              <a:extLst>
                <a:ext uri="{FF2B5EF4-FFF2-40B4-BE49-F238E27FC236}">
                  <a16:creationId xmlns:a16="http://schemas.microsoft.com/office/drawing/2014/main" id="{5D82BDFE-A3F8-4473-8843-EE154AF32ACE}"/>
                </a:ext>
              </a:extLst>
            </p:cNvPr>
            <p:cNvSpPr/>
            <p:nvPr/>
          </p:nvSpPr>
          <p:spPr bwMode="auto">
            <a:xfrm>
              <a:off x="6321361" y="2391072"/>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5" name="îşḷïḑè">
              <a:extLst>
                <a:ext uri="{FF2B5EF4-FFF2-40B4-BE49-F238E27FC236}">
                  <a16:creationId xmlns:a16="http://schemas.microsoft.com/office/drawing/2014/main" id="{3FC8B53D-26DB-4CA2-92D1-281972A8ED43}"/>
                </a:ext>
              </a:extLst>
            </p:cNvPr>
            <p:cNvSpPr/>
            <p:nvPr/>
          </p:nvSpPr>
          <p:spPr bwMode="auto">
            <a:xfrm>
              <a:off x="6565214" y="2391072"/>
              <a:ext cx="21264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6" name="ísḷîḑè">
              <a:extLst>
                <a:ext uri="{FF2B5EF4-FFF2-40B4-BE49-F238E27FC236}">
                  <a16:creationId xmlns:a16="http://schemas.microsoft.com/office/drawing/2014/main" id="{6E2AD543-0180-4604-9932-0662F9DCF730}"/>
                </a:ext>
              </a:extLst>
            </p:cNvPr>
            <p:cNvSpPr/>
            <p:nvPr/>
          </p:nvSpPr>
          <p:spPr bwMode="auto">
            <a:xfrm>
              <a:off x="6037059" y="2483527"/>
              <a:ext cx="368668"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7" name="íṩļíḑé">
              <a:extLst>
                <a:ext uri="{FF2B5EF4-FFF2-40B4-BE49-F238E27FC236}">
                  <a16:creationId xmlns:a16="http://schemas.microsoft.com/office/drawing/2014/main" id="{3B47E4F9-E57D-4E7B-9D31-7B014B798F55}"/>
                </a:ext>
              </a:extLst>
            </p:cNvPr>
            <p:cNvSpPr/>
            <p:nvPr/>
          </p:nvSpPr>
          <p:spPr bwMode="auto">
            <a:xfrm>
              <a:off x="6461201" y="2483527"/>
              <a:ext cx="110947"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8" name="ïṡḷïďè">
              <a:extLst>
                <a:ext uri="{FF2B5EF4-FFF2-40B4-BE49-F238E27FC236}">
                  <a16:creationId xmlns:a16="http://schemas.microsoft.com/office/drawing/2014/main" id="{23E52D70-21A4-4F7F-B129-5605746A4278}"/>
                </a:ext>
              </a:extLst>
            </p:cNvPr>
            <p:cNvSpPr/>
            <p:nvPr/>
          </p:nvSpPr>
          <p:spPr bwMode="auto">
            <a:xfrm>
              <a:off x="5864860" y="2573672"/>
              <a:ext cx="21264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9" name="îśľiḓé">
              <a:extLst>
                <a:ext uri="{FF2B5EF4-FFF2-40B4-BE49-F238E27FC236}">
                  <a16:creationId xmlns:a16="http://schemas.microsoft.com/office/drawing/2014/main" id="{0200449E-F4AF-4F06-84AB-5A42CE516C0C}"/>
                </a:ext>
              </a:extLst>
            </p:cNvPr>
            <p:cNvSpPr/>
            <p:nvPr/>
          </p:nvSpPr>
          <p:spPr bwMode="auto">
            <a:xfrm>
              <a:off x="5296257" y="2755117"/>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0" name="îśľîḋe">
              <a:extLst>
                <a:ext uri="{FF2B5EF4-FFF2-40B4-BE49-F238E27FC236}">
                  <a16:creationId xmlns:a16="http://schemas.microsoft.com/office/drawing/2014/main" id="{5A35E40E-46FC-4D77-B7C4-F67C7CF9F5E6}"/>
                </a:ext>
              </a:extLst>
            </p:cNvPr>
            <p:cNvSpPr/>
            <p:nvPr/>
          </p:nvSpPr>
          <p:spPr bwMode="auto">
            <a:xfrm>
              <a:off x="5296257" y="2847573"/>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1" name="iṡľïďé">
              <a:extLst>
                <a:ext uri="{FF2B5EF4-FFF2-40B4-BE49-F238E27FC236}">
                  <a16:creationId xmlns:a16="http://schemas.microsoft.com/office/drawing/2014/main" id="{E83D2864-F365-4367-90C3-EA6CF2B86ED2}"/>
                </a:ext>
              </a:extLst>
            </p:cNvPr>
            <p:cNvSpPr/>
            <p:nvPr/>
          </p:nvSpPr>
          <p:spPr bwMode="auto">
            <a:xfrm>
              <a:off x="5678793" y="2755117"/>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 name="îşliḑè">
              <a:extLst>
                <a:ext uri="{FF2B5EF4-FFF2-40B4-BE49-F238E27FC236}">
                  <a16:creationId xmlns:a16="http://schemas.microsoft.com/office/drawing/2014/main" id="{916D8323-40F3-4D3A-ADE5-1687107875FE}"/>
                </a:ext>
              </a:extLst>
            </p:cNvPr>
            <p:cNvSpPr/>
            <p:nvPr/>
          </p:nvSpPr>
          <p:spPr bwMode="auto">
            <a:xfrm>
              <a:off x="5678793" y="2847573"/>
              <a:ext cx="262344"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3" name="íṥḻîḓè">
              <a:extLst>
                <a:ext uri="{FF2B5EF4-FFF2-40B4-BE49-F238E27FC236}">
                  <a16:creationId xmlns:a16="http://schemas.microsoft.com/office/drawing/2014/main" id="{C263E76F-E3C5-488F-8DBB-2CC2104AB3B2}"/>
                </a:ext>
              </a:extLst>
            </p:cNvPr>
            <p:cNvSpPr/>
            <p:nvPr/>
          </p:nvSpPr>
          <p:spPr bwMode="auto">
            <a:xfrm>
              <a:off x="5930735" y="2755117"/>
              <a:ext cx="250787"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4" name="ïŝḻíḋè">
              <a:extLst>
                <a:ext uri="{FF2B5EF4-FFF2-40B4-BE49-F238E27FC236}">
                  <a16:creationId xmlns:a16="http://schemas.microsoft.com/office/drawing/2014/main" id="{782A8034-7130-4ADD-A72A-B9F012577F1C}"/>
                </a:ext>
              </a:extLst>
            </p:cNvPr>
            <p:cNvSpPr/>
            <p:nvPr/>
          </p:nvSpPr>
          <p:spPr bwMode="auto">
            <a:xfrm>
              <a:off x="6231217" y="2755117"/>
              <a:ext cx="131750"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5" name="iṡľiďe">
              <a:extLst>
                <a:ext uri="{FF2B5EF4-FFF2-40B4-BE49-F238E27FC236}">
                  <a16:creationId xmlns:a16="http://schemas.microsoft.com/office/drawing/2014/main" id="{6B5C6D10-4BFC-416A-8802-7E89F8C71B5F}"/>
                </a:ext>
              </a:extLst>
            </p:cNvPr>
            <p:cNvSpPr/>
            <p:nvPr/>
          </p:nvSpPr>
          <p:spPr bwMode="auto">
            <a:xfrm>
              <a:off x="6419596" y="2755117"/>
              <a:ext cx="16179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6" name="ïş1îḋe">
              <a:extLst>
                <a:ext uri="{FF2B5EF4-FFF2-40B4-BE49-F238E27FC236}">
                  <a16:creationId xmlns:a16="http://schemas.microsoft.com/office/drawing/2014/main" id="{316D1F51-8F42-4D8E-A55C-7640A3A4653E}"/>
                </a:ext>
              </a:extLst>
            </p:cNvPr>
            <p:cNvSpPr/>
            <p:nvPr/>
          </p:nvSpPr>
          <p:spPr bwMode="auto">
            <a:xfrm>
              <a:off x="6198857" y="2847573"/>
              <a:ext cx="292392"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7" name="iSľiḋê">
              <a:extLst>
                <a:ext uri="{FF2B5EF4-FFF2-40B4-BE49-F238E27FC236}">
                  <a16:creationId xmlns:a16="http://schemas.microsoft.com/office/drawing/2014/main" id="{E93ED6E0-6801-45C8-A61C-CAE91A7F166F}"/>
                </a:ext>
              </a:extLst>
            </p:cNvPr>
            <p:cNvSpPr/>
            <p:nvPr/>
          </p:nvSpPr>
          <p:spPr bwMode="auto">
            <a:xfrm>
              <a:off x="5296257" y="2937717"/>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8" name="iśḷïḓe">
              <a:extLst>
                <a:ext uri="{FF2B5EF4-FFF2-40B4-BE49-F238E27FC236}">
                  <a16:creationId xmlns:a16="http://schemas.microsoft.com/office/drawing/2014/main" id="{9F588F90-6F87-4A05-BD91-99850F08C43E}"/>
                </a:ext>
              </a:extLst>
            </p:cNvPr>
            <p:cNvSpPr/>
            <p:nvPr/>
          </p:nvSpPr>
          <p:spPr bwMode="auto">
            <a:xfrm>
              <a:off x="5296257" y="3030173"/>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9" name="îSļïḑé">
              <a:extLst>
                <a:ext uri="{FF2B5EF4-FFF2-40B4-BE49-F238E27FC236}">
                  <a16:creationId xmlns:a16="http://schemas.microsoft.com/office/drawing/2014/main" id="{98642805-09F8-4C1D-A92D-2B739FDFDAE7}"/>
                </a:ext>
              </a:extLst>
            </p:cNvPr>
            <p:cNvSpPr/>
            <p:nvPr/>
          </p:nvSpPr>
          <p:spPr bwMode="auto">
            <a:xfrm>
              <a:off x="5678793" y="2937717"/>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0" name="iṧ1iḑé">
              <a:extLst>
                <a:ext uri="{FF2B5EF4-FFF2-40B4-BE49-F238E27FC236}">
                  <a16:creationId xmlns:a16="http://schemas.microsoft.com/office/drawing/2014/main" id="{4B17CD1E-F1BF-4928-B93D-39478826A8B0}"/>
                </a:ext>
              </a:extLst>
            </p:cNvPr>
            <p:cNvSpPr/>
            <p:nvPr/>
          </p:nvSpPr>
          <p:spPr bwMode="auto">
            <a:xfrm>
              <a:off x="5678793" y="3030173"/>
              <a:ext cx="536244"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1" name="iṩ1iḋé">
              <a:extLst>
                <a:ext uri="{FF2B5EF4-FFF2-40B4-BE49-F238E27FC236}">
                  <a16:creationId xmlns:a16="http://schemas.microsoft.com/office/drawing/2014/main" id="{A51A2B57-9F7A-408C-A2EA-90E9CF3C3F47}"/>
                </a:ext>
              </a:extLst>
            </p:cNvPr>
            <p:cNvSpPr/>
            <p:nvPr/>
          </p:nvSpPr>
          <p:spPr bwMode="auto">
            <a:xfrm>
              <a:off x="5930735" y="2937717"/>
              <a:ext cx="32475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2" name="íšľïḍé">
              <a:extLst>
                <a:ext uri="{FF2B5EF4-FFF2-40B4-BE49-F238E27FC236}">
                  <a16:creationId xmlns:a16="http://schemas.microsoft.com/office/drawing/2014/main" id="{80CD9AF8-5BBE-40C3-B0B3-D2AF0854D98F}"/>
                </a:ext>
              </a:extLst>
            </p:cNvPr>
            <p:cNvSpPr/>
            <p:nvPr/>
          </p:nvSpPr>
          <p:spPr bwMode="auto">
            <a:xfrm>
              <a:off x="6321361" y="2937717"/>
              <a:ext cx="169888"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3" name="ïšľiḋê">
              <a:extLst>
                <a:ext uri="{FF2B5EF4-FFF2-40B4-BE49-F238E27FC236}">
                  <a16:creationId xmlns:a16="http://schemas.microsoft.com/office/drawing/2014/main" id="{2E82B0EE-7B27-4A01-A633-6F540DD0C546}"/>
                </a:ext>
              </a:extLst>
            </p:cNvPr>
            <p:cNvSpPr/>
            <p:nvPr/>
          </p:nvSpPr>
          <p:spPr bwMode="auto">
            <a:xfrm>
              <a:off x="6565214" y="2937717"/>
              <a:ext cx="21264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4" name="íśḷíḑê">
              <a:extLst>
                <a:ext uri="{FF2B5EF4-FFF2-40B4-BE49-F238E27FC236}">
                  <a16:creationId xmlns:a16="http://schemas.microsoft.com/office/drawing/2014/main" id="{E0A17887-5788-4293-9F4F-2B784855B930}"/>
                </a:ext>
              </a:extLst>
            </p:cNvPr>
            <p:cNvSpPr/>
            <p:nvPr/>
          </p:nvSpPr>
          <p:spPr bwMode="auto">
            <a:xfrm>
              <a:off x="6280912" y="3030173"/>
              <a:ext cx="300482"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5" name="îSľîḍè">
              <a:extLst>
                <a:ext uri="{FF2B5EF4-FFF2-40B4-BE49-F238E27FC236}">
                  <a16:creationId xmlns:a16="http://schemas.microsoft.com/office/drawing/2014/main" id="{1834B63F-E975-4EDD-A7E4-40A6135CB665}"/>
                </a:ext>
              </a:extLst>
            </p:cNvPr>
            <p:cNvSpPr/>
            <p:nvPr/>
          </p:nvSpPr>
          <p:spPr bwMode="auto">
            <a:xfrm>
              <a:off x="6001233" y="2847573"/>
              <a:ext cx="123660"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6" name="işľïďê">
              <a:extLst>
                <a:ext uri="{FF2B5EF4-FFF2-40B4-BE49-F238E27FC236}">
                  <a16:creationId xmlns:a16="http://schemas.microsoft.com/office/drawing/2014/main" id="{4B69B0DC-9AF4-4B3B-A848-3AC2FCFA5813}"/>
                </a:ext>
              </a:extLst>
            </p:cNvPr>
            <p:cNvSpPr/>
            <p:nvPr/>
          </p:nvSpPr>
          <p:spPr bwMode="auto">
            <a:xfrm>
              <a:off x="5061650" y="3211618"/>
              <a:ext cx="310883"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7" name="ïs1íḑê">
              <a:extLst>
                <a:ext uri="{FF2B5EF4-FFF2-40B4-BE49-F238E27FC236}">
                  <a16:creationId xmlns:a16="http://schemas.microsoft.com/office/drawing/2014/main" id="{6F81DACE-167F-455B-91BB-935C9559A393}"/>
                </a:ext>
              </a:extLst>
            </p:cNvPr>
            <p:cNvSpPr/>
            <p:nvPr/>
          </p:nvSpPr>
          <p:spPr bwMode="auto">
            <a:xfrm>
              <a:off x="5061650" y="3304074"/>
              <a:ext cx="5027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8" name="ïšļïdé">
              <a:extLst>
                <a:ext uri="{FF2B5EF4-FFF2-40B4-BE49-F238E27FC236}">
                  <a16:creationId xmlns:a16="http://schemas.microsoft.com/office/drawing/2014/main" id="{DAFBC5C8-9D38-484F-BD0E-0C49AF06DDF0}"/>
                </a:ext>
              </a:extLst>
            </p:cNvPr>
            <p:cNvSpPr/>
            <p:nvPr/>
          </p:nvSpPr>
          <p:spPr bwMode="auto">
            <a:xfrm>
              <a:off x="5296257" y="3394218"/>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9" name="iSļiḑè">
              <a:extLst>
                <a:ext uri="{FF2B5EF4-FFF2-40B4-BE49-F238E27FC236}">
                  <a16:creationId xmlns:a16="http://schemas.microsoft.com/office/drawing/2014/main" id="{AD64F559-AD16-473E-B8DA-55671301E4E3}"/>
                </a:ext>
              </a:extLst>
            </p:cNvPr>
            <p:cNvSpPr/>
            <p:nvPr/>
          </p:nvSpPr>
          <p:spPr bwMode="auto">
            <a:xfrm>
              <a:off x="5296257" y="3486674"/>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0" name="ïšḻiḋe">
              <a:extLst>
                <a:ext uri="{FF2B5EF4-FFF2-40B4-BE49-F238E27FC236}">
                  <a16:creationId xmlns:a16="http://schemas.microsoft.com/office/drawing/2014/main" id="{6C36DBB6-4930-4113-89B7-AC8ADE93F979}"/>
                </a:ext>
              </a:extLst>
            </p:cNvPr>
            <p:cNvSpPr/>
            <p:nvPr/>
          </p:nvSpPr>
          <p:spPr bwMode="auto">
            <a:xfrm>
              <a:off x="5498504" y="3576818"/>
              <a:ext cx="286613"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1" name="iṧľïḓé">
              <a:extLst>
                <a:ext uri="{FF2B5EF4-FFF2-40B4-BE49-F238E27FC236}">
                  <a16:creationId xmlns:a16="http://schemas.microsoft.com/office/drawing/2014/main" id="{3C5E10F9-F7BA-4F7A-96B3-C7B36673327E}"/>
                </a:ext>
              </a:extLst>
            </p:cNvPr>
            <p:cNvSpPr/>
            <p:nvPr/>
          </p:nvSpPr>
          <p:spPr bwMode="auto">
            <a:xfrm>
              <a:off x="5477701" y="3211618"/>
              <a:ext cx="294703"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 name="ís1îde">
              <a:extLst>
                <a:ext uri="{FF2B5EF4-FFF2-40B4-BE49-F238E27FC236}">
                  <a16:creationId xmlns:a16="http://schemas.microsoft.com/office/drawing/2014/main" id="{E4DB48ED-F644-4D3F-9D4B-DE4CF6C67CD8}"/>
                </a:ext>
              </a:extLst>
            </p:cNvPr>
            <p:cNvSpPr/>
            <p:nvPr/>
          </p:nvSpPr>
          <p:spPr bwMode="auto">
            <a:xfrm>
              <a:off x="5848681" y="3211618"/>
              <a:ext cx="14792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3" name="ï$ḷïḍé">
              <a:extLst>
                <a:ext uri="{FF2B5EF4-FFF2-40B4-BE49-F238E27FC236}">
                  <a16:creationId xmlns:a16="http://schemas.microsoft.com/office/drawing/2014/main" id="{1665B373-0E4B-4A55-B2DA-5626F110BC54}"/>
                </a:ext>
              </a:extLst>
            </p:cNvPr>
            <p:cNvSpPr/>
            <p:nvPr/>
          </p:nvSpPr>
          <p:spPr bwMode="auto">
            <a:xfrm>
              <a:off x="6092533" y="3211618"/>
              <a:ext cx="47268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4" name="íš1ïḍè">
              <a:extLst>
                <a:ext uri="{FF2B5EF4-FFF2-40B4-BE49-F238E27FC236}">
                  <a16:creationId xmlns:a16="http://schemas.microsoft.com/office/drawing/2014/main" id="{63FE645D-E6BA-4086-9C04-51D95E7D2DFA}"/>
                </a:ext>
              </a:extLst>
            </p:cNvPr>
            <p:cNvSpPr/>
            <p:nvPr/>
          </p:nvSpPr>
          <p:spPr bwMode="auto">
            <a:xfrm>
              <a:off x="5648745" y="3304074"/>
              <a:ext cx="298170"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5" name="îšlïďe">
              <a:extLst>
                <a:ext uri="{FF2B5EF4-FFF2-40B4-BE49-F238E27FC236}">
                  <a16:creationId xmlns:a16="http://schemas.microsoft.com/office/drawing/2014/main" id="{5268FA76-F9A3-4AC4-9258-C068513EE452}"/>
                </a:ext>
              </a:extLst>
            </p:cNvPr>
            <p:cNvSpPr/>
            <p:nvPr/>
          </p:nvSpPr>
          <p:spPr bwMode="auto">
            <a:xfrm>
              <a:off x="5678793" y="3394218"/>
              <a:ext cx="331685"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6" name="ïŝḷïḋê">
              <a:extLst>
                <a:ext uri="{FF2B5EF4-FFF2-40B4-BE49-F238E27FC236}">
                  <a16:creationId xmlns:a16="http://schemas.microsoft.com/office/drawing/2014/main" id="{FDB6FE96-3F2D-42C8-A356-08EBA74F1FD2}"/>
                </a:ext>
              </a:extLst>
            </p:cNvPr>
            <p:cNvSpPr/>
            <p:nvPr/>
          </p:nvSpPr>
          <p:spPr bwMode="auto">
            <a:xfrm>
              <a:off x="5678793" y="3486674"/>
              <a:ext cx="225361"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7" name="íš1ïḍê">
              <a:extLst>
                <a:ext uri="{FF2B5EF4-FFF2-40B4-BE49-F238E27FC236}">
                  <a16:creationId xmlns:a16="http://schemas.microsoft.com/office/drawing/2014/main" id="{91C17D71-3532-4E63-930E-D533A87AB518}"/>
                </a:ext>
              </a:extLst>
            </p:cNvPr>
            <p:cNvSpPr/>
            <p:nvPr/>
          </p:nvSpPr>
          <p:spPr bwMode="auto">
            <a:xfrm>
              <a:off x="6092533" y="3394218"/>
              <a:ext cx="248475"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8" name="îṩḻîḋè">
              <a:extLst>
                <a:ext uri="{FF2B5EF4-FFF2-40B4-BE49-F238E27FC236}">
                  <a16:creationId xmlns:a16="http://schemas.microsoft.com/office/drawing/2014/main" id="{F701A1AC-CC44-4482-8C53-E7D3F044DEFB}"/>
                </a:ext>
              </a:extLst>
            </p:cNvPr>
            <p:cNvSpPr/>
            <p:nvPr/>
          </p:nvSpPr>
          <p:spPr bwMode="auto">
            <a:xfrm>
              <a:off x="5971185" y="3486674"/>
              <a:ext cx="434543"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9" name="îşľiḓè">
              <a:extLst>
                <a:ext uri="{FF2B5EF4-FFF2-40B4-BE49-F238E27FC236}">
                  <a16:creationId xmlns:a16="http://schemas.microsoft.com/office/drawing/2014/main" id="{FDA3C38A-E4F5-454E-B26D-0E8CBA832AEC}"/>
                </a:ext>
              </a:extLst>
            </p:cNvPr>
            <p:cNvSpPr/>
            <p:nvPr/>
          </p:nvSpPr>
          <p:spPr bwMode="auto">
            <a:xfrm>
              <a:off x="6461201" y="3486674"/>
              <a:ext cx="110947"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0" name="i$lïḋê">
              <a:extLst>
                <a:ext uri="{FF2B5EF4-FFF2-40B4-BE49-F238E27FC236}">
                  <a16:creationId xmlns:a16="http://schemas.microsoft.com/office/drawing/2014/main" id="{5006C3D3-4B33-49C4-99C0-EA7AD5E465FA}"/>
                </a:ext>
              </a:extLst>
            </p:cNvPr>
            <p:cNvSpPr/>
            <p:nvPr/>
          </p:nvSpPr>
          <p:spPr bwMode="auto">
            <a:xfrm>
              <a:off x="5864860" y="3576818"/>
              <a:ext cx="212649"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1" name="iṡ1iḓè">
              <a:extLst>
                <a:ext uri="{FF2B5EF4-FFF2-40B4-BE49-F238E27FC236}">
                  <a16:creationId xmlns:a16="http://schemas.microsoft.com/office/drawing/2014/main" id="{A26C0771-7F8C-4EC4-87C4-12641EAF4B4F}"/>
                </a:ext>
              </a:extLst>
            </p:cNvPr>
            <p:cNvSpPr/>
            <p:nvPr/>
          </p:nvSpPr>
          <p:spPr bwMode="auto">
            <a:xfrm>
              <a:off x="6124892" y="3576818"/>
              <a:ext cx="394093"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 name="iş1ïḑé">
              <a:extLst>
                <a:ext uri="{FF2B5EF4-FFF2-40B4-BE49-F238E27FC236}">
                  <a16:creationId xmlns:a16="http://schemas.microsoft.com/office/drawing/2014/main" id="{7F62465F-3D31-4CFB-82C6-26763FE46272}"/>
                </a:ext>
              </a:extLst>
            </p:cNvPr>
            <p:cNvSpPr/>
            <p:nvPr/>
          </p:nvSpPr>
          <p:spPr bwMode="auto">
            <a:xfrm>
              <a:off x="6577926" y="3576818"/>
              <a:ext cx="11788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 name="îṡľiḋe">
              <a:extLst>
                <a:ext uri="{FF2B5EF4-FFF2-40B4-BE49-F238E27FC236}">
                  <a16:creationId xmlns:a16="http://schemas.microsoft.com/office/drawing/2014/main" id="{40423DFD-8ED9-4C46-AF87-A3357ACA950D}"/>
                </a:ext>
              </a:extLst>
            </p:cNvPr>
            <p:cNvSpPr/>
            <p:nvPr/>
          </p:nvSpPr>
          <p:spPr bwMode="auto">
            <a:xfrm>
              <a:off x="5296257" y="3759419"/>
              <a:ext cx="292392" cy="36982"/>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4" name="î$ļïḋe">
              <a:extLst>
                <a:ext uri="{FF2B5EF4-FFF2-40B4-BE49-F238E27FC236}">
                  <a16:creationId xmlns:a16="http://schemas.microsoft.com/office/drawing/2014/main" id="{EC166CAA-0B6E-4734-A550-03C6327A8AE0}"/>
                </a:ext>
              </a:extLst>
            </p:cNvPr>
            <p:cNvSpPr/>
            <p:nvPr/>
          </p:nvSpPr>
          <p:spPr bwMode="auto">
            <a:xfrm>
              <a:off x="5296257" y="3850719"/>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5" name="îṧḻíḓê">
              <a:extLst>
                <a:ext uri="{FF2B5EF4-FFF2-40B4-BE49-F238E27FC236}">
                  <a16:creationId xmlns:a16="http://schemas.microsoft.com/office/drawing/2014/main" id="{11181735-582F-4391-A9D5-AE0F9CB68462}"/>
                </a:ext>
              </a:extLst>
            </p:cNvPr>
            <p:cNvSpPr/>
            <p:nvPr/>
          </p:nvSpPr>
          <p:spPr bwMode="auto">
            <a:xfrm>
              <a:off x="5678793" y="3759419"/>
              <a:ext cx="481926" cy="3698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6" name="íṡļíḓe">
              <a:extLst>
                <a:ext uri="{FF2B5EF4-FFF2-40B4-BE49-F238E27FC236}">
                  <a16:creationId xmlns:a16="http://schemas.microsoft.com/office/drawing/2014/main" id="{098E265E-041B-4936-A047-2CC1968D760E}"/>
                </a:ext>
              </a:extLst>
            </p:cNvPr>
            <p:cNvSpPr/>
            <p:nvPr/>
          </p:nvSpPr>
          <p:spPr bwMode="auto">
            <a:xfrm>
              <a:off x="5678793" y="3850719"/>
              <a:ext cx="262344"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7" name="ïṥḷîḍè">
              <a:extLst>
                <a:ext uri="{FF2B5EF4-FFF2-40B4-BE49-F238E27FC236}">
                  <a16:creationId xmlns:a16="http://schemas.microsoft.com/office/drawing/2014/main" id="{0812B2C1-7C72-4FDF-A982-1208C41D8919}"/>
                </a:ext>
              </a:extLst>
            </p:cNvPr>
            <p:cNvSpPr/>
            <p:nvPr/>
          </p:nvSpPr>
          <p:spPr bwMode="auto">
            <a:xfrm>
              <a:off x="6231217" y="3759419"/>
              <a:ext cx="131750" cy="3698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8" name="íŝľîḑè">
              <a:extLst>
                <a:ext uri="{FF2B5EF4-FFF2-40B4-BE49-F238E27FC236}">
                  <a16:creationId xmlns:a16="http://schemas.microsoft.com/office/drawing/2014/main" id="{B5EBDF35-91BC-4A03-8E3B-BD905BAB6B57}"/>
                </a:ext>
              </a:extLst>
            </p:cNvPr>
            <p:cNvSpPr/>
            <p:nvPr/>
          </p:nvSpPr>
          <p:spPr bwMode="auto">
            <a:xfrm>
              <a:off x="6419596" y="3759419"/>
              <a:ext cx="161798" cy="3698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9" name="ïsḻíḍe">
              <a:extLst>
                <a:ext uri="{FF2B5EF4-FFF2-40B4-BE49-F238E27FC236}">
                  <a16:creationId xmlns:a16="http://schemas.microsoft.com/office/drawing/2014/main" id="{D02ABDE0-EB8D-48F9-9A81-759F95B72D9D}"/>
                </a:ext>
              </a:extLst>
            </p:cNvPr>
            <p:cNvSpPr/>
            <p:nvPr/>
          </p:nvSpPr>
          <p:spPr bwMode="auto">
            <a:xfrm>
              <a:off x="6198857" y="3850719"/>
              <a:ext cx="292392"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0" name="iś1iḍê">
              <a:extLst>
                <a:ext uri="{FF2B5EF4-FFF2-40B4-BE49-F238E27FC236}">
                  <a16:creationId xmlns:a16="http://schemas.microsoft.com/office/drawing/2014/main" id="{EBD4DE40-CF9F-402E-8E64-6962347FEC2F}"/>
                </a:ext>
              </a:extLst>
            </p:cNvPr>
            <p:cNvSpPr/>
            <p:nvPr/>
          </p:nvSpPr>
          <p:spPr bwMode="auto">
            <a:xfrm>
              <a:off x="6001233" y="3850719"/>
              <a:ext cx="123660"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1" name="íṧliḍe">
              <a:extLst>
                <a:ext uri="{FF2B5EF4-FFF2-40B4-BE49-F238E27FC236}">
                  <a16:creationId xmlns:a16="http://schemas.microsoft.com/office/drawing/2014/main" id="{BE816489-603F-4812-A008-839D3DB74532}"/>
                </a:ext>
              </a:extLst>
            </p:cNvPr>
            <p:cNvSpPr/>
            <p:nvPr/>
          </p:nvSpPr>
          <p:spPr bwMode="auto">
            <a:xfrm>
              <a:off x="5061650" y="4000960"/>
              <a:ext cx="310883"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2" name="iśļíḋé">
              <a:extLst>
                <a:ext uri="{FF2B5EF4-FFF2-40B4-BE49-F238E27FC236}">
                  <a16:creationId xmlns:a16="http://schemas.microsoft.com/office/drawing/2014/main" id="{CD4158B0-0EE0-4062-A6A2-A8EE2436D553}"/>
                </a:ext>
              </a:extLst>
            </p:cNvPr>
            <p:cNvSpPr/>
            <p:nvPr/>
          </p:nvSpPr>
          <p:spPr bwMode="auto">
            <a:xfrm>
              <a:off x="5061650" y="4091104"/>
              <a:ext cx="5027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 name="íşḷíḍé">
              <a:extLst>
                <a:ext uri="{FF2B5EF4-FFF2-40B4-BE49-F238E27FC236}">
                  <a16:creationId xmlns:a16="http://schemas.microsoft.com/office/drawing/2014/main" id="{C947DC16-8ECA-47E1-A7D5-6ED0EB88B1A7}"/>
                </a:ext>
              </a:extLst>
            </p:cNvPr>
            <p:cNvSpPr/>
            <p:nvPr/>
          </p:nvSpPr>
          <p:spPr bwMode="auto">
            <a:xfrm>
              <a:off x="5296257" y="4183560"/>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4" name="îšlîḍé">
              <a:extLst>
                <a:ext uri="{FF2B5EF4-FFF2-40B4-BE49-F238E27FC236}">
                  <a16:creationId xmlns:a16="http://schemas.microsoft.com/office/drawing/2014/main" id="{0AF37780-B4AF-4D6D-8241-05AD68092EE0}"/>
                </a:ext>
              </a:extLst>
            </p:cNvPr>
            <p:cNvSpPr/>
            <p:nvPr/>
          </p:nvSpPr>
          <p:spPr bwMode="auto">
            <a:xfrm>
              <a:off x="5296257" y="4273705"/>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5" name="i$ḻîdè">
              <a:extLst>
                <a:ext uri="{FF2B5EF4-FFF2-40B4-BE49-F238E27FC236}">
                  <a16:creationId xmlns:a16="http://schemas.microsoft.com/office/drawing/2014/main" id="{71C4C46E-05D8-4118-BAB2-6A13DF5E8977}"/>
                </a:ext>
              </a:extLst>
            </p:cNvPr>
            <p:cNvSpPr/>
            <p:nvPr/>
          </p:nvSpPr>
          <p:spPr bwMode="auto">
            <a:xfrm>
              <a:off x="5498504" y="4366161"/>
              <a:ext cx="286613"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6" name="ïŝ1ïdé">
              <a:extLst>
                <a:ext uri="{FF2B5EF4-FFF2-40B4-BE49-F238E27FC236}">
                  <a16:creationId xmlns:a16="http://schemas.microsoft.com/office/drawing/2014/main" id="{B8F98430-FEB5-4393-B7A4-0FF1A62573A7}"/>
                </a:ext>
              </a:extLst>
            </p:cNvPr>
            <p:cNvSpPr/>
            <p:nvPr/>
          </p:nvSpPr>
          <p:spPr bwMode="auto">
            <a:xfrm>
              <a:off x="5477701" y="4000960"/>
              <a:ext cx="294703"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7" name="ïṡlíḓè">
              <a:extLst>
                <a:ext uri="{FF2B5EF4-FFF2-40B4-BE49-F238E27FC236}">
                  <a16:creationId xmlns:a16="http://schemas.microsoft.com/office/drawing/2014/main" id="{E7B2553D-80D3-4AA7-8DF0-A90625254D41}"/>
                </a:ext>
              </a:extLst>
            </p:cNvPr>
            <p:cNvSpPr/>
            <p:nvPr/>
          </p:nvSpPr>
          <p:spPr bwMode="auto">
            <a:xfrm>
              <a:off x="5848681" y="4000960"/>
              <a:ext cx="1479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8" name="ïṩḻiďè">
              <a:extLst>
                <a:ext uri="{FF2B5EF4-FFF2-40B4-BE49-F238E27FC236}">
                  <a16:creationId xmlns:a16="http://schemas.microsoft.com/office/drawing/2014/main" id="{D8C69963-7157-4A50-A563-E85D7DB9FD89}"/>
                </a:ext>
              </a:extLst>
            </p:cNvPr>
            <p:cNvSpPr/>
            <p:nvPr/>
          </p:nvSpPr>
          <p:spPr bwMode="auto">
            <a:xfrm>
              <a:off x="6092533" y="4000960"/>
              <a:ext cx="68532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9" name="íšḷîḍé">
              <a:extLst>
                <a:ext uri="{FF2B5EF4-FFF2-40B4-BE49-F238E27FC236}">
                  <a16:creationId xmlns:a16="http://schemas.microsoft.com/office/drawing/2014/main" id="{1DE225AE-F289-46E6-B064-AC1AAE8D7F5C}"/>
                </a:ext>
              </a:extLst>
            </p:cNvPr>
            <p:cNvSpPr/>
            <p:nvPr/>
          </p:nvSpPr>
          <p:spPr bwMode="auto">
            <a:xfrm>
              <a:off x="5648745" y="4091104"/>
              <a:ext cx="298170"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0" name="îšlïdè">
              <a:extLst>
                <a:ext uri="{FF2B5EF4-FFF2-40B4-BE49-F238E27FC236}">
                  <a16:creationId xmlns:a16="http://schemas.microsoft.com/office/drawing/2014/main" id="{F51911BF-F62F-4276-BAEC-A77749871F9B}"/>
                </a:ext>
              </a:extLst>
            </p:cNvPr>
            <p:cNvSpPr/>
            <p:nvPr/>
          </p:nvSpPr>
          <p:spPr bwMode="auto">
            <a:xfrm>
              <a:off x="5678793" y="4183560"/>
              <a:ext cx="331685"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1" name="iṥliḑé">
              <a:extLst>
                <a:ext uri="{FF2B5EF4-FFF2-40B4-BE49-F238E27FC236}">
                  <a16:creationId xmlns:a16="http://schemas.microsoft.com/office/drawing/2014/main" id="{E970BEA6-EF13-49CC-B7E9-12280DAF4630}"/>
                </a:ext>
              </a:extLst>
            </p:cNvPr>
            <p:cNvSpPr/>
            <p:nvPr/>
          </p:nvSpPr>
          <p:spPr bwMode="auto">
            <a:xfrm>
              <a:off x="5678793" y="4273705"/>
              <a:ext cx="225361"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2" name="îṩḻíḋe">
              <a:extLst>
                <a:ext uri="{FF2B5EF4-FFF2-40B4-BE49-F238E27FC236}">
                  <a16:creationId xmlns:a16="http://schemas.microsoft.com/office/drawing/2014/main" id="{3044637D-5964-47C2-9E1A-D37AE68BD064}"/>
                </a:ext>
              </a:extLst>
            </p:cNvPr>
            <p:cNvSpPr/>
            <p:nvPr/>
          </p:nvSpPr>
          <p:spPr bwMode="auto">
            <a:xfrm>
              <a:off x="6092533" y="4183560"/>
              <a:ext cx="248475"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 name="íṡlïḓe">
              <a:extLst>
                <a:ext uri="{FF2B5EF4-FFF2-40B4-BE49-F238E27FC236}">
                  <a16:creationId xmlns:a16="http://schemas.microsoft.com/office/drawing/2014/main" id="{AE332943-0081-46C6-959E-B6DFB30F8E03}"/>
                </a:ext>
              </a:extLst>
            </p:cNvPr>
            <p:cNvSpPr/>
            <p:nvPr/>
          </p:nvSpPr>
          <p:spPr bwMode="auto">
            <a:xfrm>
              <a:off x="6406883" y="4183560"/>
              <a:ext cx="150241"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 name="îṧlîḋe">
              <a:extLst>
                <a:ext uri="{FF2B5EF4-FFF2-40B4-BE49-F238E27FC236}">
                  <a16:creationId xmlns:a16="http://schemas.microsoft.com/office/drawing/2014/main" id="{5956358C-560C-491C-A050-96B3FA3EB9C8}"/>
                </a:ext>
              </a:extLst>
            </p:cNvPr>
            <p:cNvSpPr/>
            <p:nvPr/>
          </p:nvSpPr>
          <p:spPr bwMode="auto">
            <a:xfrm>
              <a:off x="6631088" y="4183560"/>
              <a:ext cx="146774"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5" name="îṡlîḋe">
              <a:extLst>
                <a:ext uri="{FF2B5EF4-FFF2-40B4-BE49-F238E27FC236}">
                  <a16:creationId xmlns:a16="http://schemas.microsoft.com/office/drawing/2014/main" id="{D868EC7C-C780-48EF-8CFC-E8A1E0F5D524}"/>
                </a:ext>
              </a:extLst>
            </p:cNvPr>
            <p:cNvSpPr/>
            <p:nvPr/>
          </p:nvSpPr>
          <p:spPr bwMode="auto">
            <a:xfrm>
              <a:off x="5971185" y="4273705"/>
              <a:ext cx="434543"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6" name="i$lïde">
              <a:extLst>
                <a:ext uri="{FF2B5EF4-FFF2-40B4-BE49-F238E27FC236}">
                  <a16:creationId xmlns:a16="http://schemas.microsoft.com/office/drawing/2014/main" id="{9D3F33EA-5850-412B-A677-C98BF33826DE}"/>
                </a:ext>
              </a:extLst>
            </p:cNvPr>
            <p:cNvSpPr/>
            <p:nvPr/>
          </p:nvSpPr>
          <p:spPr bwMode="auto">
            <a:xfrm>
              <a:off x="6461201" y="4273705"/>
              <a:ext cx="110947"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7" name="iṣḻíḑè">
              <a:extLst>
                <a:ext uri="{FF2B5EF4-FFF2-40B4-BE49-F238E27FC236}">
                  <a16:creationId xmlns:a16="http://schemas.microsoft.com/office/drawing/2014/main" id="{F85C6B53-02BB-48D6-9D3D-D5806D7F51B4}"/>
                </a:ext>
              </a:extLst>
            </p:cNvPr>
            <p:cNvSpPr/>
            <p:nvPr/>
          </p:nvSpPr>
          <p:spPr bwMode="auto">
            <a:xfrm>
              <a:off x="5864860" y="4366161"/>
              <a:ext cx="212649"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8" name="îşļîde">
              <a:extLst>
                <a:ext uri="{FF2B5EF4-FFF2-40B4-BE49-F238E27FC236}">
                  <a16:creationId xmlns:a16="http://schemas.microsoft.com/office/drawing/2014/main" id="{7D775E24-CDA3-4AA6-BDCC-1DCDCC890F56}"/>
                </a:ext>
              </a:extLst>
            </p:cNvPr>
            <p:cNvSpPr/>
            <p:nvPr/>
          </p:nvSpPr>
          <p:spPr bwMode="auto">
            <a:xfrm>
              <a:off x="5296257" y="4547605"/>
              <a:ext cx="292392" cy="35827"/>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9" name="íṣ1ídè">
              <a:extLst>
                <a:ext uri="{FF2B5EF4-FFF2-40B4-BE49-F238E27FC236}">
                  <a16:creationId xmlns:a16="http://schemas.microsoft.com/office/drawing/2014/main" id="{C354B69C-033A-4445-A5ED-4F5D065AFAAD}"/>
                </a:ext>
              </a:extLst>
            </p:cNvPr>
            <p:cNvSpPr/>
            <p:nvPr/>
          </p:nvSpPr>
          <p:spPr bwMode="auto">
            <a:xfrm>
              <a:off x="5296257" y="4637750"/>
              <a:ext cx="292392" cy="38138"/>
            </a:xfrm>
            <a:prstGeom prst="rect">
              <a:avLst/>
            </a:prstGeom>
            <a:solidFill>
              <a:srgbClr val="9ACA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0" name="ïŝlïḍe">
              <a:extLst>
                <a:ext uri="{FF2B5EF4-FFF2-40B4-BE49-F238E27FC236}">
                  <a16:creationId xmlns:a16="http://schemas.microsoft.com/office/drawing/2014/main" id="{DEA01063-DB5C-4EBE-810B-B402145F30B8}"/>
                </a:ext>
              </a:extLst>
            </p:cNvPr>
            <p:cNvSpPr/>
            <p:nvPr/>
          </p:nvSpPr>
          <p:spPr bwMode="auto">
            <a:xfrm>
              <a:off x="5678793" y="4547605"/>
              <a:ext cx="481926"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1" name="işlîde">
              <a:extLst>
                <a:ext uri="{FF2B5EF4-FFF2-40B4-BE49-F238E27FC236}">
                  <a16:creationId xmlns:a16="http://schemas.microsoft.com/office/drawing/2014/main" id="{F32EC228-8A73-4C23-836E-93776D2C31BE}"/>
                </a:ext>
              </a:extLst>
            </p:cNvPr>
            <p:cNvSpPr/>
            <p:nvPr/>
          </p:nvSpPr>
          <p:spPr bwMode="auto">
            <a:xfrm>
              <a:off x="5678793" y="4637750"/>
              <a:ext cx="262344"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2" name="ïṡliďe">
              <a:extLst>
                <a:ext uri="{FF2B5EF4-FFF2-40B4-BE49-F238E27FC236}">
                  <a16:creationId xmlns:a16="http://schemas.microsoft.com/office/drawing/2014/main" id="{649768F1-C96A-47F8-8E88-09B36B97C8B5}"/>
                </a:ext>
              </a:extLst>
            </p:cNvPr>
            <p:cNvSpPr/>
            <p:nvPr/>
          </p:nvSpPr>
          <p:spPr bwMode="auto">
            <a:xfrm>
              <a:off x="6231217" y="4547605"/>
              <a:ext cx="131750"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 name="iś1ïďè">
              <a:extLst>
                <a:ext uri="{FF2B5EF4-FFF2-40B4-BE49-F238E27FC236}">
                  <a16:creationId xmlns:a16="http://schemas.microsoft.com/office/drawing/2014/main" id="{932CB063-56C3-4037-B6A6-00CF991E2CDA}"/>
                </a:ext>
              </a:extLst>
            </p:cNvPr>
            <p:cNvSpPr/>
            <p:nvPr/>
          </p:nvSpPr>
          <p:spPr bwMode="auto">
            <a:xfrm>
              <a:off x="6419596" y="4547605"/>
              <a:ext cx="161798" cy="358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 name="îşliḍé">
              <a:extLst>
                <a:ext uri="{FF2B5EF4-FFF2-40B4-BE49-F238E27FC236}">
                  <a16:creationId xmlns:a16="http://schemas.microsoft.com/office/drawing/2014/main" id="{90F4D950-BE03-4CBB-B00F-40B426D70EC9}"/>
                </a:ext>
              </a:extLst>
            </p:cNvPr>
            <p:cNvSpPr/>
            <p:nvPr/>
          </p:nvSpPr>
          <p:spPr bwMode="auto">
            <a:xfrm>
              <a:off x="6198857" y="4637750"/>
              <a:ext cx="292392"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5" name="iş1iďè">
              <a:extLst>
                <a:ext uri="{FF2B5EF4-FFF2-40B4-BE49-F238E27FC236}">
                  <a16:creationId xmlns:a16="http://schemas.microsoft.com/office/drawing/2014/main" id="{D5918C53-D819-432B-B971-4A0C1B009444}"/>
                </a:ext>
              </a:extLst>
            </p:cNvPr>
            <p:cNvSpPr/>
            <p:nvPr/>
          </p:nvSpPr>
          <p:spPr bwMode="auto">
            <a:xfrm>
              <a:off x="6001233" y="4637750"/>
              <a:ext cx="123660" cy="38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4191597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未来展望</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 name="文本框 1">
            <a:extLst>
              <a:ext uri="{FF2B5EF4-FFF2-40B4-BE49-F238E27FC236}">
                <a16:creationId xmlns:a16="http://schemas.microsoft.com/office/drawing/2014/main" id="{D704BD45-3BE5-4E12-8423-6D14CB240B70}"/>
              </a:ext>
            </a:extLst>
          </p:cNvPr>
          <p:cNvSpPr txBox="1"/>
          <p:nvPr/>
        </p:nvSpPr>
        <p:spPr>
          <a:xfrm>
            <a:off x="1136150" y="1228691"/>
            <a:ext cx="8940147" cy="400110"/>
          </a:xfrm>
          <a:prstGeom prst="rect">
            <a:avLst/>
          </a:prstGeom>
          <a:noFill/>
        </p:spPr>
        <p:txBody>
          <a:bodyPr wrap="square" rtlCol="0">
            <a:spAutoFit/>
          </a:bodyPr>
          <a:lstStyle/>
          <a:p>
            <a:r>
              <a:rPr lang="zh-CN" alt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从</a:t>
            </a:r>
            <a:r>
              <a:rPr lang="zh-CN"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负载均衡算法的设计、测试、与研究方向扩展三个方面</a:t>
            </a:r>
            <a:r>
              <a:rPr lang="zh-CN" altLang="en-US"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来看待未来发展趋势</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圆角 2">
            <a:extLst>
              <a:ext uri="{FF2B5EF4-FFF2-40B4-BE49-F238E27FC236}">
                <a16:creationId xmlns:a16="http://schemas.microsoft.com/office/drawing/2014/main" id="{1EBBA245-73C3-4E92-92F4-DE7E19DDF197}"/>
              </a:ext>
            </a:extLst>
          </p:cNvPr>
          <p:cNvSpPr/>
          <p:nvPr/>
        </p:nvSpPr>
        <p:spPr>
          <a:xfrm>
            <a:off x="1487488" y="2040408"/>
            <a:ext cx="1767662" cy="43204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算法设计</a:t>
            </a:r>
          </a:p>
        </p:txBody>
      </p:sp>
      <p:sp>
        <p:nvSpPr>
          <p:cNvPr id="14" name="矩形: 圆角 13">
            <a:extLst>
              <a:ext uri="{FF2B5EF4-FFF2-40B4-BE49-F238E27FC236}">
                <a16:creationId xmlns:a16="http://schemas.microsoft.com/office/drawing/2014/main" id="{F5FC712A-76BC-42C6-902A-E6553C760823}"/>
              </a:ext>
            </a:extLst>
          </p:cNvPr>
          <p:cNvSpPr/>
          <p:nvPr/>
        </p:nvSpPr>
        <p:spPr>
          <a:xfrm>
            <a:off x="5370342" y="2040408"/>
            <a:ext cx="1767662" cy="43204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算法测试</a:t>
            </a:r>
          </a:p>
        </p:txBody>
      </p:sp>
      <p:sp>
        <p:nvSpPr>
          <p:cNvPr id="15" name="矩形: 圆角 14">
            <a:extLst>
              <a:ext uri="{FF2B5EF4-FFF2-40B4-BE49-F238E27FC236}">
                <a16:creationId xmlns:a16="http://schemas.microsoft.com/office/drawing/2014/main" id="{A7383971-ECF5-42A0-A9F4-28237776BB51}"/>
              </a:ext>
            </a:extLst>
          </p:cNvPr>
          <p:cNvSpPr/>
          <p:nvPr/>
        </p:nvSpPr>
        <p:spPr>
          <a:xfrm>
            <a:off x="9253196" y="2061010"/>
            <a:ext cx="1767662" cy="43204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研究方向扩展</a:t>
            </a:r>
          </a:p>
        </p:txBody>
      </p:sp>
      <p:sp>
        <p:nvSpPr>
          <p:cNvPr id="4" name="箭头: 右 3">
            <a:extLst>
              <a:ext uri="{FF2B5EF4-FFF2-40B4-BE49-F238E27FC236}">
                <a16:creationId xmlns:a16="http://schemas.microsoft.com/office/drawing/2014/main" id="{95781D83-8C50-4BD4-8C59-2C030106F361}"/>
              </a:ext>
            </a:extLst>
          </p:cNvPr>
          <p:cNvSpPr/>
          <p:nvPr/>
        </p:nvSpPr>
        <p:spPr>
          <a:xfrm>
            <a:off x="4008772" y="3757913"/>
            <a:ext cx="720080" cy="2880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箭头: 右 16">
            <a:extLst>
              <a:ext uri="{FF2B5EF4-FFF2-40B4-BE49-F238E27FC236}">
                <a16:creationId xmlns:a16="http://schemas.microsoft.com/office/drawing/2014/main" id="{268ECD82-179A-456D-8E92-BE6EA882EA1D}"/>
              </a:ext>
            </a:extLst>
          </p:cNvPr>
          <p:cNvSpPr/>
          <p:nvPr/>
        </p:nvSpPr>
        <p:spPr>
          <a:xfrm>
            <a:off x="7889301" y="3789363"/>
            <a:ext cx="720080" cy="2880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一个圆顶角，剪去另一个顶角 4">
            <a:extLst>
              <a:ext uri="{FF2B5EF4-FFF2-40B4-BE49-F238E27FC236}">
                <a16:creationId xmlns:a16="http://schemas.microsoft.com/office/drawing/2014/main" id="{2B42FB41-875C-4073-9A40-2344103B325E}"/>
              </a:ext>
            </a:extLst>
          </p:cNvPr>
          <p:cNvSpPr/>
          <p:nvPr/>
        </p:nvSpPr>
        <p:spPr>
          <a:xfrm>
            <a:off x="1034261" y="2693618"/>
            <a:ext cx="2801413" cy="3046363"/>
          </a:xfrm>
          <a:prstGeom prst="snip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一个圆顶角，剪去另一个顶角 18">
            <a:extLst>
              <a:ext uri="{FF2B5EF4-FFF2-40B4-BE49-F238E27FC236}">
                <a16:creationId xmlns:a16="http://schemas.microsoft.com/office/drawing/2014/main" id="{F34DCB2D-9217-4ECF-B831-5646BD089E04}"/>
              </a:ext>
            </a:extLst>
          </p:cNvPr>
          <p:cNvSpPr/>
          <p:nvPr/>
        </p:nvSpPr>
        <p:spPr>
          <a:xfrm>
            <a:off x="4901950" y="2689240"/>
            <a:ext cx="2798541" cy="3046363"/>
          </a:xfrm>
          <a:prstGeom prst="snip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一个圆顶角，剪去另一个顶角 19">
            <a:extLst>
              <a:ext uri="{FF2B5EF4-FFF2-40B4-BE49-F238E27FC236}">
                <a16:creationId xmlns:a16="http://schemas.microsoft.com/office/drawing/2014/main" id="{BEDCFA3A-4DE5-4593-818B-81934C799C5D}"/>
              </a:ext>
            </a:extLst>
          </p:cNvPr>
          <p:cNvSpPr/>
          <p:nvPr/>
        </p:nvSpPr>
        <p:spPr>
          <a:xfrm>
            <a:off x="8798191" y="2657387"/>
            <a:ext cx="2919094" cy="3046362"/>
          </a:xfrm>
          <a:prstGeom prst="snip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AFD98C-3ED7-495A-ACEF-7F66E13EBA09}"/>
              </a:ext>
            </a:extLst>
          </p:cNvPr>
          <p:cNvSpPr txBox="1"/>
          <p:nvPr/>
        </p:nvSpPr>
        <p:spPr>
          <a:xfrm>
            <a:off x="1124548" y="2782432"/>
            <a:ext cx="2592288"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关注</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微服务间的依赖关系</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注重于</a:t>
            </a: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QoS</a:t>
            </a: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的考虑</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设计</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依据系统状态自适应调整的负载均衡算法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8C40773F-3DE2-45DF-A0ED-8A99AD69ED28}"/>
              </a:ext>
            </a:extLst>
          </p:cNvPr>
          <p:cNvSpPr txBox="1"/>
          <p:nvPr/>
        </p:nvSpPr>
        <p:spPr>
          <a:xfrm>
            <a:off x="8976320" y="2708920"/>
            <a:ext cx="2448271" cy="32778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结合微服务特点进行负载预测</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结合微服务系统固有负载特征进行负载预测</a:t>
            </a:r>
            <a:endPar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关注容器与微服务负载均衡的关系</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BE529600-A328-4E14-9D1C-D2CDFC7CF889}"/>
              </a:ext>
            </a:extLst>
          </p:cNvPr>
          <p:cNvSpPr txBox="1"/>
          <p:nvPr/>
        </p:nvSpPr>
        <p:spPr>
          <a:xfrm>
            <a:off x="5075740" y="2780928"/>
            <a:ext cx="2304256"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建立一个公认的适合于微服务的负载均衡测试流程和系统方案。</a:t>
            </a:r>
          </a:p>
        </p:txBody>
      </p:sp>
    </p:spTree>
    <p:custDataLst>
      <p:tags r:id="rId1"/>
    </p:custDataLst>
    <p:extLst>
      <p:ext uri="{BB962C8B-B14F-4D97-AF65-F5344CB8AC3E}">
        <p14:creationId xmlns:p14="http://schemas.microsoft.com/office/powerpoint/2010/main" val="2394991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未来展望</a:t>
            </a:r>
            <a:r>
              <a:rPr lang="en-US" altLang="zh-CN"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故障检测</a:t>
            </a:r>
            <a:endParaRPr lang="en-US" altLang="zh-CN" sz="32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1" name="文本框 10">
            <a:extLst>
              <a:ext uri="{FF2B5EF4-FFF2-40B4-BE49-F238E27FC236}">
                <a16:creationId xmlns:a16="http://schemas.microsoft.com/office/drawing/2014/main" id="{270B3373-C7A3-4498-AFC6-9B21971115C5}"/>
              </a:ext>
            </a:extLst>
          </p:cNvPr>
          <p:cNvSpPr txBox="1"/>
          <p:nvPr/>
        </p:nvSpPr>
        <p:spPr>
          <a:xfrm>
            <a:off x="700497" y="1023736"/>
            <a:ext cx="11162124" cy="1200329"/>
          </a:xfrm>
          <a:prstGeom prst="rect">
            <a:avLst/>
          </a:prstGeom>
          <a:noFill/>
        </p:spPr>
        <p:txBody>
          <a:bodyPr wrap="square" rtlCol="0">
            <a:spAutoFit/>
          </a:bodyPr>
          <a:lstStyle/>
          <a:p>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关于故障检测的定义问题</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并未发现微服务故障检测具备一个权威、规范的定义和明确的工作内容范围</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导致故障检测与运维治理的其他研究方向存在一定程度的重叠和混淆</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2412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DA6DD4B-DBD2-4F46-B970-47921DB6B9DC}"/>
              </a:ext>
            </a:extLst>
          </p:cNvPr>
          <p:cNvGrpSpPr>
            <a:grpSpLocks noChangeAspect="1"/>
          </p:cNvGrpSpPr>
          <p:nvPr>
            <p:custDataLst>
              <p:tags r:id="rId2"/>
            </p:custDataLst>
          </p:nvPr>
        </p:nvGrpSpPr>
        <p:grpSpPr>
          <a:xfrm>
            <a:off x="-788654" y="2889694"/>
            <a:ext cx="8247357" cy="3632846"/>
            <a:chOff x="-989307" y="2079829"/>
            <a:chExt cx="12920273" cy="4283040"/>
          </a:xfrm>
        </p:grpSpPr>
        <p:grpSp>
          <p:nvGrpSpPr>
            <p:cNvPr id="13" name="ïṧḻîḓé">
              <a:extLst>
                <a:ext uri="{FF2B5EF4-FFF2-40B4-BE49-F238E27FC236}">
                  <a16:creationId xmlns:a16="http://schemas.microsoft.com/office/drawing/2014/main" id="{8A611C89-9EF2-49A0-A2EB-E647C9A4D645}"/>
                </a:ext>
              </a:extLst>
            </p:cNvPr>
            <p:cNvGrpSpPr/>
            <p:nvPr/>
          </p:nvGrpSpPr>
          <p:grpSpPr>
            <a:xfrm>
              <a:off x="3295650" y="3591072"/>
              <a:ext cx="1679536" cy="996469"/>
              <a:chOff x="3295650" y="3591072"/>
              <a:chExt cx="1679536" cy="996469"/>
            </a:xfrm>
          </p:grpSpPr>
          <p:sp>
            <p:nvSpPr>
              <p:cNvPr id="34" name="ïSlïdé">
                <a:extLst>
                  <a:ext uri="{FF2B5EF4-FFF2-40B4-BE49-F238E27FC236}">
                    <a16:creationId xmlns:a16="http://schemas.microsoft.com/office/drawing/2014/main" id="{176D883B-F21A-4A52-B321-762701A0B4E4}"/>
                  </a:ext>
                </a:extLst>
              </p:cNvPr>
              <p:cNvSpPr/>
              <p:nvPr/>
            </p:nvSpPr>
            <p:spPr>
              <a:xfrm>
                <a:off x="3805444" y="3698235"/>
                <a:ext cx="1169742" cy="889306"/>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solidFill>
              <a:ln w="57150">
                <a:solidFill>
                  <a:schemeClr val="accent1"/>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5" name="išḻîďê">
                <a:extLst>
                  <a:ext uri="{FF2B5EF4-FFF2-40B4-BE49-F238E27FC236}">
                    <a16:creationId xmlns:a16="http://schemas.microsoft.com/office/drawing/2014/main" id="{1189A192-8626-4F77-8B12-70A1845F76A1}"/>
                  </a:ext>
                </a:extLst>
              </p:cNvPr>
              <p:cNvSpPr/>
              <p:nvPr/>
            </p:nvSpPr>
            <p:spPr>
              <a:xfrm rot="3695988">
                <a:off x="3810638" y="3154577"/>
                <a:ext cx="343699" cy="1216689"/>
              </a:xfrm>
              <a:custGeom>
                <a:avLst/>
                <a:gdLst>
                  <a:gd name="connsiteX0" fmla="*/ 64360 w 291108"/>
                  <a:gd name="connsiteY0" fmla="*/ 29893 h 989538"/>
                  <a:gd name="connsiteX1" fmla="*/ 197060 w 291108"/>
                  <a:gd name="connsiteY1" fmla="*/ 0 h 989538"/>
                  <a:gd name="connsiteX2" fmla="*/ 197820 w 291108"/>
                  <a:gd name="connsiteY2" fmla="*/ 133682 h 989538"/>
                  <a:gd name="connsiteX3" fmla="*/ 154483 w 291108"/>
                  <a:gd name="connsiteY3" fmla="*/ 99979 h 989538"/>
                  <a:gd name="connsiteX4" fmla="*/ 111704 w 291108"/>
                  <a:gd name="connsiteY4" fmla="*/ 167894 h 989538"/>
                  <a:gd name="connsiteX5" fmla="*/ 291108 w 291108"/>
                  <a:gd name="connsiteY5" fmla="*/ 952925 h 989538"/>
                  <a:gd name="connsiteX6" fmla="*/ 262632 w 291108"/>
                  <a:gd name="connsiteY6" fmla="*/ 989538 h 989538"/>
                  <a:gd name="connsiteX7" fmla="*/ 71078 w 291108"/>
                  <a:gd name="connsiteY7" fmla="*/ 146053 h 989538"/>
                  <a:gd name="connsiteX8" fmla="*/ 117888 w 291108"/>
                  <a:gd name="connsiteY8" fmla="*/ 71521 h 98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08" h="989538">
                    <a:moveTo>
                      <a:pt x="64360" y="29893"/>
                    </a:moveTo>
                    <a:cubicBezTo>
                      <a:pt x="64360" y="29893"/>
                      <a:pt x="197060" y="0"/>
                      <a:pt x="197060" y="0"/>
                    </a:cubicBezTo>
                    <a:lnTo>
                      <a:pt x="197820" y="133682"/>
                    </a:lnTo>
                    <a:lnTo>
                      <a:pt x="154483" y="99979"/>
                    </a:lnTo>
                    <a:lnTo>
                      <a:pt x="111704" y="167894"/>
                    </a:lnTo>
                    <a:cubicBezTo>
                      <a:pt x="-21801" y="436213"/>
                      <a:pt x="48317" y="764053"/>
                      <a:pt x="291108" y="952925"/>
                    </a:cubicBezTo>
                    <a:lnTo>
                      <a:pt x="262632" y="989538"/>
                    </a:lnTo>
                    <a:cubicBezTo>
                      <a:pt x="2127" y="786925"/>
                      <a:pt x="-70312" y="431583"/>
                      <a:pt x="71078" y="146053"/>
                    </a:cubicBezTo>
                    <a:lnTo>
                      <a:pt x="117888" y="71521"/>
                    </a:lnTo>
                    <a:close/>
                  </a:path>
                </a:pathLst>
              </a:custGeom>
              <a:solidFill>
                <a:schemeClr val="accent1"/>
              </a:solidFill>
              <a:ln w="12700" cap="flat">
                <a:noFill/>
                <a:miter lim="400000"/>
              </a:ln>
              <a:effectLst/>
            </p:spPr>
            <p:txBody>
              <a:bodyPr wrap="square" lIns="91440" tIns="45720" rIns="91440" bIns="45720" numCol="1"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6" name="ï$ḷiḋê">
                <a:extLst>
                  <a:ext uri="{FF2B5EF4-FFF2-40B4-BE49-F238E27FC236}">
                    <a16:creationId xmlns:a16="http://schemas.microsoft.com/office/drawing/2014/main" id="{30524382-F523-4EE5-9971-8779438D27E1}"/>
                  </a:ext>
                </a:extLst>
              </p:cNvPr>
              <p:cNvSpPr/>
              <p:nvPr/>
            </p:nvSpPr>
            <p:spPr>
              <a:xfrm>
                <a:off x="3295650" y="4140723"/>
                <a:ext cx="294987" cy="294987"/>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40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7" name="i$ḷïḍè">
                <a:extLst>
                  <a:ext uri="{FF2B5EF4-FFF2-40B4-BE49-F238E27FC236}">
                    <a16:creationId xmlns:a16="http://schemas.microsoft.com/office/drawing/2014/main" id="{1B8EC91A-D150-44FB-82E9-971DE02E87C7}"/>
                  </a:ext>
                </a:extLst>
              </p:cNvPr>
              <p:cNvSpPr/>
              <p:nvPr/>
            </p:nvSpPr>
            <p:spPr>
              <a:xfrm>
                <a:off x="4094001" y="3909348"/>
                <a:ext cx="592627" cy="439175"/>
              </a:xfrm>
              <a:custGeom>
                <a:avLst/>
                <a:gdLst>
                  <a:gd name="connsiteX0" fmla="*/ 285664 w 607709"/>
                  <a:gd name="connsiteY0" fmla="*/ 459028 h 607004"/>
                  <a:gd name="connsiteX1" fmla="*/ 303937 w 607709"/>
                  <a:gd name="connsiteY1" fmla="*/ 460157 h 607004"/>
                  <a:gd name="connsiteX2" fmla="*/ 322116 w 607709"/>
                  <a:gd name="connsiteY2" fmla="*/ 459028 h 607004"/>
                  <a:gd name="connsiteX3" fmla="*/ 322116 w 607709"/>
                  <a:gd name="connsiteY3" fmla="*/ 467683 h 607004"/>
                  <a:gd name="connsiteX4" fmla="*/ 322116 w 607709"/>
                  <a:gd name="connsiteY4" fmla="*/ 504559 h 607004"/>
                  <a:gd name="connsiteX5" fmla="*/ 356778 w 607709"/>
                  <a:gd name="connsiteY5" fmla="*/ 554230 h 607004"/>
                  <a:gd name="connsiteX6" fmla="*/ 303937 w 607709"/>
                  <a:gd name="connsiteY6" fmla="*/ 607004 h 607004"/>
                  <a:gd name="connsiteX7" fmla="*/ 251001 w 607709"/>
                  <a:gd name="connsiteY7" fmla="*/ 554230 h 607004"/>
                  <a:gd name="connsiteX8" fmla="*/ 285664 w 607709"/>
                  <a:gd name="connsiteY8" fmla="*/ 504559 h 607004"/>
                  <a:gd name="connsiteX9" fmla="*/ 285664 w 607709"/>
                  <a:gd name="connsiteY9" fmla="*/ 467683 h 607004"/>
                  <a:gd name="connsiteX10" fmla="*/ 426971 w 607709"/>
                  <a:gd name="connsiteY10" fmla="*/ 400600 h 607004"/>
                  <a:gd name="connsiteX11" fmla="*/ 459183 w 607709"/>
                  <a:gd name="connsiteY11" fmla="*/ 432678 h 607004"/>
                  <a:gd name="connsiteX12" fmla="*/ 481411 w 607709"/>
                  <a:gd name="connsiteY12" fmla="*/ 427786 h 607004"/>
                  <a:gd name="connsiteX13" fmla="*/ 534250 w 607709"/>
                  <a:gd name="connsiteY13" fmla="*/ 480843 h 607004"/>
                  <a:gd name="connsiteX14" fmla="*/ 481411 w 607709"/>
                  <a:gd name="connsiteY14" fmla="*/ 533616 h 607004"/>
                  <a:gd name="connsiteX15" fmla="*/ 428478 w 607709"/>
                  <a:gd name="connsiteY15" fmla="*/ 480843 h 607004"/>
                  <a:gd name="connsiteX16" fmla="*/ 433376 w 607709"/>
                  <a:gd name="connsiteY16" fmla="*/ 458641 h 607004"/>
                  <a:gd name="connsiteX17" fmla="*/ 401164 w 607709"/>
                  <a:gd name="connsiteY17" fmla="*/ 426375 h 607004"/>
                  <a:gd name="connsiteX18" fmla="*/ 426971 w 607709"/>
                  <a:gd name="connsiteY18" fmla="*/ 400600 h 607004"/>
                  <a:gd name="connsiteX19" fmla="*/ 180789 w 607709"/>
                  <a:gd name="connsiteY19" fmla="*/ 400600 h 607004"/>
                  <a:gd name="connsiteX20" fmla="*/ 206686 w 607709"/>
                  <a:gd name="connsiteY20" fmla="*/ 426182 h 607004"/>
                  <a:gd name="connsiteX21" fmla="*/ 174385 w 607709"/>
                  <a:gd name="connsiteY21" fmla="*/ 458349 h 607004"/>
                  <a:gd name="connsiteX22" fmla="*/ 179282 w 607709"/>
                  <a:gd name="connsiteY22" fmla="*/ 480546 h 607004"/>
                  <a:gd name="connsiteX23" fmla="*/ 126453 w 607709"/>
                  <a:gd name="connsiteY23" fmla="*/ 533404 h 607004"/>
                  <a:gd name="connsiteX24" fmla="*/ 73529 w 607709"/>
                  <a:gd name="connsiteY24" fmla="*/ 480546 h 607004"/>
                  <a:gd name="connsiteX25" fmla="*/ 126453 w 607709"/>
                  <a:gd name="connsiteY25" fmla="*/ 427781 h 607004"/>
                  <a:gd name="connsiteX26" fmla="*/ 148677 w 607709"/>
                  <a:gd name="connsiteY26" fmla="*/ 432672 h 607004"/>
                  <a:gd name="connsiteX27" fmla="*/ 361571 w 607709"/>
                  <a:gd name="connsiteY27" fmla="*/ 349156 h 607004"/>
                  <a:gd name="connsiteX28" fmla="*/ 341320 w 607709"/>
                  <a:gd name="connsiteY28" fmla="*/ 390073 h 607004"/>
                  <a:gd name="connsiteX29" fmla="*/ 386438 w 607709"/>
                  <a:gd name="connsiteY29" fmla="*/ 349156 h 607004"/>
                  <a:gd name="connsiteX30" fmla="*/ 313439 w 607709"/>
                  <a:gd name="connsiteY30" fmla="*/ 349156 h 607004"/>
                  <a:gd name="connsiteX31" fmla="*/ 313439 w 607709"/>
                  <a:gd name="connsiteY31" fmla="*/ 393835 h 607004"/>
                  <a:gd name="connsiteX32" fmla="*/ 341603 w 607709"/>
                  <a:gd name="connsiteY32" fmla="*/ 349156 h 607004"/>
                  <a:gd name="connsiteX33" fmla="*/ 266249 w 607709"/>
                  <a:gd name="connsiteY33" fmla="*/ 349156 h 607004"/>
                  <a:gd name="connsiteX34" fmla="*/ 294318 w 607709"/>
                  <a:gd name="connsiteY34" fmla="*/ 393647 h 607004"/>
                  <a:gd name="connsiteX35" fmla="*/ 294318 w 607709"/>
                  <a:gd name="connsiteY35" fmla="*/ 349156 h 607004"/>
                  <a:gd name="connsiteX36" fmla="*/ 221413 w 607709"/>
                  <a:gd name="connsiteY36" fmla="*/ 349156 h 607004"/>
                  <a:gd name="connsiteX37" fmla="*/ 266437 w 607709"/>
                  <a:gd name="connsiteY37" fmla="*/ 390073 h 607004"/>
                  <a:gd name="connsiteX38" fmla="*/ 246280 w 607709"/>
                  <a:gd name="connsiteY38" fmla="*/ 349156 h 607004"/>
                  <a:gd name="connsiteX39" fmla="*/ 365904 w 607709"/>
                  <a:gd name="connsiteY39" fmla="*/ 276823 h 607004"/>
                  <a:gd name="connsiteX40" fmla="*/ 368165 w 607709"/>
                  <a:gd name="connsiteY40" fmla="*/ 303537 h 607004"/>
                  <a:gd name="connsiteX41" fmla="*/ 365904 w 607709"/>
                  <a:gd name="connsiteY41" fmla="*/ 330250 h 607004"/>
                  <a:gd name="connsiteX42" fmla="*/ 394350 w 607709"/>
                  <a:gd name="connsiteY42" fmla="*/ 330250 h 607004"/>
                  <a:gd name="connsiteX43" fmla="*/ 398212 w 607709"/>
                  <a:gd name="connsiteY43" fmla="*/ 303537 h 607004"/>
                  <a:gd name="connsiteX44" fmla="*/ 394350 w 607709"/>
                  <a:gd name="connsiteY44" fmla="*/ 276823 h 607004"/>
                  <a:gd name="connsiteX45" fmla="*/ 313439 w 607709"/>
                  <a:gd name="connsiteY45" fmla="*/ 276823 h 607004"/>
                  <a:gd name="connsiteX46" fmla="*/ 313439 w 607709"/>
                  <a:gd name="connsiteY46" fmla="*/ 330250 h 607004"/>
                  <a:gd name="connsiteX47" fmla="*/ 346689 w 607709"/>
                  <a:gd name="connsiteY47" fmla="*/ 330250 h 607004"/>
                  <a:gd name="connsiteX48" fmla="*/ 349232 w 607709"/>
                  <a:gd name="connsiteY48" fmla="*/ 303537 h 607004"/>
                  <a:gd name="connsiteX49" fmla="*/ 346689 w 607709"/>
                  <a:gd name="connsiteY49" fmla="*/ 276823 h 607004"/>
                  <a:gd name="connsiteX50" fmla="*/ 261068 w 607709"/>
                  <a:gd name="connsiteY50" fmla="*/ 276823 h 607004"/>
                  <a:gd name="connsiteX51" fmla="*/ 258525 w 607709"/>
                  <a:gd name="connsiteY51" fmla="*/ 303537 h 607004"/>
                  <a:gd name="connsiteX52" fmla="*/ 261068 w 607709"/>
                  <a:gd name="connsiteY52" fmla="*/ 330250 h 607004"/>
                  <a:gd name="connsiteX53" fmla="*/ 294318 w 607709"/>
                  <a:gd name="connsiteY53" fmla="*/ 330250 h 607004"/>
                  <a:gd name="connsiteX54" fmla="*/ 294318 w 607709"/>
                  <a:gd name="connsiteY54" fmla="*/ 276823 h 607004"/>
                  <a:gd name="connsiteX55" fmla="*/ 213312 w 607709"/>
                  <a:gd name="connsiteY55" fmla="*/ 276823 h 607004"/>
                  <a:gd name="connsiteX56" fmla="*/ 209450 w 607709"/>
                  <a:gd name="connsiteY56" fmla="*/ 303537 h 607004"/>
                  <a:gd name="connsiteX57" fmla="*/ 213312 w 607709"/>
                  <a:gd name="connsiteY57" fmla="*/ 330250 h 607004"/>
                  <a:gd name="connsiteX58" fmla="*/ 241758 w 607709"/>
                  <a:gd name="connsiteY58" fmla="*/ 330250 h 607004"/>
                  <a:gd name="connsiteX59" fmla="*/ 239498 w 607709"/>
                  <a:gd name="connsiteY59" fmla="*/ 303537 h 607004"/>
                  <a:gd name="connsiteX60" fmla="*/ 241758 w 607709"/>
                  <a:gd name="connsiteY60" fmla="*/ 276823 h 607004"/>
                  <a:gd name="connsiteX61" fmla="*/ 52952 w 607709"/>
                  <a:gd name="connsiteY61" fmla="*/ 253683 h 607004"/>
                  <a:gd name="connsiteX62" fmla="*/ 102701 w 607709"/>
                  <a:gd name="connsiteY62" fmla="*/ 288291 h 607004"/>
                  <a:gd name="connsiteX63" fmla="*/ 147927 w 607709"/>
                  <a:gd name="connsiteY63" fmla="*/ 288291 h 607004"/>
                  <a:gd name="connsiteX64" fmla="*/ 147173 w 607709"/>
                  <a:gd name="connsiteY64" fmla="*/ 303527 h 607004"/>
                  <a:gd name="connsiteX65" fmla="*/ 148681 w 607709"/>
                  <a:gd name="connsiteY65" fmla="*/ 324781 h 607004"/>
                  <a:gd name="connsiteX66" fmla="*/ 102701 w 607709"/>
                  <a:gd name="connsiteY66" fmla="*/ 324781 h 607004"/>
                  <a:gd name="connsiteX67" fmla="*/ 52952 w 607709"/>
                  <a:gd name="connsiteY67" fmla="*/ 359296 h 607004"/>
                  <a:gd name="connsiteX68" fmla="*/ 0 w 607709"/>
                  <a:gd name="connsiteY68" fmla="*/ 306536 h 607004"/>
                  <a:gd name="connsiteX69" fmla="*/ 52952 w 607709"/>
                  <a:gd name="connsiteY69" fmla="*/ 253683 h 607004"/>
                  <a:gd name="connsiteX70" fmla="*/ 554868 w 607709"/>
                  <a:gd name="connsiteY70" fmla="*/ 250648 h 607004"/>
                  <a:gd name="connsiteX71" fmla="*/ 607709 w 607709"/>
                  <a:gd name="connsiteY71" fmla="*/ 303631 h 607004"/>
                  <a:gd name="connsiteX72" fmla="*/ 554868 w 607709"/>
                  <a:gd name="connsiteY72" fmla="*/ 356426 h 607004"/>
                  <a:gd name="connsiteX73" fmla="*/ 506359 w 607709"/>
                  <a:gd name="connsiteY73" fmla="*/ 324805 h 607004"/>
                  <a:gd name="connsiteX74" fmla="*/ 459169 w 607709"/>
                  <a:gd name="connsiteY74" fmla="*/ 324805 h 607004"/>
                  <a:gd name="connsiteX75" fmla="*/ 460676 w 607709"/>
                  <a:gd name="connsiteY75" fmla="*/ 303537 h 607004"/>
                  <a:gd name="connsiteX76" fmla="*/ 459923 w 607709"/>
                  <a:gd name="connsiteY76" fmla="*/ 288291 h 607004"/>
                  <a:gd name="connsiteX77" fmla="*/ 504098 w 607709"/>
                  <a:gd name="connsiteY77" fmla="*/ 288291 h 607004"/>
                  <a:gd name="connsiteX78" fmla="*/ 554868 w 607709"/>
                  <a:gd name="connsiteY78" fmla="*/ 250648 h 607004"/>
                  <a:gd name="connsiteX79" fmla="*/ 341320 w 607709"/>
                  <a:gd name="connsiteY79" fmla="*/ 217001 h 607004"/>
                  <a:gd name="connsiteX80" fmla="*/ 361571 w 607709"/>
                  <a:gd name="connsiteY80" fmla="*/ 257823 h 607004"/>
                  <a:gd name="connsiteX81" fmla="*/ 386438 w 607709"/>
                  <a:gd name="connsiteY81" fmla="*/ 257823 h 607004"/>
                  <a:gd name="connsiteX82" fmla="*/ 341320 w 607709"/>
                  <a:gd name="connsiteY82" fmla="*/ 217001 h 607004"/>
                  <a:gd name="connsiteX83" fmla="*/ 266437 w 607709"/>
                  <a:gd name="connsiteY83" fmla="*/ 217001 h 607004"/>
                  <a:gd name="connsiteX84" fmla="*/ 221413 w 607709"/>
                  <a:gd name="connsiteY84" fmla="*/ 257823 h 607004"/>
                  <a:gd name="connsiteX85" fmla="*/ 246280 w 607709"/>
                  <a:gd name="connsiteY85" fmla="*/ 257823 h 607004"/>
                  <a:gd name="connsiteX86" fmla="*/ 266437 w 607709"/>
                  <a:gd name="connsiteY86" fmla="*/ 217001 h 607004"/>
                  <a:gd name="connsiteX87" fmla="*/ 313439 w 607709"/>
                  <a:gd name="connsiteY87" fmla="*/ 213332 h 607004"/>
                  <a:gd name="connsiteX88" fmla="*/ 313439 w 607709"/>
                  <a:gd name="connsiteY88" fmla="*/ 257823 h 607004"/>
                  <a:gd name="connsiteX89" fmla="*/ 341603 w 607709"/>
                  <a:gd name="connsiteY89" fmla="*/ 257823 h 607004"/>
                  <a:gd name="connsiteX90" fmla="*/ 313439 w 607709"/>
                  <a:gd name="connsiteY90" fmla="*/ 213332 h 607004"/>
                  <a:gd name="connsiteX91" fmla="*/ 294318 w 607709"/>
                  <a:gd name="connsiteY91" fmla="*/ 213238 h 607004"/>
                  <a:gd name="connsiteX92" fmla="*/ 266249 w 607709"/>
                  <a:gd name="connsiteY92" fmla="*/ 257823 h 607004"/>
                  <a:gd name="connsiteX93" fmla="*/ 294318 w 607709"/>
                  <a:gd name="connsiteY93" fmla="*/ 257823 h 607004"/>
                  <a:gd name="connsiteX94" fmla="*/ 303926 w 607709"/>
                  <a:gd name="connsiteY94" fmla="*/ 177119 h 607004"/>
                  <a:gd name="connsiteX95" fmla="*/ 430520 w 607709"/>
                  <a:gd name="connsiteY95" fmla="*/ 303537 h 607004"/>
                  <a:gd name="connsiteX96" fmla="*/ 303926 w 607709"/>
                  <a:gd name="connsiteY96" fmla="*/ 429955 h 607004"/>
                  <a:gd name="connsiteX97" fmla="*/ 177331 w 607709"/>
                  <a:gd name="connsiteY97" fmla="*/ 303537 h 607004"/>
                  <a:gd name="connsiteX98" fmla="*/ 303926 w 607709"/>
                  <a:gd name="connsiteY98" fmla="*/ 177119 h 607004"/>
                  <a:gd name="connsiteX99" fmla="*/ 481407 w 607709"/>
                  <a:gd name="connsiteY99" fmla="*/ 73505 h 607004"/>
                  <a:gd name="connsiteX100" fmla="*/ 518779 w 607709"/>
                  <a:gd name="connsiteY100" fmla="*/ 88885 h 607004"/>
                  <a:gd name="connsiteX101" fmla="*/ 518779 w 607709"/>
                  <a:gd name="connsiteY101" fmla="*/ 163578 h 607004"/>
                  <a:gd name="connsiteX102" fmla="*/ 459266 w 607709"/>
                  <a:gd name="connsiteY102" fmla="*/ 174208 h 607004"/>
                  <a:gd name="connsiteX103" fmla="*/ 426966 w 607709"/>
                  <a:gd name="connsiteY103" fmla="*/ 206475 h 607004"/>
                  <a:gd name="connsiteX104" fmla="*/ 401164 w 607709"/>
                  <a:gd name="connsiteY104" fmla="*/ 180605 h 607004"/>
                  <a:gd name="connsiteX105" fmla="*/ 406438 w 607709"/>
                  <a:gd name="connsiteY105" fmla="*/ 175337 h 607004"/>
                  <a:gd name="connsiteX106" fmla="*/ 433369 w 607709"/>
                  <a:gd name="connsiteY106" fmla="*/ 148339 h 607004"/>
                  <a:gd name="connsiteX107" fmla="*/ 444105 w 607709"/>
                  <a:gd name="connsiteY107" fmla="*/ 88885 h 607004"/>
                  <a:gd name="connsiteX108" fmla="*/ 481407 w 607709"/>
                  <a:gd name="connsiteY108" fmla="*/ 73505 h 607004"/>
                  <a:gd name="connsiteX109" fmla="*/ 126565 w 607709"/>
                  <a:gd name="connsiteY109" fmla="*/ 73459 h 607004"/>
                  <a:gd name="connsiteX110" fmla="*/ 179414 w 607709"/>
                  <a:gd name="connsiteY110" fmla="*/ 126317 h 607004"/>
                  <a:gd name="connsiteX111" fmla="*/ 174515 w 607709"/>
                  <a:gd name="connsiteY111" fmla="*/ 148514 h 607004"/>
                  <a:gd name="connsiteX112" fmla="*/ 206827 w 607709"/>
                  <a:gd name="connsiteY112" fmla="*/ 180680 h 607004"/>
                  <a:gd name="connsiteX113" fmla="*/ 180921 w 607709"/>
                  <a:gd name="connsiteY113" fmla="*/ 206545 h 607004"/>
                  <a:gd name="connsiteX114" fmla="*/ 148703 w 607709"/>
                  <a:gd name="connsiteY114" fmla="*/ 174284 h 607004"/>
                  <a:gd name="connsiteX115" fmla="*/ 126471 w 607709"/>
                  <a:gd name="connsiteY115" fmla="*/ 179175 h 607004"/>
                  <a:gd name="connsiteX116" fmla="*/ 73717 w 607709"/>
                  <a:gd name="connsiteY116" fmla="*/ 126317 h 607004"/>
                  <a:gd name="connsiteX117" fmla="*/ 126565 w 607709"/>
                  <a:gd name="connsiteY117" fmla="*/ 73459 h 607004"/>
                  <a:gd name="connsiteX118" fmla="*/ 303937 w 607709"/>
                  <a:gd name="connsiteY118" fmla="*/ 0 h 607004"/>
                  <a:gd name="connsiteX119" fmla="*/ 356778 w 607709"/>
                  <a:gd name="connsiteY119" fmla="*/ 52774 h 607004"/>
                  <a:gd name="connsiteX120" fmla="*/ 322116 w 607709"/>
                  <a:gd name="connsiteY120" fmla="*/ 102445 h 607004"/>
                  <a:gd name="connsiteX121" fmla="*/ 322116 w 607709"/>
                  <a:gd name="connsiteY121" fmla="*/ 147976 h 607004"/>
                  <a:gd name="connsiteX122" fmla="*/ 303937 w 607709"/>
                  <a:gd name="connsiteY122" fmla="*/ 146847 h 607004"/>
                  <a:gd name="connsiteX123" fmla="*/ 285664 w 607709"/>
                  <a:gd name="connsiteY123" fmla="*/ 147976 h 607004"/>
                  <a:gd name="connsiteX124" fmla="*/ 285664 w 607709"/>
                  <a:gd name="connsiteY124" fmla="*/ 102633 h 607004"/>
                  <a:gd name="connsiteX125" fmla="*/ 251001 w 607709"/>
                  <a:gd name="connsiteY125" fmla="*/ 52774 h 607004"/>
                  <a:gd name="connsiteX126" fmla="*/ 303937 w 607709"/>
                  <a:gd name="connsiteY126"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7709" h="607004">
                    <a:moveTo>
                      <a:pt x="285664" y="459028"/>
                    </a:moveTo>
                    <a:cubicBezTo>
                      <a:pt x="291598" y="459781"/>
                      <a:pt x="297720" y="460157"/>
                      <a:pt x="303937" y="460157"/>
                    </a:cubicBezTo>
                    <a:cubicBezTo>
                      <a:pt x="310059" y="460157"/>
                      <a:pt x="316087" y="459781"/>
                      <a:pt x="322116" y="459028"/>
                    </a:cubicBezTo>
                    <a:lnTo>
                      <a:pt x="322116" y="467683"/>
                    </a:lnTo>
                    <a:lnTo>
                      <a:pt x="322116" y="504559"/>
                    </a:lnTo>
                    <a:cubicBezTo>
                      <a:pt x="342367" y="511991"/>
                      <a:pt x="356778" y="531276"/>
                      <a:pt x="356778" y="554230"/>
                    </a:cubicBezTo>
                    <a:cubicBezTo>
                      <a:pt x="356778" y="583298"/>
                      <a:pt x="333136" y="607004"/>
                      <a:pt x="303937" y="607004"/>
                    </a:cubicBezTo>
                    <a:cubicBezTo>
                      <a:pt x="274737" y="607004"/>
                      <a:pt x="251001" y="583486"/>
                      <a:pt x="251001" y="554230"/>
                    </a:cubicBezTo>
                    <a:cubicBezTo>
                      <a:pt x="251001" y="531370"/>
                      <a:pt x="265507" y="511991"/>
                      <a:pt x="285664" y="504559"/>
                    </a:cubicBezTo>
                    <a:lnTo>
                      <a:pt x="285664" y="467683"/>
                    </a:lnTo>
                    <a:close/>
                    <a:moveTo>
                      <a:pt x="426971" y="400600"/>
                    </a:moveTo>
                    <a:lnTo>
                      <a:pt x="459183" y="432678"/>
                    </a:lnTo>
                    <a:cubicBezTo>
                      <a:pt x="465965" y="429574"/>
                      <a:pt x="473500" y="427786"/>
                      <a:pt x="481411" y="427786"/>
                    </a:cubicBezTo>
                    <a:cubicBezTo>
                      <a:pt x="510609" y="427786"/>
                      <a:pt x="534250" y="451492"/>
                      <a:pt x="534250" y="480843"/>
                    </a:cubicBezTo>
                    <a:cubicBezTo>
                      <a:pt x="534250" y="509910"/>
                      <a:pt x="510609" y="533616"/>
                      <a:pt x="481411" y="533616"/>
                    </a:cubicBezTo>
                    <a:cubicBezTo>
                      <a:pt x="452213" y="533616"/>
                      <a:pt x="428478" y="510099"/>
                      <a:pt x="428478" y="480843"/>
                    </a:cubicBezTo>
                    <a:cubicBezTo>
                      <a:pt x="428478" y="472941"/>
                      <a:pt x="430268" y="465415"/>
                      <a:pt x="433376" y="458641"/>
                    </a:cubicBezTo>
                    <a:lnTo>
                      <a:pt x="401164" y="426375"/>
                    </a:lnTo>
                    <a:cubicBezTo>
                      <a:pt x="410771" y="418755"/>
                      <a:pt x="419436" y="410101"/>
                      <a:pt x="426971" y="400600"/>
                    </a:cubicBezTo>
                    <a:close/>
                    <a:moveTo>
                      <a:pt x="180789" y="400600"/>
                    </a:moveTo>
                    <a:cubicBezTo>
                      <a:pt x="188417" y="410099"/>
                      <a:pt x="197080" y="418752"/>
                      <a:pt x="206686" y="426182"/>
                    </a:cubicBezTo>
                    <a:lnTo>
                      <a:pt x="174385" y="458349"/>
                    </a:lnTo>
                    <a:cubicBezTo>
                      <a:pt x="177493" y="465121"/>
                      <a:pt x="179282" y="472645"/>
                      <a:pt x="179282" y="480546"/>
                    </a:cubicBezTo>
                    <a:cubicBezTo>
                      <a:pt x="179282" y="509703"/>
                      <a:pt x="155645" y="533404"/>
                      <a:pt x="126453" y="533404"/>
                    </a:cubicBezTo>
                    <a:cubicBezTo>
                      <a:pt x="97260" y="533404"/>
                      <a:pt x="73529" y="509797"/>
                      <a:pt x="73529" y="480546"/>
                    </a:cubicBezTo>
                    <a:cubicBezTo>
                      <a:pt x="73529" y="451483"/>
                      <a:pt x="97166" y="427781"/>
                      <a:pt x="126453" y="427781"/>
                    </a:cubicBezTo>
                    <a:cubicBezTo>
                      <a:pt x="134363" y="427781"/>
                      <a:pt x="141897" y="429568"/>
                      <a:pt x="148677" y="432672"/>
                    </a:cubicBezTo>
                    <a:close/>
                    <a:moveTo>
                      <a:pt x="361571" y="349156"/>
                    </a:moveTo>
                    <a:cubicBezTo>
                      <a:pt x="356485" y="365711"/>
                      <a:pt x="348950" y="379350"/>
                      <a:pt x="341320" y="390073"/>
                    </a:cubicBezTo>
                    <a:cubicBezTo>
                      <a:pt x="360441" y="381796"/>
                      <a:pt x="376360" y="367310"/>
                      <a:pt x="386438" y="349156"/>
                    </a:cubicBezTo>
                    <a:close/>
                    <a:moveTo>
                      <a:pt x="313439" y="349156"/>
                    </a:moveTo>
                    <a:lnTo>
                      <a:pt x="313439" y="393835"/>
                    </a:lnTo>
                    <a:cubicBezTo>
                      <a:pt x="322576" y="384523"/>
                      <a:pt x="334161" y="369944"/>
                      <a:pt x="341603" y="349156"/>
                    </a:cubicBezTo>
                    <a:close/>
                    <a:moveTo>
                      <a:pt x="266249" y="349156"/>
                    </a:moveTo>
                    <a:cubicBezTo>
                      <a:pt x="273784" y="369850"/>
                      <a:pt x="285181" y="384429"/>
                      <a:pt x="294318" y="393647"/>
                    </a:cubicBezTo>
                    <a:lnTo>
                      <a:pt x="294318" y="349156"/>
                    </a:lnTo>
                    <a:close/>
                    <a:moveTo>
                      <a:pt x="221413" y="349156"/>
                    </a:moveTo>
                    <a:cubicBezTo>
                      <a:pt x="231397" y="367310"/>
                      <a:pt x="247410" y="381796"/>
                      <a:pt x="266437" y="390073"/>
                    </a:cubicBezTo>
                    <a:cubicBezTo>
                      <a:pt x="258807" y="379256"/>
                      <a:pt x="251366" y="365711"/>
                      <a:pt x="246280" y="349156"/>
                    </a:cubicBezTo>
                    <a:close/>
                    <a:moveTo>
                      <a:pt x="365904" y="276823"/>
                    </a:moveTo>
                    <a:cubicBezTo>
                      <a:pt x="367411" y="285101"/>
                      <a:pt x="368165" y="293943"/>
                      <a:pt x="368165" y="303537"/>
                    </a:cubicBezTo>
                    <a:cubicBezTo>
                      <a:pt x="368165" y="313037"/>
                      <a:pt x="367317" y="321973"/>
                      <a:pt x="365904" y="330250"/>
                    </a:cubicBezTo>
                    <a:lnTo>
                      <a:pt x="394350" y="330250"/>
                    </a:lnTo>
                    <a:cubicBezTo>
                      <a:pt x="396799" y="321785"/>
                      <a:pt x="398212" y="312755"/>
                      <a:pt x="398212" y="303537"/>
                    </a:cubicBezTo>
                    <a:cubicBezTo>
                      <a:pt x="398212" y="294225"/>
                      <a:pt x="396799" y="285289"/>
                      <a:pt x="394350" y="276823"/>
                    </a:cubicBezTo>
                    <a:close/>
                    <a:moveTo>
                      <a:pt x="313439" y="276823"/>
                    </a:moveTo>
                    <a:lnTo>
                      <a:pt x="313439" y="330250"/>
                    </a:lnTo>
                    <a:lnTo>
                      <a:pt x="346689" y="330250"/>
                    </a:lnTo>
                    <a:cubicBezTo>
                      <a:pt x="348384" y="322067"/>
                      <a:pt x="349232" y="313131"/>
                      <a:pt x="349232" y="303537"/>
                    </a:cubicBezTo>
                    <a:cubicBezTo>
                      <a:pt x="349232" y="293848"/>
                      <a:pt x="348384" y="284913"/>
                      <a:pt x="346689" y="276823"/>
                    </a:cubicBezTo>
                    <a:close/>
                    <a:moveTo>
                      <a:pt x="261068" y="276823"/>
                    </a:moveTo>
                    <a:cubicBezTo>
                      <a:pt x="259467" y="284913"/>
                      <a:pt x="258525" y="293848"/>
                      <a:pt x="258525" y="303537"/>
                    </a:cubicBezTo>
                    <a:cubicBezTo>
                      <a:pt x="258525" y="313131"/>
                      <a:pt x="259467" y="322067"/>
                      <a:pt x="261068" y="330250"/>
                    </a:cubicBezTo>
                    <a:lnTo>
                      <a:pt x="294318" y="330250"/>
                    </a:lnTo>
                    <a:lnTo>
                      <a:pt x="294318" y="276823"/>
                    </a:lnTo>
                    <a:close/>
                    <a:moveTo>
                      <a:pt x="213312" y="276823"/>
                    </a:moveTo>
                    <a:cubicBezTo>
                      <a:pt x="210863" y="285195"/>
                      <a:pt x="209450" y="294225"/>
                      <a:pt x="209450" y="303537"/>
                    </a:cubicBezTo>
                    <a:cubicBezTo>
                      <a:pt x="209450" y="312755"/>
                      <a:pt x="210863" y="321691"/>
                      <a:pt x="213312" y="330250"/>
                    </a:cubicBezTo>
                    <a:lnTo>
                      <a:pt x="241758" y="330250"/>
                    </a:lnTo>
                    <a:cubicBezTo>
                      <a:pt x="240251" y="321973"/>
                      <a:pt x="239498" y="313037"/>
                      <a:pt x="239498" y="303537"/>
                    </a:cubicBezTo>
                    <a:cubicBezTo>
                      <a:pt x="239498" y="293943"/>
                      <a:pt x="240346" y="285101"/>
                      <a:pt x="241758" y="276823"/>
                    </a:cubicBezTo>
                    <a:close/>
                    <a:moveTo>
                      <a:pt x="52952" y="253683"/>
                    </a:moveTo>
                    <a:cubicBezTo>
                      <a:pt x="75754" y="253683"/>
                      <a:pt x="95257" y="268166"/>
                      <a:pt x="102701" y="288291"/>
                    </a:cubicBezTo>
                    <a:lnTo>
                      <a:pt x="147927" y="288291"/>
                    </a:lnTo>
                    <a:cubicBezTo>
                      <a:pt x="147362" y="293370"/>
                      <a:pt x="147173" y="298354"/>
                      <a:pt x="147173" y="303527"/>
                    </a:cubicBezTo>
                    <a:cubicBezTo>
                      <a:pt x="147173" y="310768"/>
                      <a:pt x="147644" y="317822"/>
                      <a:pt x="148681" y="324781"/>
                    </a:cubicBezTo>
                    <a:lnTo>
                      <a:pt x="102701" y="324781"/>
                    </a:lnTo>
                    <a:cubicBezTo>
                      <a:pt x="95163" y="345001"/>
                      <a:pt x="75754" y="359390"/>
                      <a:pt x="52952" y="359296"/>
                    </a:cubicBezTo>
                    <a:cubicBezTo>
                      <a:pt x="23744" y="359296"/>
                      <a:pt x="0" y="335690"/>
                      <a:pt x="0" y="306536"/>
                    </a:cubicBezTo>
                    <a:cubicBezTo>
                      <a:pt x="0" y="277382"/>
                      <a:pt x="23649" y="253683"/>
                      <a:pt x="52952" y="253683"/>
                    </a:cubicBezTo>
                    <a:close/>
                    <a:moveTo>
                      <a:pt x="554868" y="250648"/>
                    </a:moveTo>
                    <a:cubicBezTo>
                      <a:pt x="584067" y="250648"/>
                      <a:pt x="607709" y="274551"/>
                      <a:pt x="607709" y="303631"/>
                    </a:cubicBezTo>
                    <a:cubicBezTo>
                      <a:pt x="607709" y="332710"/>
                      <a:pt x="584067" y="356426"/>
                      <a:pt x="554868" y="356426"/>
                    </a:cubicBezTo>
                    <a:cubicBezTo>
                      <a:pt x="533109" y="356426"/>
                      <a:pt x="514554" y="343439"/>
                      <a:pt x="506359" y="324805"/>
                    </a:cubicBezTo>
                    <a:lnTo>
                      <a:pt x="459169" y="324805"/>
                    </a:lnTo>
                    <a:cubicBezTo>
                      <a:pt x="460111" y="317841"/>
                      <a:pt x="460676" y="310783"/>
                      <a:pt x="460676" y="303537"/>
                    </a:cubicBezTo>
                    <a:cubicBezTo>
                      <a:pt x="460676" y="298361"/>
                      <a:pt x="460394" y="293373"/>
                      <a:pt x="459923" y="288291"/>
                    </a:cubicBezTo>
                    <a:lnTo>
                      <a:pt x="504098" y="288291"/>
                    </a:lnTo>
                    <a:cubicBezTo>
                      <a:pt x="510598" y="266646"/>
                      <a:pt x="530849" y="250648"/>
                      <a:pt x="554868" y="250648"/>
                    </a:cubicBezTo>
                    <a:close/>
                    <a:moveTo>
                      <a:pt x="341320" y="217001"/>
                    </a:moveTo>
                    <a:cubicBezTo>
                      <a:pt x="348950" y="227724"/>
                      <a:pt x="356391" y="241268"/>
                      <a:pt x="361571" y="257823"/>
                    </a:cubicBezTo>
                    <a:lnTo>
                      <a:pt x="386438" y="257823"/>
                    </a:lnTo>
                    <a:cubicBezTo>
                      <a:pt x="376360" y="239669"/>
                      <a:pt x="360441" y="225278"/>
                      <a:pt x="341320" y="217001"/>
                    </a:cubicBezTo>
                    <a:close/>
                    <a:moveTo>
                      <a:pt x="266437" y="217001"/>
                    </a:moveTo>
                    <a:cubicBezTo>
                      <a:pt x="247410" y="225278"/>
                      <a:pt x="231397" y="239669"/>
                      <a:pt x="221413" y="257823"/>
                    </a:cubicBezTo>
                    <a:lnTo>
                      <a:pt x="246280" y="257823"/>
                    </a:lnTo>
                    <a:cubicBezTo>
                      <a:pt x="251272" y="241268"/>
                      <a:pt x="258807" y="227630"/>
                      <a:pt x="266437" y="217001"/>
                    </a:cubicBezTo>
                    <a:close/>
                    <a:moveTo>
                      <a:pt x="313439" y="213332"/>
                    </a:moveTo>
                    <a:lnTo>
                      <a:pt x="313439" y="257823"/>
                    </a:lnTo>
                    <a:lnTo>
                      <a:pt x="341603" y="257823"/>
                    </a:lnTo>
                    <a:cubicBezTo>
                      <a:pt x="334067" y="237130"/>
                      <a:pt x="322576" y="222644"/>
                      <a:pt x="313439" y="213332"/>
                    </a:cubicBezTo>
                    <a:close/>
                    <a:moveTo>
                      <a:pt x="294318" y="213238"/>
                    </a:moveTo>
                    <a:cubicBezTo>
                      <a:pt x="285181" y="222456"/>
                      <a:pt x="273596" y="237036"/>
                      <a:pt x="266249" y="257823"/>
                    </a:cubicBezTo>
                    <a:lnTo>
                      <a:pt x="294318" y="257823"/>
                    </a:lnTo>
                    <a:close/>
                    <a:moveTo>
                      <a:pt x="303926" y="177119"/>
                    </a:moveTo>
                    <a:cubicBezTo>
                      <a:pt x="373722" y="177119"/>
                      <a:pt x="430520" y="233743"/>
                      <a:pt x="430520" y="303537"/>
                    </a:cubicBezTo>
                    <a:cubicBezTo>
                      <a:pt x="430520" y="373236"/>
                      <a:pt x="373722" y="429955"/>
                      <a:pt x="303926" y="429955"/>
                    </a:cubicBezTo>
                    <a:cubicBezTo>
                      <a:pt x="234035" y="429955"/>
                      <a:pt x="177331" y="373236"/>
                      <a:pt x="177331" y="303537"/>
                    </a:cubicBezTo>
                    <a:cubicBezTo>
                      <a:pt x="177331" y="233743"/>
                      <a:pt x="234035" y="177119"/>
                      <a:pt x="303926" y="177119"/>
                    </a:cubicBezTo>
                    <a:close/>
                    <a:moveTo>
                      <a:pt x="481407" y="73505"/>
                    </a:moveTo>
                    <a:cubicBezTo>
                      <a:pt x="494931" y="73505"/>
                      <a:pt x="508468" y="78632"/>
                      <a:pt x="518779" y="88885"/>
                    </a:cubicBezTo>
                    <a:cubicBezTo>
                      <a:pt x="539402" y="109487"/>
                      <a:pt x="539402" y="142976"/>
                      <a:pt x="518779" y="163578"/>
                    </a:cubicBezTo>
                    <a:cubicBezTo>
                      <a:pt x="502677" y="179758"/>
                      <a:pt x="478758" y="183239"/>
                      <a:pt x="459266" y="174208"/>
                    </a:cubicBezTo>
                    <a:lnTo>
                      <a:pt x="426966" y="206475"/>
                    </a:lnTo>
                    <a:cubicBezTo>
                      <a:pt x="419338" y="196879"/>
                      <a:pt x="410675" y="188225"/>
                      <a:pt x="401164" y="180605"/>
                    </a:cubicBezTo>
                    <a:lnTo>
                      <a:pt x="406438" y="175337"/>
                    </a:lnTo>
                    <a:lnTo>
                      <a:pt x="433369" y="148339"/>
                    </a:lnTo>
                    <a:cubicBezTo>
                      <a:pt x="424518" y="128772"/>
                      <a:pt x="428002" y="104972"/>
                      <a:pt x="444105" y="88885"/>
                    </a:cubicBezTo>
                    <a:cubicBezTo>
                      <a:pt x="454369" y="78632"/>
                      <a:pt x="467882" y="73505"/>
                      <a:pt x="481407" y="73505"/>
                    </a:cubicBezTo>
                    <a:close/>
                    <a:moveTo>
                      <a:pt x="126565" y="73459"/>
                    </a:moveTo>
                    <a:cubicBezTo>
                      <a:pt x="155674" y="73459"/>
                      <a:pt x="179414" y="97066"/>
                      <a:pt x="179414" y="126317"/>
                    </a:cubicBezTo>
                    <a:cubicBezTo>
                      <a:pt x="179414" y="134217"/>
                      <a:pt x="177718" y="141742"/>
                      <a:pt x="174515" y="148514"/>
                    </a:cubicBezTo>
                    <a:lnTo>
                      <a:pt x="206827" y="180680"/>
                    </a:lnTo>
                    <a:cubicBezTo>
                      <a:pt x="197124" y="188392"/>
                      <a:pt x="188457" y="197045"/>
                      <a:pt x="180921" y="206545"/>
                    </a:cubicBezTo>
                    <a:lnTo>
                      <a:pt x="148703" y="174284"/>
                    </a:lnTo>
                    <a:cubicBezTo>
                      <a:pt x="141921" y="177482"/>
                      <a:pt x="134384" y="179175"/>
                      <a:pt x="126471" y="179175"/>
                    </a:cubicBezTo>
                    <a:cubicBezTo>
                      <a:pt x="97174" y="179175"/>
                      <a:pt x="73529" y="155474"/>
                      <a:pt x="73717" y="126317"/>
                    </a:cubicBezTo>
                    <a:cubicBezTo>
                      <a:pt x="73717" y="97160"/>
                      <a:pt x="97268" y="73459"/>
                      <a:pt x="126565" y="73459"/>
                    </a:cubicBezTo>
                    <a:close/>
                    <a:moveTo>
                      <a:pt x="303937" y="0"/>
                    </a:moveTo>
                    <a:cubicBezTo>
                      <a:pt x="333042" y="0"/>
                      <a:pt x="356778" y="23612"/>
                      <a:pt x="356778" y="52774"/>
                    </a:cubicBezTo>
                    <a:cubicBezTo>
                      <a:pt x="356778" y="75634"/>
                      <a:pt x="342367" y="95107"/>
                      <a:pt x="322116" y="102445"/>
                    </a:cubicBezTo>
                    <a:lnTo>
                      <a:pt x="322116" y="147976"/>
                    </a:lnTo>
                    <a:cubicBezTo>
                      <a:pt x="316182" y="147223"/>
                      <a:pt x="310059" y="146847"/>
                      <a:pt x="303937" y="146847"/>
                    </a:cubicBezTo>
                    <a:cubicBezTo>
                      <a:pt x="297720" y="146847"/>
                      <a:pt x="291692" y="147223"/>
                      <a:pt x="285664" y="147976"/>
                    </a:cubicBezTo>
                    <a:lnTo>
                      <a:pt x="285664" y="102633"/>
                    </a:lnTo>
                    <a:cubicBezTo>
                      <a:pt x="265507" y="95107"/>
                      <a:pt x="251001" y="75728"/>
                      <a:pt x="251001" y="52774"/>
                    </a:cubicBezTo>
                    <a:cubicBezTo>
                      <a:pt x="251001" y="23706"/>
                      <a:pt x="274643" y="0"/>
                      <a:pt x="303937" y="0"/>
                    </a:cubicBezTo>
                    <a:close/>
                  </a:path>
                </a:pathLst>
              </a:custGeom>
              <a:solidFill>
                <a:schemeClr val="accent1"/>
              </a:solidFill>
              <a:ln w="57150">
                <a:noFill/>
                <a:miter lim="400000"/>
              </a:ln>
            </p:spPr>
            <p:txBody>
              <a:bodyPr wrap="square" lIns="91440" tIns="45720" rIns="91440" bIns="45720" anchor="ctr">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grpSp>
        <p:grpSp>
          <p:nvGrpSpPr>
            <p:cNvPr id="14" name="íšḻîḑè">
              <a:extLst>
                <a:ext uri="{FF2B5EF4-FFF2-40B4-BE49-F238E27FC236}">
                  <a16:creationId xmlns:a16="http://schemas.microsoft.com/office/drawing/2014/main" id="{36C4AFCF-EF8A-4AC4-BAC1-C39A10040DB7}"/>
                </a:ext>
              </a:extLst>
            </p:cNvPr>
            <p:cNvGrpSpPr/>
            <p:nvPr/>
          </p:nvGrpSpPr>
          <p:grpSpPr>
            <a:xfrm>
              <a:off x="4614275" y="2405202"/>
              <a:ext cx="1967695" cy="1196972"/>
              <a:chOff x="4614275" y="2405202"/>
              <a:chExt cx="1967695" cy="1196972"/>
            </a:xfrm>
          </p:grpSpPr>
          <p:sp>
            <p:nvSpPr>
              <p:cNvPr id="30" name="ïSļîḑe">
                <a:extLst>
                  <a:ext uri="{FF2B5EF4-FFF2-40B4-BE49-F238E27FC236}">
                    <a16:creationId xmlns:a16="http://schemas.microsoft.com/office/drawing/2014/main" id="{F1519F3E-52BC-4881-9E35-78FA3DE536F3}"/>
                  </a:ext>
                </a:extLst>
              </p:cNvPr>
              <p:cNvSpPr/>
              <p:nvPr/>
            </p:nvSpPr>
            <p:spPr>
              <a:xfrm>
                <a:off x="4975186" y="2661145"/>
                <a:ext cx="1241669" cy="941029"/>
              </a:xfrm>
              <a:custGeom>
                <a:avLst/>
                <a:gdLst/>
                <a:ahLst/>
                <a:cxnLst>
                  <a:cxn ang="0">
                    <a:pos x="wd2" y="hd2"/>
                  </a:cxn>
                  <a:cxn ang="5400000">
                    <a:pos x="wd2" y="hd2"/>
                  </a:cxn>
                  <a:cxn ang="10800000">
                    <a:pos x="wd2" y="hd2"/>
                  </a:cxn>
                  <a:cxn ang="16200000">
                    <a:pos x="wd2" y="hd2"/>
                  </a:cxn>
                </a:cxnLst>
                <a:rect l="0" t="0" r="r" b="b"/>
                <a:pathLst>
                  <a:path w="19331" h="19331" extrusionOk="0">
                    <a:moveTo>
                      <a:pt x="424" y="12487"/>
                    </a:moveTo>
                    <a:cubicBezTo>
                      <a:pt x="1982" y="17591"/>
                      <a:pt x="7383" y="20465"/>
                      <a:pt x="12487" y="18906"/>
                    </a:cubicBezTo>
                    <a:cubicBezTo>
                      <a:pt x="17591" y="17348"/>
                      <a:pt x="20465" y="11947"/>
                      <a:pt x="18907" y="6843"/>
                    </a:cubicBezTo>
                    <a:cubicBezTo>
                      <a:pt x="17348" y="1739"/>
                      <a:pt x="11947" y="-1135"/>
                      <a:pt x="6843" y="423"/>
                    </a:cubicBezTo>
                    <a:cubicBezTo>
                      <a:pt x="1739" y="1982"/>
                      <a:pt x="-1135" y="7383"/>
                      <a:pt x="424" y="12487"/>
                    </a:cubicBezTo>
                    <a:close/>
                  </a:path>
                </a:pathLst>
              </a:custGeom>
              <a:solidFill>
                <a:schemeClr val="bg1"/>
              </a:solidFill>
              <a:ln w="57150">
                <a:solidFill>
                  <a:schemeClr val="accent2"/>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1" name="ïŝľïdê">
                <a:extLst>
                  <a:ext uri="{FF2B5EF4-FFF2-40B4-BE49-F238E27FC236}">
                    <a16:creationId xmlns:a16="http://schemas.microsoft.com/office/drawing/2014/main" id="{3949BEC9-ECA8-4699-A4B5-320B58A3E045}"/>
                  </a:ext>
                </a:extLst>
              </p:cNvPr>
              <p:cNvSpPr/>
              <p:nvPr/>
            </p:nvSpPr>
            <p:spPr>
              <a:xfrm rot="3695988">
                <a:off x="5936649" y="2735728"/>
                <a:ext cx="975848" cy="314795"/>
              </a:xfrm>
              <a:custGeom>
                <a:avLst/>
                <a:gdLst>
                  <a:gd name="connsiteX0" fmla="*/ 0 w 975848"/>
                  <a:gd name="connsiteY0" fmla="*/ 149385 h 314795"/>
                  <a:gd name="connsiteX1" fmla="*/ 864937 w 975848"/>
                  <a:gd name="connsiteY1" fmla="*/ 158450 h 314795"/>
                  <a:gd name="connsiteX2" fmla="*/ 924973 w 975848"/>
                  <a:gd name="connsiteY2" fmla="*/ 219597 h 314795"/>
                  <a:gd name="connsiteX3" fmla="*/ 975848 w 975848"/>
                  <a:gd name="connsiteY3" fmla="*/ 178794 h 314795"/>
                  <a:gd name="connsiteX4" fmla="*/ 974187 w 975848"/>
                  <a:gd name="connsiteY4" fmla="*/ 314795 h 314795"/>
                  <a:gd name="connsiteX5" fmla="*/ 843952 w 975848"/>
                  <a:gd name="connsiteY5" fmla="*/ 284579 h 314795"/>
                  <a:gd name="connsiteX6" fmla="*/ 888821 w 975848"/>
                  <a:gd name="connsiteY6" fmla="*/ 248593 h 314795"/>
                  <a:gd name="connsiteX7" fmla="*/ 834288 w 975848"/>
                  <a:gd name="connsiteY7" fmla="*/ 192905 h 314795"/>
                  <a:gd name="connsiteX8" fmla="*/ 29041 w 975848"/>
                  <a:gd name="connsiteY8" fmla="*/ 185585 h 31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848" h="314795">
                    <a:moveTo>
                      <a:pt x="0" y="149385"/>
                    </a:moveTo>
                    <a:cubicBezTo>
                      <a:pt x="257462" y="-57104"/>
                      <a:pt x="619926" y="-45243"/>
                      <a:pt x="864937" y="158450"/>
                    </a:cubicBezTo>
                    <a:lnTo>
                      <a:pt x="924973" y="219597"/>
                    </a:lnTo>
                    <a:lnTo>
                      <a:pt x="975848" y="178794"/>
                    </a:lnTo>
                    <a:cubicBezTo>
                      <a:pt x="975848" y="178794"/>
                      <a:pt x="974187" y="314795"/>
                      <a:pt x="974187" y="314795"/>
                    </a:cubicBezTo>
                    <a:lnTo>
                      <a:pt x="843952" y="284579"/>
                    </a:lnTo>
                    <a:lnTo>
                      <a:pt x="888821" y="248593"/>
                    </a:lnTo>
                    <a:lnTo>
                      <a:pt x="834288" y="192905"/>
                    </a:lnTo>
                    <a:cubicBezTo>
                      <a:pt x="604181" y="862"/>
                      <a:pt x="269004" y="-6881"/>
                      <a:pt x="29041" y="185585"/>
                    </a:cubicBezTo>
                    <a:close/>
                  </a:path>
                </a:pathLst>
              </a:custGeom>
              <a:solidFill>
                <a:schemeClr val="accent2"/>
              </a:solidFill>
              <a:ln w="12700" cap="flat">
                <a:noFill/>
                <a:miter lim="400000"/>
              </a:ln>
              <a:effectLst/>
            </p:spPr>
            <p:txBody>
              <a:bodyPr wrap="square" lIns="91440" tIns="45720" rIns="91440" bIns="45720" numCol="1" anchor="ctr">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2" name="ï$líḑe">
                <a:extLst>
                  <a:ext uri="{FF2B5EF4-FFF2-40B4-BE49-F238E27FC236}">
                    <a16:creationId xmlns:a16="http://schemas.microsoft.com/office/drawing/2014/main" id="{C2CA5FD4-D727-4A9A-BB4C-FE32658667DB}"/>
                  </a:ext>
                </a:extLst>
              </p:cNvPr>
              <p:cNvSpPr/>
              <p:nvPr/>
            </p:nvSpPr>
            <p:spPr>
              <a:xfrm>
                <a:off x="4614275" y="2611487"/>
                <a:ext cx="212390" cy="212390"/>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33" name="íS1íḍe">
                <a:extLst>
                  <a:ext uri="{FF2B5EF4-FFF2-40B4-BE49-F238E27FC236}">
                    <a16:creationId xmlns:a16="http://schemas.microsoft.com/office/drawing/2014/main" id="{412F8199-C6A0-49AD-8D7A-72B6A301884A}"/>
                  </a:ext>
                </a:extLst>
              </p:cNvPr>
              <p:cNvSpPr/>
              <p:nvPr/>
            </p:nvSpPr>
            <p:spPr>
              <a:xfrm>
                <a:off x="5197416" y="2830347"/>
                <a:ext cx="780332" cy="548320"/>
              </a:xfrm>
              <a:custGeom>
                <a:avLst/>
                <a:gdLst>
                  <a:gd name="T0" fmla="*/ 0 w 6126"/>
                  <a:gd name="T1" fmla="*/ 3063 h 6126"/>
                  <a:gd name="T2" fmla="*/ 6126 w 6126"/>
                  <a:gd name="T3" fmla="*/ 3063 h 6126"/>
                  <a:gd name="T4" fmla="*/ 3063 w 6126"/>
                  <a:gd name="T5" fmla="*/ 5753 h 6126"/>
                  <a:gd name="T6" fmla="*/ 3063 w 6126"/>
                  <a:gd name="T7" fmla="*/ 374 h 6126"/>
                  <a:gd name="T8" fmla="*/ 3063 w 6126"/>
                  <a:gd name="T9" fmla="*/ 5753 h 6126"/>
                  <a:gd name="T10" fmla="*/ 2421 w 6126"/>
                  <a:gd name="T11" fmla="*/ 5020 h 6126"/>
                  <a:gd name="T12" fmla="*/ 2100 w 6126"/>
                  <a:gd name="T13" fmla="*/ 5468 h 6126"/>
                  <a:gd name="T14" fmla="*/ 1670 w 6126"/>
                  <a:gd name="T15" fmla="*/ 4576 h 6126"/>
                  <a:gd name="T16" fmla="*/ 1444 w 6126"/>
                  <a:gd name="T17" fmla="*/ 5079 h 6126"/>
                  <a:gd name="T18" fmla="*/ 1670 w 6126"/>
                  <a:gd name="T19" fmla="*/ 4576 h 6126"/>
                  <a:gd name="T20" fmla="*/ 1306 w 6126"/>
                  <a:gd name="T21" fmla="*/ 4128 h 6126"/>
                  <a:gd name="T22" fmla="*/ 772 w 6126"/>
                  <a:gd name="T23" fmla="*/ 4265 h 6126"/>
                  <a:gd name="T24" fmla="*/ 1042 w 6126"/>
                  <a:gd name="T25" fmla="*/ 3454 h 6126"/>
                  <a:gd name="T26" fmla="*/ 493 w 6126"/>
                  <a:gd name="T27" fmla="*/ 3399 h 6126"/>
                  <a:gd name="T28" fmla="*/ 1042 w 6126"/>
                  <a:gd name="T29" fmla="*/ 3454 h 6126"/>
                  <a:gd name="T30" fmla="*/ 502 w 6126"/>
                  <a:gd name="T31" fmla="*/ 2637 h 6126"/>
                  <a:gd name="T32" fmla="*/ 1050 w 6126"/>
                  <a:gd name="T33" fmla="*/ 2582 h 6126"/>
                  <a:gd name="T34" fmla="*/ 1256 w 6126"/>
                  <a:gd name="T35" fmla="*/ 2042 h 6126"/>
                  <a:gd name="T36" fmla="*/ 871 w 6126"/>
                  <a:gd name="T37" fmla="*/ 1648 h 6126"/>
                  <a:gd name="T38" fmla="*/ 1256 w 6126"/>
                  <a:gd name="T39" fmla="*/ 2042 h 6126"/>
                  <a:gd name="T40" fmla="*/ 1823 w 6126"/>
                  <a:gd name="T41" fmla="*/ 1380 h 6126"/>
                  <a:gd name="T42" fmla="*/ 1367 w 6126"/>
                  <a:gd name="T43" fmla="*/ 1070 h 6126"/>
                  <a:gd name="T44" fmla="*/ 2286 w 6126"/>
                  <a:gd name="T45" fmla="*/ 549 h 6126"/>
                  <a:gd name="T46" fmla="*/ 2327 w 6126"/>
                  <a:gd name="T47" fmla="*/ 1099 h 6126"/>
                  <a:gd name="T48" fmla="*/ 2286 w 6126"/>
                  <a:gd name="T49" fmla="*/ 549 h 6126"/>
                  <a:gd name="T50" fmla="*/ 3038 w 6126"/>
                  <a:gd name="T51" fmla="*/ 956 h 6126"/>
                  <a:gd name="T52" fmla="*/ 3187 w 6126"/>
                  <a:gd name="T53" fmla="*/ 425 h 6126"/>
                  <a:gd name="T54" fmla="*/ 3936 w 6126"/>
                  <a:gd name="T55" fmla="*/ 566 h 6126"/>
                  <a:gd name="T56" fmla="*/ 3895 w 6126"/>
                  <a:gd name="T57" fmla="*/ 1116 h 6126"/>
                  <a:gd name="T58" fmla="*/ 3936 w 6126"/>
                  <a:gd name="T59" fmla="*/ 566 h 6126"/>
                  <a:gd name="T60" fmla="*/ 4390 w 6126"/>
                  <a:gd name="T61" fmla="*/ 1411 h 6126"/>
                  <a:gd name="T62" fmla="*/ 4846 w 6126"/>
                  <a:gd name="T63" fmla="*/ 1101 h 6126"/>
                  <a:gd name="T64" fmla="*/ 4944 w 6126"/>
                  <a:gd name="T65" fmla="*/ 2085 h 6126"/>
                  <a:gd name="T66" fmla="*/ 5329 w 6126"/>
                  <a:gd name="T67" fmla="*/ 1690 h 6126"/>
                  <a:gd name="T68" fmla="*/ 4944 w 6126"/>
                  <a:gd name="T69" fmla="*/ 2085 h 6126"/>
                  <a:gd name="T70" fmla="*/ 5656 w 6126"/>
                  <a:gd name="T71" fmla="*/ 2539 h 6126"/>
                  <a:gd name="T72" fmla="*/ 5160 w 6126"/>
                  <a:gd name="T73" fmla="*/ 2778 h 6126"/>
                  <a:gd name="T74" fmla="*/ 5151 w 6126"/>
                  <a:gd name="T75" fmla="*/ 3355 h 6126"/>
                  <a:gd name="T76" fmla="*/ 5648 w 6126"/>
                  <a:gd name="T77" fmla="*/ 3594 h 6126"/>
                  <a:gd name="T78" fmla="*/ 5151 w 6126"/>
                  <a:gd name="T79" fmla="*/ 3355 h 6126"/>
                  <a:gd name="T80" fmla="*/ 5379 w 6126"/>
                  <a:gd name="T81" fmla="*/ 4307 h 6126"/>
                  <a:gd name="T82" fmla="*/ 4845 w 6126"/>
                  <a:gd name="T83" fmla="*/ 4171 h 6126"/>
                  <a:gd name="T84" fmla="*/ 4467 w 6126"/>
                  <a:gd name="T85" fmla="*/ 4608 h 6126"/>
                  <a:gd name="T86" fmla="*/ 4694 w 6126"/>
                  <a:gd name="T87" fmla="*/ 5111 h 6126"/>
                  <a:gd name="T88" fmla="*/ 4467 w 6126"/>
                  <a:gd name="T89" fmla="*/ 4608 h 6126"/>
                  <a:gd name="T90" fmla="*/ 4030 w 6126"/>
                  <a:gd name="T91" fmla="*/ 5484 h 6126"/>
                  <a:gd name="T92" fmla="*/ 3708 w 6126"/>
                  <a:gd name="T93" fmla="*/ 5036 h 6126"/>
                  <a:gd name="T94" fmla="*/ 2988 w 6126"/>
                  <a:gd name="T95" fmla="*/ 5129 h 6126"/>
                  <a:gd name="T96" fmla="*/ 3138 w 6126"/>
                  <a:gd name="T97" fmla="*/ 5659 h 6126"/>
                  <a:gd name="T98" fmla="*/ 2988 w 6126"/>
                  <a:gd name="T99" fmla="*/ 5129 h 6126"/>
                  <a:gd name="T100" fmla="*/ 3231 w 6126"/>
                  <a:gd name="T101" fmla="*/ 3355 h 6126"/>
                  <a:gd name="T102" fmla="*/ 3038 w 6126"/>
                  <a:gd name="T103" fmla="*/ 4166 h 6126"/>
                  <a:gd name="T104" fmla="*/ 2845 w 6126"/>
                  <a:gd name="T105" fmla="*/ 3319 h 6126"/>
                  <a:gd name="T106" fmla="*/ 2867 w 6126"/>
                  <a:gd name="T107" fmla="*/ 2789 h 6126"/>
                  <a:gd name="T108" fmla="*/ 3060 w 6126"/>
                  <a:gd name="T109" fmla="*/ 1514 h 6126"/>
                  <a:gd name="T110" fmla="*/ 3253 w 6126"/>
                  <a:gd name="T111" fmla="*/ 2784 h 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26" h="6126">
                    <a:moveTo>
                      <a:pt x="3063" y="0"/>
                    </a:moveTo>
                    <a:cubicBezTo>
                      <a:pt x="1374" y="0"/>
                      <a:pt x="0" y="1374"/>
                      <a:pt x="0" y="3063"/>
                    </a:cubicBezTo>
                    <a:cubicBezTo>
                      <a:pt x="0" y="4752"/>
                      <a:pt x="1374" y="6126"/>
                      <a:pt x="3063" y="6126"/>
                    </a:cubicBezTo>
                    <a:cubicBezTo>
                      <a:pt x="4752" y="6126"/>
                      <a:pt x="6126" y="4752"/>
                      <a:pt x="6126" y="3063"/>
                    </a:cubicBezTo>
                    <a:cubicBezTo>
                      <a:pt x="6126" y="1374"/>
                      <a:pt x="4752" y="0"/>
                      <a:pt x="3063" y="0"/>
                    </a:cubicBezTo>
                    <a:close/>
                    <a:moveTo>
                      <a:pt x="3063" y="5753"/>
                    </a:moveTo>
                    <a:cubicBezTo>
                      <a:pt x="1580" y="5753"/>
                      <a:pt x="374" y="4546"/>
                      <a:pt x="374" y="3063"/>
                    </a:cubicBezTo>
                    <a:cubicBezTo>
                      <a:pt x="374" y="1580"/>
                      <a:pt x="1580" y="374"/>
                      <a:pt x="3063" y="374"/>
                    </a:cubicBezTo>
                    <a:cubicBezTo>
                      <a:pt x="4546" y="374"/>
                      <a:pt x="5753" y="1580"/>
                      <a:pt x="5753" y="3063"/>
                    </a:cubicBezTo>
                    <a:cubicBezTo>
                      <a:pt x="5753" y="4546"/>
                      <a:pt x="4546" y="5753"/>
                      <a:pt x="3063" y="5753"/>
                    </a:cubicBezTo>
                    <a:close/>
                    <a:moveTo>
                      <a:pt x="2280" y="4969"/>
                    </a:moveTo>
                    <a:lnTo>
                      <a:pt x="2421" y="5020"/>
                    </a:lnTo>
                    <a:lnTo>
                      <a:pt x="2240" y="5519"/>
                    </a:lnTo>
                    <a:lnTo>
                      <a:pt x="2100" y="5468"/>
                    </a:lnTo>
                    <a:lnTo>
                      <a:pt x="2280" y="4969"/>
                    </a:lnTo>
                    <a:close/>
                    <a:moveTo>
                      <a:pt x="1670" y="4576"/>
                    </a:moveTo>
                    <a:lnTo>
                      <a:pt x="1785" y="4672"/>
                    </a:lnTo>
                    <a:lnTo>
                      <a:pt x="1444" y="5079"/>
                    </a:lnTo>
                    <a:lnTo>
                      <a:pt x="1330" y="4983"/>
                    </a:lnTo>
                    <a:lnTo>
                      <a:pt x="1670" y="4576"/>
                    </a:lnTo>
                    <a:close/>
                    <a:moveTo>
                      <a:pt x="1231" y="3999"/>
                    </a:moveTo>
                    <a:lnTo>
                      <a:pt x="1306" y="4128"/>
                    </a:lnTo>
                    <a:lnTo>
                      <a:pt x="847" y="4394"/>
                    </a:lnTo>
                    <a:lnTo>
                      <a:pt x="772" y="4265"/>
                    </a:lnTo>
                    <a:lnTo>
                      <a:pt x="1231" y="3999"/>
                    </a:lnTo>
                    <a:close/>
                    <a:moveTo>
                      <a:pt x="1042" y="3454"/>
                    </a:moveTo>
                    <a:lnTo>
                      <a:pt x="519" y="3546"/>
                    </a:lnTo>
                    <a:lnTo>
                      <a:pt x="493" y="3399"/>
                    </a:lnTo>
                    <a:lnTo>
                      <a:pt x="1016" y="3307"/>
                    </a:lnTo>
                    <a:lnTo>
                      <a:pt x="1042" y="3454"/>
                    </a:lnTo>
                    <a:close/>
                    <a:moveTo>
                      <a:pt x="1024" y="2729"/>
                    </a:moveTo>
                    <a:lnTo>
                      <a:pt x="502" y="2637"/>
                    </a:lnTo>
                    <a:lnTo>
                      <a:pt x="528" y="2490"/>
                    </a:lnTo>
                    <a:lnTo>
                      <a:pt x="1050" y="2582"/>
                    </a:lnTo>
                    <a:lnTo>
                      <a:pt x="1024" y="2729"/>
                    </a:lnTo>
                    <a:close/>
                    <a:moveTo>
                      <a:pt x="1256" y="2042"/>
                    </a:moveTo>
                    <a:lnTo>
                      <a:pt x="796" y="1777"/>
                    </a:lnTo>
                    <a:lnTo>
                      <a:pt x="871" y="1648"/>
                    </a:lnTo>
                    <a:lnTo>
                      <a:pt x="1330" y="1913"/>
                    </a:lnTo>
                    <a:lnTo>
                      <a:pt x="1256" y="2042"/>
                    </a:lnTo>
                    <a:close/>
                    <a:moveTo>
                      <a:pt x="1482" y="974"/>
                    </a:moveTo>
                    <a:lnTo>
                      <a:pt x="1823" y="1380"/>
                    </a:lnTo>
                    <a:lnTo>
                      <a:pt x="1708" y="1476"/>
                    </a:lnTo>
                    <a:lnTo>
                      <a:pt x="1367" y="1070"/>
                    </a:lnTo>
                    <a:lnTo>
                      <a:pt x="1482" y="974"/>
                    </a:lnTo>
                    <a:close/>
                    <a:moveTo>
                      <a:pt x="2286" y="549"/>
                    </a:moveTo>
                    <a:lnTo>
                      <a:pt x="2467" y="1048"/>
                    </a:lnTo>
                    <a:lnTo>
                      <a:pt x="2327" y="1099"/>
                    </a:lnTo>
                    <a:lnTo>
                      <a:pt x="2146" y="600"/>
                    </a:lnTo>
                    <a:lnTo>
                      <a:pt x="2286" y="549"/>
                    </a:lnTo>
                    <a:close/>
                    <a:moveTo>
                      <a:pt x="3187" y="956"/>
                    </a:moveTo>
                    <a:lnTo>
                      <a:pt x="3038" y="956"/>
                    </a:lnTo>
                    <a:lnTo>
                      <a:pt x="3038" y="425"/>
                    </a:lnTo>
                    <a:lnTo>
                      <a:pt x="3187" y="425"/>
                    </a:lnTo>
                    <a:lnTo>
                      <a:pt x="3187" y="956"/>
                    </a:lnTo>
                    <a:close/>
                    <a:moveTo>
                      <a:pt x="3936" y="566"/>
                    </a:moveTo>
                    <a:lnTo>
                      <a:pt x="4076" y="617"/>
                    </a:lnTo>
                    <a:lnTo>
                      <a:pt x="3895" y="1116"/>
                    </a:lnTo>
                    <a:lnTo>
                      <a:pt x="3754" y="1065"/>
                    </a:lnTo>
                    <a:lnTo>
                      <a:pt x="3936" y="566"/>
                    </a:lnTo>
                    <a:close/>
                    <a:moveTo>
                      <a:pt x="4505" y="1507"/>
                    </a:moveTo>
                    <a:lnTo>
                      <a:pt x="4390" y="1411"/>
                    </a:lnTo>
                    <a:lnTo>
                      <a:pt x="4731" y="1005"/>
                    </a:lnTo>
                    <a:lnTo>
                      <a:pt x="4846" y="1101"/>
                    </a:lnTo>
                    <a:lnTo>
                      <a:pt x="4505" y="1507"/>
                    </a:lnTo>
                    <a:close/>
                    <a:moveTo>
                      <a:pt x="4944" y="2085"/>
                    </a:moveTo>
                    <a:lnTo>
                      <a:pt x="4869" y="1956"/>
                    </a:lnTo>
                    <a:lnTo>
                      <a:pt x="5329" y="1690"/>
                    </a:lnTo>
                    <a:lnTo>
                      <a:pt x="5404" y="1820"/>
                    </a:lnTo>
                    <a:lnTo>
                      <a:pt x="4944" y="2085"/>
                    </a:lnTo>
                    <a:close/>
                    <a:moveTo>
                      <a:pt x="5134" y="2631"/>
                    </a:moveTo>
                    <a:lnTo>
                      <a:pt x="5656" y="2539"/>
                    </a:lnTo>
                    <a:lnTo>
                      <a:pt x="5682" y="2686"/>
                    </a:lnTo>
                    <a:lnTo>
                      <a:pt x="5160" y="2778"/>
                    </a:lnTo>
                    <a:lnTo>
                      <a:pt x="5134" y="2631"/>
                    </a:lnTo>
                    <a:close/>
                    <a:moveTo>
                      <a:pt x="5151" y="3355"/>
                    </a:moveTo>
                    <a:lnTo>
                      <a:pt x="5674" y="3447"/>
                    </a:lnTo>
                    <a:lnTo>
                      <a:pt x="5648" y="3594"/>
                    </a:lnTo>
                    <a:lnTo>
                      <a:pt x="5125" y="3502"/>
                    </a:lnTo>
                    <a:lnTo>
                      <a:pt x="5151" y="3355"/>
                    </a:lnTo>
                    <a:close/>
                    <a:moveTo>
                      <a:pt x="4920" y="4042"/>
                    </a:moveTo>
                    <a:lnTo>
                      <a:pt x="5379" y="4307"/>
                    </a:lnTo>
                    <a:lnTo>
                      <a:pt x="5305" y="4437"/>
                    </a:lnTo>
                    <a:lnTo>
                      <a:pt x="4845" y="4171"/>
                    </a:lnTo>
                    <a:lnTo>
                      <a:pt x="4920" y="4042"/>
                    </a:lnTo>
                    <a:close/>
                    <a:moveTo>
                      <a:pt x="4467" y="4608"/>
                    </a:moveTo>
                    <a:lnTo>
                      <a:pt x="4808" y="5015"/>
                    </a:lnTo>
                    <a:lnTo>
                      <a:pt x="4694" y="5111"/>
                    </a:lnTo>
                    <a:lnTo>
                      <a:pt x="4353" y="4704"/>
                    </a:lnTo>
                    <a:lnTo>
                      <a:pt x="4467" y="4608"/>
                    </a:lnTo>
                    <a:close/>
                    <a:moveTo>
                      <a:pt x="3849" y="4985"/>
                    </a:moveTo>
                    <a:lnTo>
                      <a:pt x="4030" y="5484"/>
                    </a:lnTo>
                    <a:lnTo>
                      <a:pt x="3890" y="5535"/>
                    </a:lnTo>
                    <a:lnTo>
                      <a:pt x="3708" y="5036"/>
                    </a:lnTo>
                    <a:lnTo>
                      <a:pt x="3849" y="4985"/>
                    </a:lnTo>
                    <a:close/>
                    <a:moveTo>
                      <a:pt x="2988" y="5129"/>
                    </a:moveTo>
                    <a:lnTo>
                      <a:pt x="3138" y="5129"/>
                    </a:lnTo>
                    <a:lnTo>
                      <a:pt x="3138" y="5659"/>
                    </a:lnTo>
                    <a:lnTo>
                      <a:pt x="2988" y="5659"/>
                    </a:lnTo>
                    <a:lnTo>
                      <a:pt x="2988" y="5129"/>
                    </a:lnTo>
                    <a:close/>
                    <a:moveTo>
                      <a:pt x="3401" y="3063"/>
                    </a:moveTo>
                    <a:cubicBezTo>
                      <a:pt x="3401" y="3189"/>
                      <a:pt x="3332" y="3297"/>
                      <a:pt x="3231" y="3355"/>
                    </a:cubicBezTo>
                    <a:lnTo>
                      <a:pt x="3231" y="3797"/>
                    </a:lnTo>
                    <a:lnTo>
                      <a:pt x="3038" y="4166"/>
                    </a:lnTo>
                    <a:lnTo>
                      <a:pt x="2845" y="3797"/>
                    </a:lnTo>
                    <a:lnTo>
                      <a:pt x="2845" y="3319"/>
                    </a:lnTo>
                    <a:cubicBezTo>
                      <a:pt x="2772" y="3257"/>
                      <a:pt x="2725" y="3166"/>
                      <a:pt x="2725" y="3063"/>
                    </a:cubicBezTo>
                    <a:cubicBezTo>
                      <a:pt x="2725" y="2950"/>
                      <a:pt x="2782" y="2850"/>
                      <a:pt x="2867" y="2789"/>
                    </a:cubicBezTo>
                    <a:lnTo>
                      <a:pt x="2867" y="1883"/>
                    </a:lnTo>
                    <a:lnTo>
                      <a:pt x="3060" y="1514"/>
                    </a:lnTo>
                    <a:lnTo>
                      <a:pt x="3253" y="1883"/>
                    </a:lnTo>
                    <a:lnTo>
                      <a:pt x="3253" y="2784"/>
                    </a:lnTo>
                    <a:cubicBezTo>
                      <a:pt x="3342" y="2844"/>
                      <a:pt x="3401" y="2947"/>
                      <a:pt x="3401" y="3063"/>
                    </a:cubicBezTo>
                    <a:close/>
                  </a:path>
                </a:pathLst>
              </a:custGeom>
              <a:solidFill>
                <a:schemeClr val="accent2"/>
              </a:solidFill>
              <a:ln w="57150">
                <a:noFill/>
                <a:miter lim="400000"/>
              </a:ln>
            </p:spPr>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grpSp>
        <p:sp>
          <p:nvSpPr>
            <p:cNvPr id="15" name="iṥlïḑe">
              <a:extLst>
                <a:ext uri="{FF2B5EF4-FFF2-40B4-BE49-F238E27FC236}">
                  <a16:creationId xmlns:a16="http://schemas.microsoft.com/office/drawing/2014/main" id="{0641C727-4DD8-4E04-AAA8-20C32FAF7C2C}"/>
                </a:ext>
              </a:extLst>
            </p:cNvPr>
            <p:cNvSpPr/>
            <p:nvPr/>
          </p:nvSpPr>
          <p:spPr>
            <a:xfrm>
              <a:off x="8672160" y="2919446"/>
              <a:ext cx="224190" cy="224190"/>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grpSp>
          <p:nvGrpSpPr>
            <p:cNvPr id="16" name="îṥḻiḑê">
              <a:extLst>
                <a:ext uri="{FF2B5EF4-FFF2-40B4-BE49-F238E27FC236}">
                  <a16:creationId xmlns:a16="http://schemas.microsoft.com/office/drawing/2014/main" id="{BE24AC13-8BE6-4971-A1F1-622DB3FD87C2}"/>
                </a:ext>
              </a:extLst>
            </p:cNvPr>
            <p:cNvGrpSpPr/>
            <p:nvPr/>
          </p:nvGrpSpPr>
          <p:grpSpPr>
            <a:xfrm>
              <a:off x="5979043" y="3581403"/>
              <a:ext cx="1725948" cy="1251022"/>
              <a:chOff x="5979043" y="3581403"/>
              <a:chExt cx="1725948" cy="1251022"/>
            </a:xfrm>
          </p:grpSpPr>
          <p:sp>
            <p:nvSpPr>
              <p:cNvPr id="26" name="îṧļîḑè">
                <a:extLst>
                  <a:ext uri="{FF2B5EF4-FFF2-40B4-BE49-F238E27FC236}">
                    <a16:creationId xmlns:a16="http://schemas.microsoft.com/office/drawing/2014/main" id="{FAD0F0F6-2C7F-4525-8B31-D3D72D62D8D1}"/>
                  </a:ext>
                </a:extLst>
              </p:cNvPr>
              <p:cNvSpPr/>
              <p:nvPr/>
            </p:nvSpPr>
            <p:spPr>
              <a:xfrm>
                <a:off x="6118942" y="3581403"/>
                <a:ext cx="1142255" cy="837753"/>
              </a:xfrm>
              <a:custGeom>
                <a:avLst/>
                <a:gdLst/>
                <a:ahLst/>
                <a:cxnLst>
                  <a:cxn ang="0">
                    <a:pos x="wd2" y="hd2"/>
                  </a:cxn>
                  <a:cxn ang="5400000">
                    <a:pos x="wd2" y="hd2"/>
                  </a:cxn>
                  <a:cxn ang="10800000">
                    <a:pos x="wd2" y="hd2"/>
                  </a:cxn>
                  <a:cxn ang="16200000">
                    <a:pos x="wd2" y="hd2"/>
                  </a:cxn>
                </a:cxnLst>
                <a:rect l="0" t="0" r="r" b="b"/>
                <a:pathLst>
                  <a:path w="19331" h="19331" extrusionOk="0">
                    <a:moveTo>
                      <a:pt x="423" y="12487"/>
                    </a:moveTo>
                    <a:cubicBezTo>
                      <a:pt x="1982" y="17591"/>
                      <a:pt x="7383" y="20465"/>
                      <a:pt x="12487" y="18906"/>
                    </a:cubicBezTo>
                    <a:cubicBezTo>
                      <a:pt x="17591" y="17348"/>
                      <a:pt x="20465" y="11947"/>
                      <a:pt x="18906" y="6843"/>
                    </a:cubicBezTo>
                    <a:cubicBezTo>
                      <a:pt x="17348" y="1739"/>
                      <a:pt x="11947" y="-1135"/>
                      <a:pt x="6843" y="424"/>
                    </a:cubicBezTo>
                    <a:cubicBezTo>
                      <a:pt x="1739" y="1982"/>
                      <a:pt x="-1135" y="7383"/>
                      <a:pt x="423" y="12487"/>
                    </a:cubicBezTo>
                    <a:close/>
                  </a:path>
                </a:pathLst>
              </a:custGeom>
              <a:solidFill>
                <a:schemeClr val="bg1"/>
              </a:solidFill>
              <a:ln w="57150">
                <a:solidFill>
                  <a:schemeClr val="accent3"/>
                </a:solidFill>
                <a:miter lim="400000"/>
              </a:ln>
            </p:spPr>
            <p:txBody>
              <a:bodyPr wrap="square" lIns="91440" tIns="45720" rIns="91440" bIns="45720" anchor="ctr">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27" name="íṡļíďé">
                <a:extLst>
                  <a:ext uri="{FF2B5EF4-FFF2-40B4-BE49-F238E27FC236}">
                    <a16:creationId xmlns:a16="http://schemas.microsoft.com/office/drawing/2014/main" id="{5DAA3568-0F0C-4A17-A11F-B2E6F640E1BD}"/>
                  </a:ext>
                </a:extLst>
              </p:cNvPr>
              <p:cNvSpPr/>
              <p:nvPr/>
            </p:nvSpPr>
            <p:spPr>
              <a:xfrm rot="3695988">
                <a:off x="5615295" y="4177019"/>
                <a:ext cx="1019154" cy="291657"/>
              </a:xfrm>
              <a:custGeom>
                <a:avLst/>
                <a:gdLst>
                  <a:gd name="connsiteX0" fmla="*/ 0 w 1019154"/>
                  <a:gd name="connsiteY0" fmla="*/ 28457 h 291657"/>
                  <a:gd name="connsiteX1" fmla="*/ 36653 w 1019154"/>
                  <a:gd name="connsiteY1" fmla="*/ 0 h 291657"/>
                  <a:gd name="connsiteX2" fmla="*/ 821482 w 1019154"/>
                  <a:gd name="connsiteY2" fmla="*/ 180252 h 291657"/>
                  <a:gd name="connsiteX3" fmla="*/ 923342 w 1019154"/>
                  <a:gd name="connsiteY3" fmla="*/ 116253 h 291657"/>
                  <a:gd name="connsiteX4" fmla="*/ 885470 w 1019154"/>
                  <a:gd name="connsiteY4" fmla="*/ 67450 h 291657"/>
                  <a:gd name="connsiteX5" fmla="*/ 1019154 w 1019154"/>
                  <a:gd name="connsiteY5" fmla="*/ 68365 h 291657"/>
                  <a:gd name="connsiteX6" fmla="*/ 989125 w 1019154"/>
                  <a:gd name="connsiteY6" fmla="*/ 201021 h 291657"/>
                  <a:gd name="connsiteX7" fmla="*/ 951784 w 1019154"/>
                  <a:gd name="connsiteY7" fmla="*/ 152904 h 291657"/>
                  <a:gd name="connsiteX8" fmla="*/ 843287 w 1019154"/>
                  <a:gd name="connsiteY8" fmla="*/ 220891 h 291657"/>
                  <a:gd name="connsiteX9" fmla="*/ 0 w 1019154"/>
                  <a:gd name="connsiteY9" fmla="*/ 28457 h 29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154" h="291657">
                    <a:moveTo>
                      <a:pt x="0" y="28457"/>
                    </a:moveTo>
                    <a:lnTo>
                      <a:pt x="36653" y="0"/>
                    </a:lnTo>
                    <a:cubicBezTo>
                      <a:pt x="225228" y="242994"/>
                      <a:pt x="552992" y="313465"/>
                      <a:pt x="821482" y="180252"/>
                    </a:cubicBezTo>
                    <a:lnTo>
                      <a:pt x="923342" y="116253"/>
                    </a:lnTo>
                    <a:lnTo>
                      <a:pt x="885470" y="67450"/>
                    </a:lnTo>
                    <a:lnTo>
                      <a:pt x="1019154" y="68365"/>
                    </a:lnTo>
                    <a:cubicBezTo>
                      <a:pt x="1019154" y="68365"/>
                      <a:pt x="989125" y="201021"/>
                      <a:pt x="989125" y="201021"/>
                    </a:cubicBezTo>
                    <a:lnTo>
                      <a:pt x="951784" y="152904"/>
                    </a:lnTo>
                    <a:lnTo>
                      <a:pt x="843287" y="220891"/>
                    </a:lnTo>
                    <a:cubicBezTo>
                      <a:pt x="557611" y="361989"/>
                      <a:pt x="202314" y="289183"/>
                      <a:pt x="0" y="28457"/>
                    </a:cubicBezTo>
                    <a:close/>
                  </a:path>
                </a:pathLst>
              </a:custGeom>
              <a:solidFill>
                <a:schemeClr val="accent3"/>
              </a:solidFill>
              <a:ln w="12700" cap="flat">
                <a:noFill/>
                <a:miter lim="400000"/>
              </a:ln>
              <a:effectLst/>
            </p:spPr>
            <p:txBody>
              <a:bodyPr wrap="square" lIns="91440" tIns="45720" rIns="91440" bIns="45720" numCol="1" anchor="ctr">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28" name="íŝḻîḍe">
                <a:extLst>
                  <a:ext uri="{FF2B5EF4-FFF2-40B4-BE49-F238E27FC236}">
                    <a16:creationId xmlns:a16="http://schemas.microsoft.com/office/drawing/2014/main" id="{E4CA44ED-E7C0-4A6A-AA59-38202F9C0422}"/>
                  </a:ext>
                </a:extLst>
              </p:cNvPr>
              <p:cNvSpPr/>
              <p:nvPr/>
            </p:nvSpPr>
            <p:spPr>
              <a:xfrm>
                <a:off x="7427704" y="3943343"/>
                <a:ext cx="277287" cy="277287"/>
              </a:xfrm>
              <a:custGeom>
                <a:avLst/>
                <a:gdLst/>
                <a:ahLst/>
                <a:cxnLst>
                  <a:cxn ang="0">
                    <a:pos x="wd2" y="hd2"/>
                  </a:cxn>
                  <a:cxn ang="5400000">
                    <a:pos x="wd2" y="hd2"/>
                  </a:cxn>
                  <a:cxn ang="10800000">
                    <a:pos x="wd2" y="hd2"/>
                  </a:cxn>
                  <a:cxn ang="16200000">
                    <a:pos x="wd2" y="hd2"/>
                  </a:cxn>
                </a:cxnLst>
                <a:rect l="0" t="0" r="r" b="b"/>
                <a:pathLst>
                  <a:path w="19330" h="19331" extrusionOk="0">
                    <a:moveTo>
                      <a:pt x="424" y="12487"/>
                    </a:moveTo>
                    <a:cubicBezTo>
                      <a:pt x="1982" y="17591"/>
                      <a:pt x="7383" y="20465"/>
                      <a:pt x="12487" y="18907"/>
                    </a:cubicBezTo>
                    <a:cubicBezTo>
                      <a:pt x="17591" y="17348"/>
                      <a:pt x="20465" y="11947"/>
                      <a:pt x="18906" y="6843"/>
                    </a:cubicBezTo>
                    <a:cubicBezTo>
                      <a:pt x="17348" y="1739"/>
                      <a:pt x="11947" y="-1135"/>
                      <a:pt x="6843" y="424"/>
                    </a:cubicBezTo>
                    <a:cubicBezTo>
                      <a:pt x="1739" y="1982"/>
                      <a:pt x="-1135" y="7383"/>
                      <a:pt x="424" y="12487"/>
                    </a:cubicBezTo>
                    <a:close/>
                  </a:path>
                </a:pathLst>
              </a:custGeom>
              <a:solidFill>
                <a:schemeClr val="bg1">
                  <a:lumMod val="95000"/>
                </a:schemeClr>
              </a:solidFill>
              <a:ln w="12700">
                <a:miter lim="400000"/>
              </a:ln>
            </p:spPr>
            <p:txBody>
              <a:bodyPr wrap="square" lIns="91440" tIns="45720" rIns="91440" bIns="45720" anchor="ctr">
                <a:normAutofit fontScale="325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sp>
            <p:nvSpPr>
              <p:cNvPr id="29" name="i$liḋe">
                <a:extLst>
                  <a:ext uri="{FF2B5EF4-FFF2-40B4-BE49-F238E27FC236}">
                    <a16:creationId xmlns:a16="http://schemas.microsoft.com/office/drawing/2014/main" id="{5BB201D1-6D29-4599-920F-319247E2F222}"/>
                  </a:ext>
                </a:extLst>
              </p:cNvPr>
              <p:cNvSpPr/>
              <p:nvPr/>
            </p:nvSpPr>
            <p:spPr>
              <a:xfrm>
                <a:off x="6429265" y="3788353"/>
                <a:ext cx="590339" cy="432276"/>
              </a:xfrm>
              <a:custGeom>
                <a:avLst/>
                <a:gdLst>
                  <a:gd name="connsiteX0" fmla="*/ 243058 w 607915"/>
                  <a:gd name="connsiteY0" fmla="*/ 416124 h 551629"/>
                  <a:gd name="connsiteX1" fmla="*/ 258029 w 607915"/>
                  <a:gd name="connsiteY1" fmla="*/ 430839 h 551629"/>
                  <a:gd name="connsiteX2" fmla="*/ 243430 w 607915"/>
                  <a:gd name="connsiteY2" fmla="*/ 445740 h 551629"/>
                  <a:gd name="connsiteX3" fmla="*/ 230412 w 607915"/>
                  <a:gd name="connsiteY3" fmla="*/ 438428 h 551629"/>
                  <a:gd name="connsiteX4" fmla="*/ 228366 w 607915"/>
                  <a:gd name="connsiteY4" fmla="*/ 431210 h 551629"/>
                  <a:gd name="connsiteX5" fmla="*/ 243058 w 607915"/>
                  <a:gd name="connsiteY5" fmla="*/ 416124 h 551629"/>
                  <a:gd name="connsiteX6" fmla="*/ 551744 w 607915"/>
                  <a:gd name="connsiteY6" fmla="*/ 407129 h 551629"/>
                  <a:gd name="connsiteX7" fmla="*/ 531968 w 607915"/>
                  <a:gd name="connsiteY7" fmla="*/ 412505 h 551629"/>
                  <a:gd name="connsiteX8" fmla="*/ 518598 w 607915"/>
                  <a:gd name="connsiteY8" fmla="*/ 445040 h 551629"/>
                  <a:gd name="connsiteX9" fmla="*/ 486381 w 607915"/>
                  <a:gd name="connsiteY9" fmla="*/ 458481 h 551629"/>
                  <a:gd name="connsiteX10" fmla="*/ 481089 w 607915"/>
                  <a:gd name="connsiteY10" fmla="*/ 478688 h 551629"/>
                  <a:gd name="connsiteX11" fmla="*/ 533082 w 607915"/>
                  <a:gd name="connsiteY11" fmla="*/ 459593 h 551629"/>
                  <a:gd name="connsiteX12" fmla="*/ 551744 w 607915"/>
                  <a:gd name="connsiteY12" fmla="*/ 407129 h 551629"/>
                  <a:gd name="connsiteX13" fmla="*/ 179372 w 607915"/>
                  <a:gd name="connsiteY13" fmla="*/ 401381 h 551629"/>
                  <a:gd name="connsiteX14" fmla="*/ 190690 w 607915"/>
                  <a:gd name="connsiteY14" fmla="*/ 402770 h 551629"/>
                  <a:gd name="connsiteX15" fmla="*/ 196344 w 607915"/>
                  <a:gd name="connsiteY15" fmla="*/ 422865 h 551629"/>
                  <a:gd name="connsiteX16" fmla="*/ 176232 w 607915"/>
                  <a:gd name="connsiteY16" fmla="*/ 428607 h 551629"/>
                  <a:gd name="connsiteX17" fmla="*/ 170671 w 607915"/>
                  <a:gd name="connsiteY17" fmla="*/ 423143 h 551629"/>
                  <a:gd name="connsiteX18" fmla="*/ 170486 w 607915"/>
                  <a:gd name="connsiteY18" fmla="*/ 408326 h 551629"/>
                  <a:gd name="connsiteX19" fmla="*/ 179372 w 607915"/>
                  <a:gd name="connsiteY19" fmla="*/ 401381 h 551629"/>
                  <a:gd name="connsiteX20" fmla="*/ 306331 w 607915"/>
                  <a:gd name="connsiteY20" fmla="*/ 400103 h 551629"/>
                  <a:gd name="connsiteX21" fmla="*/ 315310 w 607915"/>
                  <a:gd name="connsiteY21" fmla="*/ 406833 h 551629"/>
                  <a:gd name="connsiteX22" fmla="*/ 310106 w 607915"/>
                  <a:gd name="connsiteY22" fmla="*/ 427126 h 551629"/>
                  <a:gd name="connsiteX23" fmla="*/ 289847 w 607915"/>
                  <a:gd name="connsiteY23" fmla="*/ 421937 h 551629"/>
                  <a:gd name="connsiteX24" fmla="*/ 295051 w 607915"/>
                  <a:gd name="connsiteY24" fmla="*/ 401644 h 551629"/>
                  <a:gd name="connsiteX25" fmla="*/ 306331 w 607915"/>
                  <a:gd name="connsiteY25" fmla="*/ 400103 h 551629"/>
                  <a:gd name="connsiteX26" fmla="*/ 485847 w 607915"/>
                  <a:gd name="connsiteY26" fmla="*/ 390456 h 551629"/>
                  <a:gd name="connsiteX27" fmla="*/ 470319 w 607915"/>
                  <a:gd name="connsiteY27" fmla="*/ 396933 h 551629"/>
                  <a:gd name="connsiteX28" fmla="*/ 470412 w 607915"/>
                  <a:gd name="connsiteY28" fmla="*/ 428077 h 551629"/>
                  <a:gd name="connsiteX29" fmla="*/ 501608 w 607915"/>
                  <a:gd name="connsiteY29" fmla="*/ 427985 h 551629"/>
                  <a:gd name="connsiteX30" fmla="*/ 501515 w 607915"/>
                  <a:gd name="connsiteY30" fmla="*/ 396840 h 551629"/>
                  <a:gd name="connsiteX31" fmla="*/ 485847 w 607915"/>
                  <a:gd name="connsiteY31" fmla="*/ 390456 h 551629"/>
                  <a:gd name="connsiteX32" fmla="*/ 432810 w 607915"/>
                  <a:gd name="connsiteY32" fmla="*/ 376726 h 551629"/>
                  <a:gd name="connsiteX33" fmla="*/ 440609 w 607915"/>
                  <a:gd name="connsiteY33" fmla="*/ 459871 h 551629"/>
                  <a:gd name="connsiteX34" fmla="*/ 457785 w 607915"/>
                  <a:gd name="connsiteY34" fmla="*/ 472199 h 551629"/>
                  <a:gd name="connsiteX35" fmla="*/ 463077 w 607915"/>
                  <a:gd name="connsiteY35" fmla="*/ 452548 h 551629"/>
                  <a:gd name="connsiteX36" fmla="*/ 453607 w 607915"/>
                  <a:gd name="connsiteY36" fmla="*/ 445318 h 551629"/>
                  <a:gd name="connsiteX37" fmla="*/ 445994 w 607915"/>
                  <a:gd name="connsiteY37" fmla="*/ 389888 h 551629"/>
                  <a:gd name="connsiteX38" fmla="*/ 143052 w 607915"/>
                  <a:gd name="connsiteY38" fmla="*/ 358214 h 551629"/>
                  <a:gd name="connsiteX39" fmla="*/ 152140 w 607915"/>
                  <a:gd name="connsiteY39" fmla="*/ 365023 h 551629"/>
                  <a:gd name="connsiteX40" fmla="*/ 146940 w 607915"/>
                  <a:gd name="connsiteY40" fmla="*/ 385345 h 551629"/>
                  <a:gd name="connsiteX41" fmla="*/ 126604 w 607915"/>
                  <a:gd name="connsiteY41" fmla="*/ 380149 h 551629"/>
                  <a:gd name="connsiteX42" fmla="*/ 131804 w 607915"/>
                  <a:gd name="connsiteY42" fmla="*/ 359826 h 551629"/>
                  <a:gd name="connsiteX43" fmla="*/ 143052 w 607915"/>
                  <a:gd name="connsiteY43" fmla="*/ 358214 h 551629"/>
                  <a:gd name="connsiteX44" fmla="*/ 341949 w 607915"/>
                  <a:gd name="connsiteY44" fmla="*/ 356317 h 551629"/>
                  <a:gd name="connsiteX45" fmla="*/ 353191 w 607915"/>
                  <a:gd name="connsiteY45" fmla="*/ 357637 h 551629"/>
                  <a:gd name="connsiteX46" fmla="*/ 358772 w 607915"/>
                  <a:gd name="connsiteY46" fmla="*/ 377838 h 551629"/>
                  <a:gd name="connsiteX47" fmla="*/ 338589 w 607915"/>
                  <a:gd name="connsiteY47" fmla="*/ 383398 h 551629"/>
                  <a:gd name="connsiteX48" fmla="*/ 333102 w 607915"/>
                  <a:gd name="connsiteY48" fmla="*/ 378023 h 551629"/>
                  <a:gd name="connsiteX49" fmla="*/ 333008 w 607915"/>
                  <a:gd name="connsiteY49" fmla="*/ 363197 h 551629"/>
                  <a:gd name="connsiteX50" fmla="*/ 341949 w 607915"/>
                  <a:gd name="connsiteY50" fmla="*/ 356317 h 551629"/>
                  <a:gd name="connsiteX51" fmla="*/ 492439 w 607915"/>
                  <a:gd name="connsiteY51" fmla="*/ 348419 h 551629"/>
                  <a:gd name="connsiteX52" fmla="*/ 449893 w 607915"/>
                  <a:gd name="connsiteY52" fmla="*/ 359485 h 551629"/>
                  <a:gd name="connsiteX53" fmla="*/ 462984 w 607915"/>
                  <a:gd name="connsiteY53" fmla="*/ 372647 h 551629"/>
                  <a:gd name="connsiteX54" fmla="*/ 518413 w 607915"/>
                  <a:gd name="connsiteY54" fmla="*/ 379877 h 551629"/>
                  <a:gd name="connsiteX55" fmla="*/ 525655 w 607915"/>
                  <a:gd name="connsiteY55" fmla="*/ 389146 h 551629"/>
                  <a:gd name="connsiteX56" fmla="*/ 545059 w 607915"/>
                  <a:gd name="connsiteY56" fmla="*/ 383863 h 551629"/>
                  <a:gd name="connsiteX57" fmla="*/ 532896 w 607915"/>
                  <a:gd name="connsiteY57" fmla="*/ 367178 h 551629"/>
                  <a:gd name="connsiteX58" fmla="*/ 492439 w 607915"/>
                  <a:gd name="connsiteY58" fmla="*/ 348419 h 551629"/>
                  <a:gd name="connsiteX59" fmla="*/ 122546 w 607915"/>
                  <a:gd name="connsiteY59" fmla="*/ 298280 h 551629"/>
                  <a:gd name="connsiteX60" fmla="*/ 137574 w 607915"/>
                  <a:gd name="connsiteY60" fmla="*/ 313019 h 551629"/>
                  <a:gd name="connsiteX61" fmla="*/ 122917 w 607915"/>
                  <a:gd name="connsiteY61" fmla="*/ 327944 h 551629"/>
                  <a:gd name="connsiteX62" fmla="*/ 109929 w 607915"/>
                  <a:gd name="connsiteY62" fmla="*/ 320713 h 551629"/>
                  <a:gd name="connsiteX63" fmla="*/ 107981 w 607915"/>
                  <a:gd name="connsiteY63" fmla="*/ 313390 h 551629"/>
                  <a:gd name="connsiteX64" fmla="*/ 122546 w 607915"/>
                  <a:gd name="connsiteY64" fmla="*/ 298280 h 551629"/>
                  <a:gd name="connsiteX65" fmla="*/ 245832 w 607915"/>
                  <a:gd name="connsiteY65" fmla="*/ 296467 h 551629"/>
                  <a:gd name="connsiteX66" fmla="*/ 226516 w 607915"/>
                  <a:gd name="connsiteY66" fmla="*/ 307870 h 551629"/>
                  <a:gd name="connsiteX67" fmla="*/ 237938 w 607915"/>
                  <a:gd name="connsiteY67" fmla="*/ 327152 h 551629"/>
                  <a:gd name="connsiteX68" fmla="*/ 257254 w 607915"/>
                  <a:gd name="connsiteY68" fmla="*/ 315750 h 551629"/>
                  <a:gd name="connsiteX69" fmla="*/ 245832 w 607915"/>
                  <a:gd name="connsiteY69" fmla="*/ 296467 h 551629"/>
                  <a:gd name="connsiteX70" fmla="*/ 361161 w 607915"/>
                  <a:gd name="connsiteY70" fmla="*/ 296093 h 551629"/>
                  <a:gd name="connsiteX71" fmla="*/ 376108 w 607915"/>
                  <a:gd name="connsiteY71" fmla="*/ 310819 h 551629"/>
                  <a:gd name="connsiteX72" fmla="*/ 361347 w 607915"/>
                  <a:gd name="connsiteY72" fmla="*/ 325730 h 551629"/>
                  <a:gd name="connsiteX73" fmla="*/ 348536 w 607915"/>
                  <a:gd name="connsiteY73" fmla="*/ 318506 h 551629"/>
                  <a:gd name="connsiteX74" fmla="*/ 346400 w 607915"/>
                  <a:gd name="connsiteY74" fmla="*/ 311097 h 551629"/>
                  <a:gd name="connsiteX75" fmla="*/ 361161 w 607915"/>
                  <a:gd name="connsiteY75" fmla="*/ 296093 h 551629"/>
                  <a:gd name="connsiteX76" fmla="*/ 478582 w 607915"/>
                  <a:gd name="connsiteY76" fmla="*/ 292282 h 551629"/>
                  <a:gd name="connsiteX77" fmla="*/ 494459 w 607915"/>
                  <a:gd name="connsiteY77" fmla="*/ 292282 h 551629"/>
                  <a:gd name="connsiteX78" fmla="*/ 504672 w 607915"/>
                  <a:gd name="connsiteY78" fmla="*/ 302571 h 551629"/>
                  <a:gd name="connsiteX79" fmla="*/ 504672 w 607915"/>
                  <a:gd name="connsiteY79" fmla="*/ 317587 h 551629"/>
                  <a:gd name="connsiteX80" fmla="*/ 541438 w 607915"/>
                  <a:gd name="connsiteY80" fmla="*/ 332789 h 551629"/>
                  <a:gd name="connsiteX81" fmla="*/ 552208 w 607915"/>
                  <a:gd name="connsiteY81" fmla="*/ 322037 h 551629"/>
                  <a:gd name="connsiteX82" fmla="*/ 566692 w 607915"/>
                  <a:gd name="connsiteY82" fmla="*/ 322037 h 551629"/>
                  <a:gd name="connsiteX83" fmla="*/ 578019 w 607915"/>
                  <a:gd name="connsiteY83" fmla="*/ 333160 h 551629"/>
                  <a:gd name="connsiteX84" fmla="*/ 578019 w 607915"/>
                  <a:gd name="connsiteY84" fmla="*/ 347620 h 551629"/>
                  <a:gd name="connsiteX85" fmla="*/ 567063 w 607915"/>
                  <a:gd name="connsiteY85" fmla="*/ 358558 h 551629"/>
                  <a:gd name="connsiteX86" fmla="*/ 582197 w 607915"/>
                  <a:gd name="connsiteY86" fmla="*/ 395079 h 551629"/>
                  <a:gd name="connsiteX87" fmla="*/ 597795 w 607915"/>
                  <a:gd name="connsiteY87" fmla="*/ 395079 h 551629"/>
                  <a:gd name="connsiteX88" fmla="*/ 607915 w 607915"/>
                  <a:gd name="connsiteY88" fmla="*/ 405368 h 551629"/>
                  <a:gd name="connsiteX89" fmla="*/ 607915 w 607915"/>
                  <a:gd name="connsiteY89" fmla="*/ 421218 h 551629"/>
                  <a:gd name="connsiteX90" fmla="*/ 597702 w 607915"/>
                  <a:gd name="connsiteY90" fmla="*/ 431414 h 551629"/>
                  <a:gd name="connsiteX91" fmla="*/ 582104 w 607915"/>
                  <a:gd name="connsiteY91" fmla="*/ 431414 h 551629"/>
                  <a:gd name="connsiteX92" fmla="*/ 566971 w 607915"/>
                  <a:gd name="connsiteY92" fmla="*/ 467935 h 551629"/>
                  <a:gd name="connsiteX93" fmla="*/ 578112 w 607915"/>
                  <a:gd name="connsiteY93" fmla="*/ 478873 h 551629"/>
                  <a:gd name="connsiteX94" fmla="*/ 578112 w 607915"/>
                  <a:gd name="connsiteY94" fmla="*/ 493333 h 551629"/>
                  <a:gd name="connsiteX95" fmla="*/ 566971 w 607915"/>
                  <a:gd name="connsiteY95" fmla="*/ 504642 h 551629"/>
                  <a:gd name="connsiteX96" fmla="*/ 552487 w 607915"/>
                  <a:gd name="connsiteY96" fmla="*/ 504642 h 551629"/>
                  <a:gd name="connsiteX97" fmla="*/ 541345 w 607915"/>
                  <a:gd name="connsiteY97" fmla="*/ 493611 h 551629"/>
                  <a:gd name="connsiteX98" fmla="*/ 504950 w 607915"/>
                  <a:gd name="connsiteY98" fmla="*/ 508813 h 551629"/>
                  <a:gd name="connsiteX99" fmla="*/ 504950 w 607915"/>
                  <a:gd name="connsiteY99" fmla="*/ 524385 h 551629"/>
                  <a:gd name="connsiteX100" fmla="*/ 494644 w 607915"/>
                  <a:gd name="connsiteY100" fmla="*/ 534674 h 551629"/>
                  <a:gd name="connsiteX101" fmla="*/ 478861 w 607915"/>
                  <a:gd name="connsiteY101" fmla="*/ 534674 h 551629"/>
                  <a:gd name="connsiteX102" fmla="*/ 468555 w 607915"/>
                  <a:gd name="connsiteY102" fmla="*/ 524385 h 551629"/>
                  <a:gd name="connsiteX103" fmla="*/ 468555 w 607915"/>
                  <a:gd name="connsiteY103" fmla="*/ 508813 h 551629"/>
                  <a:gd name="connsiteX104" fmla="*/ 431881 w 607915"/>
                  <a:gd name="connsiteY104" fmla="*/ 493889 h 551629"/>
                  <a:gd name="connsiteX105" fmla="*/ 421018 w 607915"/>
                  <a:gd name="connsiteY105" fmla="*/ 504734 h 551629"/>
                  <a:gd name="connsiteX106" fmla="*/ 406534 w 607915"/>
                  <a:gd name="connsiteY106" fmla="*/ 504734 h 551629"/>
                  <a:gd name="connsiteX107" fmla="*/ 395300 w 607915"/>
                  <a:gd name="connsiteY107" fmla="*/ 493611 h 551629"/>
                  <a:gd name="connsiteX108" fmla="*/ 395300 w 607915"/>
                  <a:gd name="connsiteY108" fmla="*/ 479151 h 551629"/>
                  <a:gd name="connsiteX109" fmla="*/ 406070 w 607915"/>
                  <a:gd name="connsiteY109" fmla="*/ 468399 h 551629"/>
                  <a:gd name="connsiteX110" fmla="*/ 390658 w 607915"/>
                  <a:gd name="connsiteY110" fmla="*/ 431785 h 551629"/>
                  <a:gd name="connsiteX111" fmla="*/ 375617 w 607915"/>
                  <a:gd name="connsiteY111" fmla="*/ 431785 h 551629"/>
                  <a:gd name="connsiteX112" fmla="*/ 365311 w 607915"/>
                  <a:gd name="connsiteY112" fmla="*/ 421589 h 551629"/>
                  <a:gd name="connsiteX113" fmla="*/ 365311 w 607915"/>
                  <a:gd name="connsiteY113" fmla="*/ 405738 h 551629"/>
                  <a:gd name="connsiteX114" fmla="*/ 375617 w 607915"/>
                  <a:gd name="connsiteY114" fmla="*/ 395449 h 551629"/>
                  <a:gd name="connsiteX115" fmla="*/ 390658 w 607915"/>
                  <a:gd name="connsiteY115" fmla="*/ 395449 h 551629"/>
                  <a:gd name="connsiteX116" fmla="*/ 405792 w 607915"/>
                  <a:gd name="connsiteY116" fmla="*/ 358650 h 551629"/>
                  <a:gd name="connsiteX117" fmla="*/ 395114 w 607915"/>
                  <a:gd name="connsiteY117" fmla="*/ 347991 h 551629"/>
                  <a:gd name="connsiteX118" fmla="*/ 395114 w 607915"/>
                  <a:gd name="connsiteY118" fmla="*/ 333531 h 551629"/>
                  <a:gd name="connsiteX119" fmla="*/ 406256 w 607915"/>
                  <a:gd name="connsiteY119" fmla="*/ 322315 h 551629"/>
                  <a:gd name="connsiteX120" fmla="*/ 420740 w 607915"/>
                  <a:gd name="connsiteY120" fmla="*/ 322315 h 551629"/>
                  <a:gd name="connsiteX121" fmla="*/ 431417 w 607915"/>
                  <a:gd name="connsiteY121" fmla="*/ 332974 h 551629"/>
                  <a:gd name="connsiteX122" fmla="*/ 468276 w 607915"/>
                  <a:gd name="connsiteY122" fmla="*/ 317587 h 551629"/>
                  <a:gd name="connsiteX123" fmla="*/ 468276 w 607915"/>
                  <a:gd name="connsiteY123" fmla="*/ 302571 h 551629"/>
                  <a:gd name="connsiteX124" fmla="*/ 478582 w 607915"/>
                  <a:gd name="connsiteY124" fmla="*/ 292282 h 551629"/>
                  <a:gd name="connsiteX125" fmla="*/ 134055 w 607915"/>
                  <a:gd name="connsiteY125" fmla="*/ 239316 h 551629"/>
                  <a:gd name="connsiteX126" fmla="*/ 145381 w 607915"/>
                  <a:gd name="connsiteY126" fmla="*/ 240658 h 551629"/>
                  <a:gd name="connsiteX127" fmla="*/ 151038 w 607915"/>
                  <a:gd name="connsiteY127" fmla="*/ 260754 h 551629"/>
                  <a:gd name="connsiteX128" fmla="*/ 130913 w 607915"/>
                  <a:gd name="connsiteY128" fmla="*/ 266403 h 551629"/>
                  <a:gd name="connsiteX129" fmla="*/ 125349 w 607915"/>
                  <a:gd name="connsiteY129" fmla="*/ 261124 h 551629"/>
                  <a:gd name="connsiteX130" fmla="*/ 125163 w 607915"/>
                  <a:gd name="connsiteY130" fmla="*/ 246307 h 551629"/>
                  <a:gd name="connsiteX131" fmla="*/ 134055 w 607915"/>
                  <a:gd name="connsiteY131" fmla="*/ 239316 h 551629"/>
                  <a:gd name="connsiteX132" fmla="*/ 348433 w 607915"/>
                  <a:gd name="connsiteY132" fmla="*/ 237404 h 551629"/>
                  <a:gd name="connsiteX133" fmla="*/ 356802 w 607915"/>
                  <a:gd name="connsiteY133" fmla="*/ 243997 h 551629"/>
                  <a:gd name="connsiteX134" fmla="*/ 352438 w 607915"/>
                  <a:gd name="connsiteY134" fmla="*/ 263280 h 551629"/>
                  <a:gd name="connsiteX135" fmla="*/ 277405 w 607915"/>
                  <a:gd name="connsiteY135" fmla="*/ 315935 h 551629"/>
                  <a:gd name="connsiteX136" fmla="*/ 259947 w 607915"/>
                  <a:gd name="connsiteY136" fmla="*/ 343005 h 551629"/>
                  <a:gd name="connsiteX137" fmla="*/ 210451 w 607915"/>
                  <a:gd name="connsiteY137" fmla="*/ 330211 h 551629"/>
                  <a:gd name="connsiteX138" fmla="*/ 223173 w 607915"/>
                  <a:gd name="connsiteY138" fmla="*/ 280800 h 551629"/>
                  <a:gd name="connsiteX139" fmla="*/ 255397 w 607915"/>
                  <a:gd name="connsiteY139" fmla="*/ 278576 h 551629"/>
                  <a:gd name="connsiteX140" fmla="*/ 337765 w 607915"/>
                  <a:gd name="connsiteY140" fmla="*/ 238250 h 551629"/>
                  <a:gd name="connsiteX141" fmla="*/ 348433 w 607915"/>
                  <a:gd name="connsiteY141" fmla="*/ 237404 h 551629"/>
                  <a:gd name="connsiteX142" fmla="*/ 185407 w 607915"/>
                  <a:gd name="connsiteY142" fmla="*/ 194979 h 551629"/>
                  <a:gd name="connsiteX143" fmla="*/ 194484 w 607915"/>
                  <a:gd name="connsiteY143" fmla="*/ 201787 h 551629"/>
                  <a:gd name="connsiteX144" fmla="*/ 189290 w 607915"/>
                  <a:gd name="connsiteY144" fmla="*/ 222070 h 551629"/>
                  <a:gd name="connsiteX145" fmla="*/ 189198 w 607915"/>
                  <a:gd name="connsiteY145" fmla="*/ 222070 h 551629"/>
                  <a:gd name="connsiteX146" fmla="*/ 188919 w 607915"/>
                  <a:gd name="connsiteY146" fmla="*/ 222162 h 551629"/>
                  <a:gd name="connsiteX147" fmla="*/ 188827 w 607915"/>
                  <a:gd name="connsiteY147" fmla="*/ 222255 h 551629"/>
                  <a:gd name="connsiteX148" fmla="*/ 168515 w 607915"/>
                  <a:gd name="connsiteY148" fmla="*/ 216976 h 551629"/>
                  <a:gd name="connsiteX149" fmla="*/ 173709 w 607915"/>
                  <a:gd name="connsiteY149" fmla="*/ 196693 h 551629"/>
                  <a:gd name="connsiteX150" fmla="*/ 173987 w 607915"/>
                  <a:gd name="connsiteY150" fmla="*/ 196600 h 551629"/>
                  <a:gd name="connsiteX151" fmla="*/ 174173 w 607915"/>
                  <a:gd name="connsiteY151" fmla="*/ 196507 h 551629"/>
                  <a:gd name="connsiteX152" fmla="*/ 185407 w 607915"/>
                  <a:gd name="connsiteY152" fmla="*/ 194979 h 551629"/>
                  <a:gd name="connsiteX153" fmla="*/ 296864 w 607915"/>
                  <a:gd name="connsiteY153" fmla="*/ 194030 h 551629"/>
                  <a:gd name="connsiteX154" fmla="*/ 308161 w 607915"/>
                  <a:gd name="connsiteY154" fmla="*/ 195456 h 551629"/>
                  <a:gd name="connsiteX155" fmla="*/ 313734 w 607915"/>
                  <a:gd name="connsiteY155" fmla="*/ 215593 h 551629"/>
                  <a:gd name="connsiteX156" fmla="*/ 293578 w 607915"/>
                  <a:gd name="connsiteY156" fmla="*/ 221161 h 551629"/>
                  <a:gd name="connsiteX157" fmla="*/ 288099 w 607915"/>
                  <a:gd name="connsiteY157" fmla="*/ 215872 h 551629"/>
                  <a:gd name="connsiteX158" fmla="*/ 288006 w 607915"/>
                  <a:gd name="connsiteY158" fmla="*/ 201024 h 551629"/>
                  <a:gd name="connsiteX159" fmla="*/ 296864 w 607915"/>
                  <a:gd name="connsiteY159" fmla="*/ 194030 h 551629"/>
                  <a:gd name="connsiteX160" fmla="*/ 240930 w 607915"/>
                  <a:gd name="connsiteY160" fmla="*/ 178059 h 551629"/>
                  <a:gd name="connsiteX161" fmla="*/ 255890 w 607915"/>
                  <a:gd name="connsiteY161" fmla="*/ 192809 h 551629"/>
                  <a:gd name="connsiteX162" fmla="*/ 241209 w 607915"/>
                  <a:gd name="connsiteY162" fmla="*/ 207745 h 551629"/>
                  <a:gd name="connsiteX163" fmla="*/ 228200 w 607915"/>
                  <a:gd name="connsiteY163" fmla="*/ 200324 h 551629"/>
                  <a:gd name="connsiteX164" fmla="*/ 226156 w 607915"/>
                  <a:gd name="connsiteY164" fmla="*/ 192902 h 551629"/>
                  <a:gd name="connsiteX165" fmla="*/ 240930 w 607915"/>
                  <a:gd name="connsiteY165" fmla="*/ 178059 h 551629"/>
                  <a:gd name="connsiteX166" fmla="*/ 205545 w 607915"/>
                  <a:gd name="connsiteY166" fmla="*/ 0 h 551629"/>
                  <a:gd name="connsiteX167" fmla="*/ 277402 w 607915"/>
                  <a:gd name="connsiteY167" fmla="*/ 0 h 551629"/>
                  <a:gd name="connsiteX168" fmla="*/ 289100 w 607915"/>
                  <a:gd name="connsiteY168" fmla="*/ 11587 h 551629"/>
                  <a:gd name="connsiteX169" fmla="*/ 289100 w 607915"/>
                  <a:gd name="connsiteY169" fmla="*/ 41527 h 551629"/>
                  <a:gd name="connsiteX170" fmla="*/ 277402 w 607915"/>
                  <a:gd name="connsiteY170" fmla="*/ 53114 h 551629"/>
                  <a:gd name="connsiteX171" fmla="*/ 269047 w 607915"/>
                  <a:gd name="connsiteY171" fmla="*/ 53114 h 551629"/>
                  <a:gd name="connsiteX172" fmla="*/ 269047 w 607915"/>
                  <a:gd name="connsiteY172" fmla="*/ 74156 h 551629"/>
                  <a:gd name="connsiteX173" fmla="*/ 391223 w 607915"/>
                  <a:gd name="connsiteY173" fmla="*/ 124767 h 551629"/>
                  <a:gd name="connsiteX174" fmla="*/ 407563 w 607915"/>
                  <a:gd name="connsiteY174" fmla="*/ 108453 h 551629"/>
                  <a:gd name="connsiteX175" fmla="*/ 392894 w 607915"/>
                  <a:gd name="connsiteY175" fmla="*/ 93900 h 551629"/>
                  <a:gd name="connsiteX176" fmla="*/ 405706 w 607915"/>
                  <a:gd name="connsiteY176" fmla="*/ 81201 h 551629"/>
                  <a:gd name="connsiteX177" fmla="*/ 455468 w 607915"/>
                  <a:gd name="connsiteY177" fmla="*/ 81201 h 551629"/>
                  <a:gd name="connsiteX178" fmla="*/ 473014 w 607915"/>
                  <a:gd name="connsiteY178" fmla="*/ 98720 h 551629"/>
                  <a:gd name="connsiteX179" fmla="*/ 473014 w 607915"/>
                  <a:gd name="connsiteY179" fmla="*/ 148404 h 551629"/>
                  <a:gd name="connsiteX180" fmla="*/ 460295 w 607915"/>
                  <a:gd name="connsiteY180" fmla="*/ 161104 h 551629"/>
                  <a:gd name="connsiteX181" fmla="*/ 445441 w 607915"/>
                  <a:gd name="connsiteY181" fmla="*/ 146272 h 551629"/>
                  <a:gd name="connsiteX182" fmla="*/ 429101 w 607915"/>
                  <a:gd name="connsiteY182" fmla="*/ 162587 h 551629"/>
                  <a:gd name="connsiteX183" fmla="*/ 448505 w 607915"/>
                  <a:gd name="connsiteY183" fmla="*/ 190673 h 551629"/>
                  <a:gd name="connsiteX184" fmla="*/ 477470 w 607915"/>
                  <a:gd name="connsiteY184" fmla="*/ 267702 h 551629"/>
                  <a:gd name="connsiteX185" fmla="*/ 475892 w 607915"/>
                  <a:gd name="connsiteY185" fmla="*/ 267702 h 551629"/>
                  <a:gd name="connsiteX186" fmla="*/ 443213 w 607915"/>
                  <a:gd name="connsiteY186" fmla="*/ 299960 h 551629"/>
                  <a:gd name="connsiteX187" fmla="*/ 437271 w 607915"/>
                  <a:gd name="connsiteY187" fmla="*/ 302370 h 551629"/>
                  <a:gd name="connsiteX188" fmla="*/ 425109 w 607915"/>
                  <a:gd name="connsiteY188" fmla="*/ 294955 h 551629"/>
                  <a:gd name="connsiteX189" fmla="*/ 400600 w 607915"/>
                  <a:gd name="connsiteY189" fmla="*/ 218852 h 551629"/>
                  <a:gd name="connsiteX190" fmla="*/ 148356 w 607915"/>
                  <a:gd name="connsiteY190" fmla="*/ 153317 h 551629"/>
                  <a:gd name="connsiteX191" fmla="*/ 82719 w 607915"/>
                  <a:gd name="connsiteY191" fmla="*/ 405261 h 551629"/>
                  <a:gd name="connsiteX192" fmla="*/ 334963 w 607915"/>
                  <a:gd name="connsiteY192" fmla="*/ 470704 h 551629"/>
                  <a:gd name="connsiteX193" fmla="*/ 359101 w 607915"/>
                  <a:gd name="connsiteY193" fmla="*/ 453833 h 551629"/>
                  <a:gd name="connsiteX194" fmla="*/ 373027 w 607915"/>
                  <a:gd name="connsiteY194" fmla="*/ 457170 h 551629"/>
                  <a:gd name="connsiteX195" fmla="*/ 375440 w 607915"/>
                  <a:gd name="connsiteY195" fmla="*/ 463103 h 551629"/>
                  <a:gd name="connsiteX196" fmla="*/ 366156 w 607915"/>
                  <a:gd name="connsiteY196" fmla="*/ 485906 h 551629"/>
                  <a:gd name="connsiteX197" fmla="*/ 375719 w 607915"/>
                  <a:gd name="connsiteY197" fmla="*/ 509079 h 551629"/>
                  <a:gd name="connsiteX198" fmla="*/ 376740 w 607915"/>
                  <a:gd name="connsiteY198" fmla="*/ 510006 h 551629"/>
                  <a:gd name="connsiteX199" fmla="*/ 363093 w 607915"/>
                  <a:gd name="connsiteY199" fmla="*/ 518719 h 551629"/>
                  <a:gd name="connsiteX200" fmla="*/ 34536 w 607915"/>
                  <a:gd name="connsiteY200" fmla="*/ 433440 h 551629"/>
                  <a:gd name="connsiteX201" fmla="*/ 54032 w 607915"/>
                  <a:gd name="connsiteY201" fmla="*/ 162587 h 551629"/>
                  <a:gd name="connsiteX202" fmla="*/ 37692 w 607915"/>
                  <a:gd name="connsiteY202" fmla="*/ 146180 h 551629"/>
                  <a:gd name="connsiteX203" fmla="*/ 23024 w 607915"/>
                  <a:gd name="connsiteY203" fmla="*/ 160733 h 551629"/>
                  <a:gd name="connsiteX204" fmla="*/ 10305 w 607915"/>
                  <a:gd name="connsiteY204" fmla="*/ 148126 h 551629"/>
                  <a:gd name="connsiteX205" fmla="*/ 10305 w 607915"/>
                  <a:gd name="connsiteY205" fmla="*/ 98442 h 551629"/>
                  <a:gd name="connsiteX206" fmla="*/ 27851 w 607915"/>
                  <a:gd name="connsiteY206" fmla="*/ 80923 h 551629"/>
                  <a:gd name="connsiteX207" fmla="*/ 77613 w 607915"/>
                  <a:gd name="connsiteY207" fmla="*/ 80923 h 551629"/>
                  <a:gd name="connsiteX208" fmla="*/ 90425 w 607915"/>
                  <a:gd name="connsiteY208" fmla="*/ 93529 h 551629"/>
                  <a:gd name="connsiteX209" fmla="*/ 75571 w 607915"/>
                  <a:gd name="connsiteY209" fmla="*/ 108360 h 551629"/>
                  <a:gd name="connsiteX210" fmla="*/ 91910 w 607915"/>
                  <a:gd name="connsiteY210" fmla="*/ 124675 h 551629"/>
                  <a:gd name="connsiteX211" fmla="*/ 119948 w 607915"/>
                  <a:gd name="connsiteY211" fmla="*/ 105301 h 551629"/>
                  <a:gd name="connsiteX212" fmla="*/ 215386 w 607915"/>
                  <a:gd name="connsiteY212" fmla="*/ 73785 h 551629"/>
                  <a:gd name="connsiteX213" fmla="*/ 215386 w 607915"/>
                  <a:gd name="connsiteY213" fmla="*/ 53022 h 551629"/>
                  <a:gd name="connsiteX214" fmla="*/ 205545 w 607915"/>
                  <a:gd name="connsiteY214" fmla="*/ 53022 h 551629"/>
                  <a:gd name="connsiteX215" fmla="*/ 193847 w 607915"/>
                  <a:gd name="connsiteY215" fmla="*/ 41342 h 551629"/>
                  <a:gd name="connsiteX216" fmla="*/ 193847 w 607915"/>
                  <a:gd name="connsiteY216" fmla="*/ 11587 h 551629"/>
                  <a:gd name="connsiteX217" fmla="*/ 205545 w 607915"/>
                  <a:gd name="connsiteY217" fmla="*/ 0 h 5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07915" h="551629">
                    <a:moveTo>
                      <a:pt x="243058" y="416124"/>
                    </a:moveTo>
                    <a:cubicBezTo>
                      <a:pt x="251334" y="416124"/>
                      <a:pt x="258029" y="422695"/>
                      <a:pt x="258029" y="430839"/>
                    </a:cubicBezTo>
                    <a:cubicBezTo>
                      <a:pt x="258122" y="438984"/>
                      <a:pt x="251613" y="445647"/>
                      <a:pt x="243430" y="445740"/>
                    </a:cubicBezTo>
                    <a:cubicBezTo>
                      <a:pt x="237851" y="445832"/>
                      <a:pt x="233016" y="442871"/>
                      <a:pt x="230412" y="438428"/>
                    </a:cubicBezTo>
                    <a:cubicBezTo>
                      <a:pt x="229110" y="436392"/>
                      <a:pt x="228366" y="433894"/>
                      <a:pt x="228366" y="431210"/>
                    </a:cubicBezTo>
                    <a:cubicBezTo>
                      <a:pt x="228273" y="422880"/>
                      <a:pt x="234875" y="416217"/>
                      <a:pt x="243058" y="416124"/>
                    </a:cubicBezTo>
                    <a:close/>
                    <a:moveTo>
                      <a:pt x="551744" y="407129"/>
                    </a:moveTo>
                    <a:lnTo>
                      <a:pt x="531968" y="412505"/>
                    </a:lnTo>
                    <a:cubicBezTo>
                      <a:pt x="531968" y="424277"/>
                      <a:pt x="527511" y="436049"/>
                      <a:pt x="518598" y="445040"/>
                    </a:cubicBezTo>
                    <a:cubicBezTo>
                      <a:pt x="509778" y="453939"/>
                      <a:pt x="497987" y="458388"/>
                      <a:pt x="486381" y="458481"/>
                    </a:cubicBezTo>
                    <a:lnTo>
                      <a:pt x="481089" y="478688"/>
                    </a:lnTo>
                    <a:cubicBezTo>
                      <a:pt x="499751" y="480263"/>
                      <a:pt x="518784" y="473868"/>
                      <a:pt x="533082" y="459593"/>
                    </a:cubicBezTo>
                    <a:cubicBezTo>
                      <a:pt x="547380" y="445318"/>
                      <a:pt x="553694" y="425853"/>
                      <a:pt x="551744" y="407129"/>
                    </a:cubicBezTo>
                    <a:close/>
                    <a:moveTo>
                      <a:pt x="179372" y="401381"/>
                    </a:moveTo>
                    <a:cubicBezTo>
                      <a:pt x="183021" y="400362"/>
                      <a:pt x="187076" y="400733"/>
                      <a:pt x="190690" y="402770"/>
                    </a:cubicBezTo>
                    <a:cubicBezTo>
                      <a:pt x="197827" y="406752"/>
                      <a:pt x="200329" y="415735"/>
                      <a:pt x="196344" y="422865"/>
                    </a:cubicBezTo>
                    <a:cubicBezTo>
                      <a:pt x="192359" y="430089"/>
                      <a:pt x="183369" y="432496"/>
                      <a:pt x="176232" y="428607"/>
                    </a:cubicBezTo>
                    <a:cubicBezTo>
                      <a:pt x="173823" y="427218"/>
                      <a:pt x="171969" y="425366"/>
                      <a:pt x="170671" y="423143"/>
                    </a:cubicBezTo>
                    <a:cubicBezTo>
                      <a:pt x="168076" y="418698"/>
                      <a:pt x="167798" y="413142"/>
                      <a:pt x="170486" y="408326"/>
                    </a:cubicBezTo>
                    <a:cubicBezTo>
                      <a:pt x="172479" y="404807"/>
                      <a:pt x="175722" y="402399"/>
                      <a:pt x="179372" y="401381"/>
                    </a:cubicBezTo>
                    <a:close/>
                    <a:moveTo>
                      <a:pt x="306331" y="400103"/>
                    </a:moveTo>
                    <a:cubicBezTo>
                      <a:pt x="309990" y="401041"/>
                      <a:pt x="313266" y="403358"/>
                      <a:pt x="315310" y="406833"/>
                    </a:cubicBezTo>
                    <a:cubicBezTo>
                      <a:pt x="319585" y="413875"/>
                      <a:pt x="317169" y="423049"/>
                      <a:pt x="310106" y="427126"/>
                    </a:cubicBezTo>
                    <a:cubicBezTo>
                      <a:pt x="303043" y="431296"/>
                      <a:pt x="294029" y="428980"/>
                      <a:pt x="289847" y="421937"/>
                    </a:cubicBezTo>
                    <a:cubicBezTo>
                      <a:pt x="285572" y="414895"/>
                      <a:pt x="287988" y="405813"/>
                      <a:pt x="295051" y="401644"/>
                    </a:cubicBezTo>
                    <a:cubicBezTo>
                      <a:pt x="298629" y="399605"/>
                      <a:pt x="302672" y="399165"/>
                      <a:pt x="306331" y="400103"/>
                    </a:cubicBezTo>
                    <a:close/>
                    <a:moveTo>
                      <a:pt x="485847" y="390456"/>
                    </a:moveTo>
                    <a:cubicBezTo>
                      <a:pt x="480207" y="390467"/>
                      <a:pt x="474590" y="392622"/>
                      <a:pt x="470319" y="396933"/>
                    </a:cubicBezTo>
                    <a:cubicBezTo>
                      <a:pt x="461777" y="405646"/>
                      <a:pt x="461777" y="419550"/>
                      <a:pt x="470412" y="428077"/>
                    </a:cubicBezTo>
                    <a:cubicBezTo>
                      <a:pt x="479046" y="436791"/>
                      <a:pt x="493066" y="436791"/>
                      <a:pt x="501608" y="427985"/>
                    </a:cubicBezTo>
                    <a:cubicBezTo>
                      <a:pt x="510149" y="419364"/>
                      <a:pt x="510149" y="405368"/>
                      <a:pt x="501515" y="396840"/>
                    </a:cubicBezTo>
                    <a:cubicBezTo>
                      <a:pt x="497151" y="392576"/>
                      <a:pt x="491487" y="390444"/>
                      <a:pt x="485847" y="390456"/>
                    </a:cubicBezTo>
                    <a:close/>
                    <a:moveTo>
                      <a:pt x="432810" y="376726"/>
                    </a:moveTo>
                    <a:cubicBezTo>
                      <a:pt x="415169" y="402123"/>
                      <a:pt x="417769" y="437254"/>
                      <a:pt x="440609" y="459871"/>
                    </a:cubicBezTo>
                    <a:cubicBezTo>
                      <a:pt x="445622" y="465062"/>
                      <a:pt x="451564" y="469140"/>
                      <a:pt x="457785" y="472199"/>
                    </a:cubicBezTo>
                    <a:lnTo>
                      <a:pt x="463077" y="452548"/>
                    </a:lnTo>
                    <a:cubicBezTo>
                      <a:pt x="459642" y="450602"/>
                      <a:pt x="456392" y="448099"/>
                      <a:pt x="453607" y="445318"/>
                    </a:cubicBezTo>
                    <a:cubicBezTo>
                      <a:pt x="438473" y="430302"/>
                      <a:pt x="435966" y="407500"/>
                      <a:pt x="445994" y="389888"/>
                    </a:cubicBezTo>
                    <a:close/>
                    <a:moveTo>
                      <a:pt x="143052" y="358214"/>
                    </a:moveTo>
                    <a:cubicBezTo>
                      <a:pt x="146731" y="359153"/>
                      <a:pt x="150051" y="361497"/>
                      <a:pt x="152140" y="365023"/>
                    </a:cubicBezTo>
                    <a:cubicBezTo>
                      <a:pt x="156226" y="372075"/>
                      <a:pt x="153998" y="381169"/>
                      <a:pt x="146940" y="385345"/>
                    </a:cubicBezTo>
                    <a:cubicBezTo>
                      <a:pt x="139883" y="389521"/>
                      <a:pt x="130690" y="387201"/>
                      <a:pt x="126604" y="380149"/>
                    </a:cubicBezTo>
                    <a:cubicBezTo>
                      <a:pt x="122425" y="373003"/>
                      <a:pt x="124747" y="363909"/>
                      <a:pt x="131804" y="359826"/>
                    </a:cubicBezTo>
                    <a:cubicBezTo>
                      <a:pt x="135333" y="357738"/>
                      <a:pt x="139372" y="357274"/>
                      <a:pt x="143052" y="358214"/>
                    </a:cubicBezTo>
                    <a:close/>
                    <a:moveTo>
                      <a:pt x="341949" y="356317"/>
                    </a:moveTo>
                    <a:cubicBezTo>
                      <a:pt x="345611" y="355321"/>
                      <a:pt x="349657" y="355691"/>
                      <a:pt x="353191" y="357637"/>
                    </a:cubicBezTo>
                    <a:cubicBezTo>
                      <a:pt x="360260" y="361622"/>
                      <a:pt x="362771" y="370610"/>
                      <a:pt x="358772" y="377838"/>
                    </a:cubicBezTo>
                    <a:cubicBezTo>
                      <a:pt x="354866" y="384881"/>
                      <a:pt x="345751" y="387475"/>
                      <a:pt x="338589" y="383398"/>
                    </a:cubicBezTo>
                    <a:cubicBezTo>
                      <a:pt x="336078" y="382101"/>
                      <a:pt x="334218" y="380247"/>
                      <a:pt x="333102" y="378023"/>
                    </a:cubicBezTo>
                    <a:cubicBezTo>
                      <a:pt x="330497" y="373576"/>
                      <a:pt x="330311" y="368016"/>
                      <a:pt x="333008" y="363197"/>
                    </a:cubicBezTo>
                    <a:cubicBezTo>
                      <a:pt x="335008" y="359676"/>
                      <a:pt x="338287" y="357313"/>
                      <a:pt x="341949" y="356317"/>
                    </a:cubicBezTo>
                    <a:close/>
                    <a:moveTo>
                      <a:pt x="492439" y="348419"/>
                    </a:moveTo>
                    <a:cubicBezTo>
                      <a:pt x="477700" y="347156"/>
                      <a:pt x="462613" y="350864"/>
                      <a:pt x="449893" y="359485"/>
                    </a:cubicBezTo>
                    <a:lnTo>
                      <a:pt x="462984" y="372647"/>
                    </a:lnTo>
                    <a:cubicBezTo>
                      <a:pt x="480532" y="362636"/>
                      <a:pt x="503465" y="364953"/>
                      <a:pt x="518413" y="379877"/>
                    </a:cubicBezTo>
                    <a:cubicBezTo>
                      <a:pt x="521291" y="382751"/>
                      <a:pt x="523612" y="385809"/>
                      <a:pt x="525655" y="389146"/>
                    </a:cubicBezTo>
                    <a:lnTo>
                      <a:pt x="545059" y="383863"/>
                    </a:lnTo>
                    <a:cubicBezTo>
                      <a:pt x="542088" y="377838"/>
                      <a:pt x="538003" y="372276"/>
                      <a:pt x="532896" y="367178"/>
                    </a:cubicBezTo>
                    <a:cubicBezTo>
                      <a:pt x="521569" y="355916"/>
                      <a:pt x="507178" y="349682"/>
                      <a:pt x="492439" y="348419"/>
                    </a:cubicBezTo>
                    <a:close/>
                    <a:moveTo>
                      <a:pt x="122546" y="298280"/>
                    </a:moveTo>
                    <a:cubicBezTo>
                      <a:pt x="130710" y="298280"/>
                      <a:pt x="137389" y="304862"/>
                      <a:pt x="137574" y="313019"/>
                    </a:cubicBezTo>
                    <a:cubicBezTo>
                      <a:pt x="137667" y="321177"/>
                      <a:pt x="131081" y="327851"/>
                      <a:pt x="122917" y="327944"/>
                    </a:cubicBezTo>
                    <a:cubicBezTo>
                      <a:pt x="117351" y="328129"/>
                      <a:pt x="112527" y="325163"/>
                      <a:pt x="109929" y="320713"/>
                    </a:cubicBezTo>
                    <a:cubicBezTo>
                      <a:pt x="108723" y="318581"/>
                      <a:pt x="107981" y="316078"/>
                      <a:pt x="107981" y="313390"/>
                    </a:cubicBezTo>
                    <a:cubicBezTo>
                      <a:pt x="107888" y="305233"/>
                      <a:pt x="114382" y="298558"/>
                      <a:pt x="122546" y="298280"/>
                    </a:cubicBezTo>
                    <a:close/>
                    <a:moveTo>
                      <a:pt x="245832" y="296467"/>
                    </a:moveTo>
                    <a:cubicBezTo>
                      <a:pt x="237474" y="294243"/>
                      <a:pt x="228745" y="299341"/>
                      <a:pt x="226516" y="307870"/>
                    </a:cubicBezTo>
                    <a:cubicBezTo>
                      <a:pt x="224288" y="316306"/>
                      <a:pt x="229395" y="324927"/>
                      <a:pt x="237938" y="327152"/>
                    </a:cubicBezTo>
                    <a:cubicBezTo>
                      <a:pt x="246389" y="329377"/>
                      <a:pt x="255025" y="324278"/>
                      <a:pt x="257254" y="315750"/>
                    </a:cubicBezTo>
                    <a:cubicBezTo>
                      <a:pt x="259483" y="307221"/>
                      <a:pt x="254282" y="298600"/>
                      <a:pt x="245832" y="296467"/>
                    </a:cubicBezTo>
                    <a:close/>
                    <a:moveTo>
                      <a:pt x="361161" y="296093"/>
                    </a:moveTo>
                    <a:cubicBezTo>
                      <a:pt x="369424" y="296093"/>
                      <a:pt x="376108" y="302669"/>
                      <a:pt x="376108" y="310819"/>
                    </a:cubicBezTo>
                    <a:cubicBezTo>
                      <a:pt x="376108" y="318969"/>
                      <a:pt x="369517" y="325638"/>
                      <a:pt x="361347" y="325730"/>
                    </a:cubicBezTo>
                    <a:cubicBezTo>
                      <a:pt x="355963" y="325730"/>
                      <a:pt x="351135" y="322767"/>
                      <a:pt x="348536" y="318506"/>
                    </a:cubicBezTo>
                    <a:cubicBezTo>
                      <a:pt x="347143" y="316283"/>
                      <a:pt x="346400" y="313783"/>
                      <a:pt x="346400" y="311097"/>
                    </a:cubicBezTo>
                    <a:cubicBezTo>
                      <a:pt x="346400" y="302947"/>
                      <a:pt x="352992" y="296093"/>
                      <a:pt x="361161" y="296093"/>
                    </a:cubicBezTo>
                    <a:close/>
                    <a:moveTo>
                      <a:pt x="478582" y="292282"/>
                    </a:moveTo>
                    <a:lnTo>
                      <a:pt x="494459" y="292282"/>
                    </a:lnTo>
                    <a:cubicBezTo>
                      <a:pt x="500122" y="292282"/>
                      <a:pt x="504672" y="296824"/>
                      <a:pt x="504672" y="302571"/>
                    </a:cubicBezTo>
                    <a:lnTo>
                      <a:pt x="504672" y="317587"/>
                    </a:lnTo>
                    <a:cubicBezTo>
                      <a:pt x="517670" y="320090"/>
                      <a:pt x="530204" y="325188"/>
                      <a:pt x="541438" y="332789"/>
                    </a:cubicBezTo>
                    <a:lnTo>
                      <a:pt x="552208" y="322037"/>
                    </a:lnTo>
                    <a:cubicBezTo>
                      <a:pt x="556201" y="318144"/>
                      <a:pt x="562793" y="318144"/>
                      <a:pt x="566692" y="322037"/>
                    </a:cubicBezTo>
                    <a:lnTo>
                      <a:pt x="578019" y="333160"/>
                    </a:lnTo>
                    <a:cubicBezTo>
                      <a:pt x="581919" y="337146"/>
                      <a:pt x="581919" y="343727"/>
                      <a:pt x="578019" y="347620"/>
                    </a:cubicBezTo>
                    <a:lnTo>
                      <a:pt x="567063" y="358558"/>
                    </a:lnTo>
                    <a:cubicBezTo>
                      <a:pt x="574770" y="369774"/>
                      <a:pt x="579690" y="382287"/>
                      <a:pt x="582197" y="395079"/>
                    </a:cubicBezTo>
                    <a:lnTo>
                      <a:pt x="597795" y="395079"/>
                    </a:lnTo>
                    <a:cubicBezTo>
                      <a:pt x="603366" y="395079"/>
                      <a:pt x="607915" y="399713"/>
                      <a:pt x="607915" y="405368"/>
                    </a:cubicBezTo>
                    <a:lnTo>
                      <a:pt x="607915" y="421218"/>
                    </a:lnTo>
                    <a:cubicBezTo>
                      <a:pt x="607915" y="426872"/>
                      <a:pt x="603366" y="431414"/>
                      <a:pt x="597702" y="431414"/>
                    </a:cubicBezTo>
                    <a:lnTo>
                      <a:pt x="582104" y="431414"/>
                    </a:lnTo>
                    <a:cubicBezTo>
                      <a:pt x="579598" y="444299"/>
                      <a:pt x="574677" y="456812"/>
                      <a:pt x="566971" y="467935"/>
                    </a:cubicBezTo>
                    <a:lnTo>
                      <a:pt x="578112" y="478873"/>
                    </a:lnTo>
                    <a:cubicBezTo>
                      <a:pt x="582104" y="482859"/>
                      <a:pt x="582104" y="489440"/>
                      <a:pt x="578112" y="493333"/>
                    </a:cubicBezTo>
                    <a:lnTo>
                      <a:pt x="566971" y="504642"/>
                    </a:lnTo>
                    <a:cubicBezTo>
                      <a:pt x="562978" y="508535"/>
                      <a:pt x="556479" y="508535"/>
                      <a:pt x="552487" y="504642"/>
                    </a:cubicBezTo>
                    <a:lnTo>
                      <a:pt x="541345" y="493611"/>
                    </a:lnTo>
                    <a:cubicBezTo>
                      <a:pt x="530204" y="501305"/>
                      <a:pt x="517856" y="506310"/>
                      <a:pt x="504950" y="508813"/>
                    </a:cubicBezTo>
                    <a:lnTo>
                      <a:pt x="504950" y="524385"/>
                    </a:lnTo>
                    <a:cubicBezTo>
                      <a:pt x="504950" y="530040"/>
                      <a:pt x="500401" y="534674"/>
                      <a:pt x="494644" y="534674"/>
                    </a:cubicBezTo>
                    <a:lnTo>
                      <a:pt x="478861" y="534674"/>
                    </a:lnTo>
                    <a:cubicBezTo>
                      <a:pt x="473104" y="534674"/>
                      <a:pt x="468555" y="530040"/>
                      <a:pt x="468555" y="524385"/>
                    </a:cubicBezTo>
                    <a:lnTo>
                      <a:pt x="468555" y="508813"/>
                    </a:lnTo>
                    <a:cubicBezTo>
                      <a:pt x="455649" y="506496"/>
                      <a:pt x="443208" y="501397"/>
                      <a:pt x="431881" y="493889"/>
                    </a:cubicBezTo>
                    <a:lnTo>
                      <a:pt x="421018" y="504734"/>
                    </a:lnTo>
                    <a:cubicBezTo>
                      <a:pt x="417026" y="508720"/>
                      <a:pt x="410527" y="508720"/>
                      <a:pt x="406534" y="504734"/>
                    </a:cubicBezTo>
                    <a:lnTo>
                      <a:pt x="395300" y="493611"/>
                    </a:lnTo>
                    <a:cubicBezTo>
                      <a:pt x="391308" y="489625"/>
                      <a:pt x="391308" y="483137"/>
                      <a:pt x="395300" y="479151"/>
                    </a:cubicBezTo>
                    <a:lnTo>
                      <a:pt x="406070" y="468399"/>
                    </a:lnTo>
                    <a:cubicBezTo>
                      <a:pt x="398364" y="457183"/>
                      <a:pt x="393165" y="444669"/>
                      <a:pt x="390658" y="431785"/>
                    </a:cubicBezTo>
                    <a:lnTo>
                      <a:pt x="375617" y="431785"/>
                    </a:lnTo>
                    <a:cubicBezTo>
                      <a:pt x="369861" y="431785"/>
                      <a:pt x="365311" y="427243"/>
                      <a:pt x="365311" y="421589"/>
                    </a:cubicBezTo>
                    <a:lnTo>
                      <a:pt x="365311" y="405738"/>
                    </a:lnTo>
                    <a:cubicBezTo>
                      <a:pt x="365311" y="400084"/>
                      <a:pt x="369861" y="395449"/>
                      <a:pt x="375617" y="395449"/>
                    </a:cubicBezTo>
                    <a:lnTo>
                      <a:pt x="390658" y="395449"/>
                    </a:lnTo>
                    <a:cubicBezTo>
                      <a:pt x="393072" y="382472"/>
                      <a:pt x="398086" y="370052"/>
                      <a:pt x="405792" y="358650"/>
                    </a:cubicBezTo>
                    <a:lnTo>
                      <a:pt x="395114" y="347991"/>
                    </a:lnTo>
                    <a:cubicBezTo>
                      <a:pt x="391215" y="344098"/>
                      <a:pt x="391215" y="337516"/>
                      <a:pt x="395114" y="333531"/>
                    </a:cubicBezTo>
                    <a:lnTo>
                      <a:pt x="406256" y="322315"/>
                    </a:lnTo>
                    <a:cubicBezTo>
                      <a:pt x="410248" y="318329"/>
                      <a:pt x="416840" y="318329"/>
                      <a:pt x="420740" y="322315"/>
                    </a:cubicBezTo>
                    <a:lnTo>
                      <a:pt x="431417" y="332974"/>
                    </a:lnTo>
                    <a:cubicBezTo>
                      <a:pt x="442837" y="325188"/>
                      <a:pt x="455278" y="320090"/>
                      <a:pt x="468276" y="317587"/>
                    </a:cubicBezTo>
                    <a:lnTo>
                      <a:pt x="468276" y="302571"/>
                    </a:lnTo>
                    <a:cubicBezTo>
                      <a:pt x="468276" y="296824"/>
                      <a:pt x="472919" y="292282"/>
                      <a:pt x="478582" y="292282"/>
                    </a:cubicBezTo>
                    <a:close/>
                    <a:moveTo>
                      <a:pt x="134055" y="239316"/>
                    </a:moveTo>
                    <a:cubicBezTo>
                      <a:pt x="137707" y="238297"/>
                      <a:pt x="141764" y="238667"/>
                      <a:pt x="145381" y="240658"/>
                    </a:cubicBezTo>
                    <a:cubicBezTo>
                      <a:pt x="152522" y="244548"/>
                      <a:pt x="155026" y="253623"/>
                      <a:pt x="151038" y="260754"/>
                    </a:cubicBezTo>
                    <a:cubicBezTo>
                      <a:pt x="147050" y="267884"/>
                      <a:pt x="138054" y="270477"/>
                      <a:pt x="130913" y="266403"/>
                    </a:cubicBezTo>
                    <a:cubicBezTo>
                      <a:pt x="128409" y="265199"/>
                      <a:pt x="126554" y="263347"/>
                      <a:pt x="125349" y="261124"/>
                    </a:cubicBezTo>
                    <a:cubicBezTo>
                      <a:pt x="122752" y="256679"/>
                      <a:pt x="122566" y="251030"/>
                      <a:pt x="125163" y="246307"/>
                    </a:cubicBezTo>
                    <a:cubicBezTo>
                      <a:pt x="127157" y="242742"/>
                      <a:pt x="130403" y="240334"/>
                      <a:pt x="134055" y="239316"/>
                    </a:cubicBezTo>
                    <a:close/>
                    <a:moveTo>
                      <a:pt x="348433" y="237404"/>
                    </a:moveTo>
                    <a:cubicBezTo>
                      <a:pt x="351857" y="238435"/>
                      <a:pt x="354899" y="240706"/>
                      <a:pt x="356802" y="243997"/>
                    </a:cubicBezTo>
                    <a:cubicBezTo>
                      <a:pt x="360795" y="250486"/>
                      <a:pt x="358938" y="259015"/>
                      <a:pt x="352438" y="263280"/>
                    </a:cubicBezTo>
                    <a:lnTo>
                      <a:pt x="277405" y="315935"/>
                    </a:lnTo>
                    <a:cubicBezTo>
                      <a:pt x="276198" y="326781"/>
                      <a:pt x="270162" y="336886"/>
                      <a:pt x="259947" y="343005"/>
                    </a:cubicBezTo>
                    <a:cubicBezTo>
                      <a:pt x="242767" y="353109"/>
                      <a:pt x="220573" y="347454"/>
                      <a:pt x="210451" y="330211"/>
                    </a:cubicBezTo>
                    <a:cubicBezTo>
                      <a:pt x="200329" y="313061"/>
                      <a:pt x="205994" y="290905"/>
                      <a:pt x="223173" y="280800"/>
                    </a:cubicBezTo>
                    <a:cubicBezTo>
                      <a:pt x="233388" y="274867"/>
                      <a:pt x="245275" y="274404"/>
                      <a:pt x="255397" y="278576"/>
                    </a:cubicBezTo>
                    <a:lnTo>
                      <a:pt x="337765" y="238250"/>
                    </a:lnTo>
                    <a:cubicBezTo>
                      <a:pt x="341201" y="236581"/>
                      <a:pt x="345009" y="236372"/>
                      <a:pt x="348433" y="237404"/>
                    </a:cubicBezTo>
                    <a:close/>
                    <a:moveTo>
                      <a:pt x="185407" y="194979"/>
                    </a:moveTo>
                    <a:cubicBezTo>
                      <a:pt x="189082" y="195929"/>
                      <a:pt x="192398" y="198267"/>
                      <a:pt x="194484" y="201787"/>
                    </a:cubicBezTo>
                    <a:cubicBezTo>
                      <a:pt x="198565" y="208825"/>
                      <a:pt x="196247" y="217809"/>
                      <a:pt x="189290" y="222070"/>
                    </a:cubicBezTo>
                    <a:lnTo>
                      <a:pt x="189198" y="222070"/>
                    </a:lnTo>
                    <a:cubicBezTo>
                      <a:pt x="189012" y="222070"/>
                      <a:pt x="189012" y="222162"/>
                      <a:pt x="188919" y="222162"/>
                    </a:cubicBezTo>
                    <a:lnTo>
                      <a:pt x="188827" y="222255"/>
                    </a:lnTo>
                    <a:cubicBezTo>
                      <a:pt x="181778" y="226515"/>
                      <a:pt x="172689" y="224107"/>
                      <a:pt x="168515" y="216976"/>
                    </a:cubicBezTo>
                    <a:cubicBezTo>
                      <a:pt x="164341" y="209937"/>
                      <a:pt x="166660" y="200953"/>
                      <a:pt x="173709" y="196693"/>
                    </a:cubicBezTo>
                    <a:cubicBezTo>
                      <a:pt x="173802" y="196693"/>
                      <a:pt x="173802" y="196600"/>
                      <a:pt x="173987" y="196600"/>
                    </a:cubicBezTo>
                    <a:cubicBezTo>
                      <a:pt x="174080" y="196600"/>
                      <a:pt x="174173" y="196507"/>
                      <a:pt x="174173" y="196507"/>
                    </a:cubicBezTo>
                    <a:cubicBezTo>
                      <a:pt x="177697" y="194470"/>
                      <a:pt x="181732" y="194030"/>
                      <a:pt x="185407" y="194979"/>
                    </a:cubicBezTo>
                    <a:close/>
                    <a:moveTo>
                      <a:pt x="296864" y="194030"/>
                    </a:moveTo>
                    <a:cubicBezTo>
                      <a:pt x="300521" y="193020"/>
                      <a:pt x="304585" y="193415"/>
                      <a:pt x="308161" y="195456"/>
                    </a:cubicBezTo>
                    <a:cubicBezTo>
                      <a:pt x="315220" y="199447"/>
                      <a:pt x="317820" y="208448"/>
                      <a:pt x="313734" y="215593"/>
                    </a:cubicBezTo>
                    <a:cubicBezTo>
                      <a:pt x="309740" y="222646"/>
                      <a:pt x="300730" y="225244"/>
                      <a:pt x="293578" y="221161"/>
                    </a:cubicBezTo>
                    <a:cubicBezTo>
                      <a:pt x="291164" y="219955"/>
                      <a:pt x="289306" y="218006"/>
                      <a:pt x="288099" y="215872"/>
                    </a:cubicBezTo>
                    <a:cubicBezTo>
                      <a:pt x="285498" y="211417"/>
                      <a:pt x="285219" y="205850"/>
                      <a:pt x="288006" y="201024"/>
                    </a:cubicBezTo>
                    <a:cubicBezTo>
                      <a:pt x="289956" y="197452"/>
                      <a:pt x="293207" y="195039"/>
                      <a:pt x="296864" y="194030"/>
                    </a:cubicBezTo>
                    <a:close/>
                    <a:moveTo>
                      <a:pt x="240930" y="178059"/>
                    </a:moveTo>
                    <a:cubicBezTo>
                      <a:pt x="249200" y="177966"/>
                      <a:pt x="255890" y="184646"/>
                      <a:pt x="255890" y="192809"/>
                    </a:cubicBezTo>
                    <a:cubicBezTo>
                      <a:pt x="256076" y="201066"/>
                      <a:pt x="249386" y="207652"/>
                      <a:pt x="241209" y="207745"/>
                    </a:cubicBezTo>
                    <a:cubicBezTo>
                      <a:pt x="235727" y="207745"/>
                      <a:pt x="230895" y="204777"/>
                      <a:pt x="228200" y="200324"/>
                    </a:cubicBezTo>
                    <a:cubicBezTo>
                      <a:pt x="226900" y="198097"/>
                      <a:pt x="226156" y="195592"/>
                      <a:pt x="226156" y="192902"/>
                    </a:cubicBezTo>
                    <a:cubicBezTo>
                      <a:pt x="226156" y="184738"/>
                      <a:pt x="232754" y="178059"/>
                      <a:pt x="240930" y="178059"/>
                    </a:cubicBezTo>
                    <a:close/>
                    <a:moveTo>
                      <a:pt x="205545" y="0"/>
                    </a:moveTo>
                    <a:lnTo>
                      <a:pt x="277402" y="0"/>
                    </a:lnTo>
                    <a:cubicBezTo>
                      <a:pt x="283901" y="0"/>
                      <a:pt x="289100" y="5191"/>
                      <a:pt x="289100" y="11587"/>
                    </a:cubicBezTo>
                    <a:lnTo>
                      <a:pt x="289100" y="41527"/>
                    </a:lnTo>
                    <a:cubicBezTo>
                      <a:pt x="289100" y="47923"/>
                      <a:pt x="283901" y="53114"/>
                      <a:pt x="277402" y="53114"/>
                    </a:cubicBezTo>
                    <a:lnTo>
                      <a:pt x="269047" y="53114"/>
                    </a:lnTo>
                    <a:lnTo>
                      <a:pt x="269047" y="74156"/>
                    </a:lnTo>
                    <a:cubicBezTo>
                      <a:pt x="313331" y="79347"/>
                      <a:pt x="355758" y="96588"/>
                      <a:pt x="391223" y="124767"/>
                    </a:cubicBezTo>
                    <a:lnTo>
                      <a:pt x="407563" y="108453"/>
                    </a:lnTo>
                    <a:lnTo>
                      <a:pt x="392894" y="93900"/>
                    </a:lnTo>
                    <a:lnTo>
                      <a:pt x="405706" y="81201"/>
                    </a:lnTo>
                    <a:cubicBezTo>
                      <a:pt x="419446" y="67482"/>
                      <a:pt x="441727" y="67482"/>
                      <a:pt x="455468" y="81201"/>
                    </a:cubicBezTo>
                    <a:lnTo>
                      <a:pt x="473014" y="98720"/>
                    </a:lnTo>
                    <a:cubicBezTo>
                      <a:pt x="486754" y="112439"/>
                      <a:pt x="486754" y="134686"/>
                      <a:pt x="473014" y="148404"/>
                    </a:cubicBezTo>
                    <a:lnTo>
                      <a:pt x="460295" y="161104"/>
                    </a:lnTo>
                    <a:lnTo>
                      <a:pt x="445441" y="146272"/>
                    </a:lnTo>
                    <a:lnTo>
                      <a:pt x="429101" y="162587"/>
                    </a:lnTo>
                    <a:cubicBezTo>
                      <a:pt x="436157" y="171393"/>
                      <a:pt x="442656" y="180662"/>
                      <a:pt x="448505" y="190673"/>
                    </a:cubicBezTo>
                    <a:cubicBezTo>
                      <a:pt x="462987" y="215144"/>
                      <a:pt x="472550" y="241192"/>
                      <a:pt x="477470" y="267702"/>
                    </a:cubicBezTo>
                    <a:lnTo>
                      <a:pt x="475892" y="267702"/>
                    </a:lnTo>
                    <a:cubicBezTo>
                      <a:pt x="458067" y="267702"/>
                      <a:pt x="443398" y="282163"/>
                      <a:pt x="443213" y="299960"/>
                    </a:cubicBezTo>
                    <a:cubicBezTo>
                      <a:pt x="441170" y="300702"/>
                      <a:pt x="439221" y="301536"/>
                      <a:pt x="437271" y="302370"/>
                    </a:cubicBezTo>
                    <a:cubicBezTo>
                      <a:pt x="433743" y="299033"/>
                      <a:pt x="429565" y="296623"/>
                      <a:pt x="425109" y="294955"/>
                    </a:cubicBezTo>
                    <a:cubicBezTo>
                      <a:pt x="422788" y="268907"/>
                      <a:pt x="414711" y="242953"/>
                      <a:pt x="400600" y="218852"/>
                    </a:cubicBezTo>
                    <a:cubicBezTo>
                      <a:pt x="349074" y="131349"/>
                      <a:pt x="235996" y="101964"/>
                      <a:pt x="148356" y="153317"/>
                    </a:cubicBezTo>
                    <a:cubicBezTo>
                      <a:pt x="60716" y="204763"/>
                      <a:pt x="31194" y="317757"/>
                      <a:pt x="82719" y="405261"/>
                    </a:cubicBezTo>
                    <a:cubicBezTo>
                      <a:pt x="134245" y="492765"/>
                      <a:pt x="247323" y="522149"/>
                      <a:pt x="334963" y="470704"/>
                    </a:cubicBezTo>
                    <a:cubicBezTo>
                      <a:pt x="343504" y="465698"/>
                      <a:pt x="351581" y="459951"/>
                      <a:pt x="359101" y="453833"/>
                    </a:cubicBezTo>
                    <a:cubicBezTo>
                      <a:pt x="363371" y="455872"/>
                      <a:pt x="368013" y="457170"/>
                      <a:pt x="373027" y="457170"/>
                    </a:cubicBezTo>
                    <a:cubicBezTo>
                      <a:pt x="373769" y="459117"/>
                      <a:pt x="374605" y="461063"/>
                      <a:pt x="375440" y="463103"/>
                    </a:cubicBezTo>
                    <a:cubicBezTo>
                      <a:pt x="369499" y="469220"/>
                      <a:pt x="366156" y="477285"/>
                      <a:pt x="366156" y="485906"/>
                    </a:cubicBezTo>
                    <a:cubicBezTo>
                      <a:pt x="366156" y="494711"/>
                      <a:pt x="369499" y="502869"/>
                      <a:pt x="375719" y="509079"/>
                    </a:cubicBezTo>
                    <a:lnTo>
                      <a:pt x="376740" y="510006"/>
                    </a:lnTo>
                    <a:cubicBezTo>
                      <a:pt x="372284" y="512972"/>
                      <a:pt x="367828" y="515939"/>
                      <a:pt x="363093" y="518719"/>
                    </a:cubicBezTo>
                    <a:cubicBezTo>
                      <a:pt x="248994" y="585552"/>
                      <a:pt x="101565" y="547362"/>
                      <a:pt x="34536" y="433440"/>
                    </a:cubicBezTo>
                    <a:cubicBezTo>
                      <a:pt x="-17083" y="345566"/>
                      <a:pt x="-6035" y="238040"/>
                      <a:pt x="54032" y="162587"/>
                    </a:cubicBezTo>
                    <a:lnTo>
                      <a:pt x="37692" y="146180"/>
                    </a:lnTo>
                    <a:lnTo>
                      <a:pt x="23024" y="160733"/>
                    </a:lnTo>
                    <a:lnTo>
                      <a:pt x="10305" y="148126"/>
                    </a:lnTo>
                    <a:cubicBezTo>
                      <a:pt x="-3435" y="134407"/>
                      <a:pt x="-3435" y="112161"/>
                      <a:pt x="10305" y="98442"/>
                    </a:cubicBezTo>
                    <a:lnTo>
                      <a:pt x="27851" y="80923"/>
                    </a:lnTo>
                    <a:cubicBezTo>
                      <a:pt x="41591" y="67204"/>
                      <a:pt x="63873" y="67204"/>
                      <a:pt x="77613" y="80923"/>
                    </a:cubicBezTo>
                    <a:lnTo>
                      <a:pt x="90425" y="93529"/>
                    </a:lnTo>
                    <a:lnTo>
                      <a:pt x="75571" y="108360"/>
                    </a:lnTo>
                    <a:lnTo>
                      <a:pt x="91910" y="124675"/>
                    </a:lnTo>
                    <a:cubicBezTo>
                      <a:pt x="100637" y="117630"/>
                      <a:pt x="109921" y="111048"/>
                      <a:pt x="119948" y="105301"/>
                    </a:cubicBezTo>
                    <a:cubicBezTo>
                      <a:pt x="150213" y="87597"/>
                      <a:pt x="182614" y="77308"/>
                      <a:pt x="215386" y="73785"/>
                    </a:cubicBezTo>
                    <a:lnTo>
                      <a:pt x="215386" y="53022"/>
                    </a:lnTo>
                    <a:lnTo>
                      <a:pt x="205545" y="53022"/>
                    </a:lnTo>
                    <a:cubicBezTo>
                      <a:pt x="199046" y="53022"/>
                      <a:pt x="193847" y="47831"/>
                      <a:pt x="193847" y="41342"/>
                    </a:cubicBezTo>
                    <a:lnTo>
                      <a:pt x="193847" y="11587"/>
                    </a:lnTo>
                    <a:cubicBezTo>
                      <a:pt x="193847" y="5191"/>
                      <a:pt x="199046" y="0"/>
                      <a:pt x="205545" y="0"/>
                    </a:cubicBezTo>
                    <a:close/>
                  </a:path>
                </a:pathLst>
              </a:custGeom>
              <a:solidFill>
                <a:schemeClr val="accent3"/>
              </a:solidFill>
              <a:ln w="57150">
                <a:noFill/>
                <a:miter lim="400000"/>
              </a:ln>
            </p:spPr>
            <p:txBody>
              <a:bodyPr wrap="square" lIns="91440" tIns="45720" rIns="91440" bIns="45720" anchor="ctr">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defRPr sz="3000">
                    <a:solidFill>
                      <a:srgbClr val="FFFFFF"/>
                    </a:solidFill>
                    <a:effectLst>
                      <a:outerShdw blurRad="38100" dist="12700" dir="5400000" rotWithShape="0">
                        <a:srgbClr val="000000">
                          <a:alpha val="50000"/>
                        </a:srgbClr>
                      </a:outerShdw>
                    </a:effectLst>
                  </a:defRPr>
                </a:pPr>
                <a:endParaRPr>
                  <a:latin typeface="微软雅黑" panose="020B0503020204020204" pitchFamily="34" charset="-122"/>
                  <a:ea typeface="微软雅黑" panose="020B0503020204020204" pitchFamily="34" charset="-122"/>
                </a:endParaRPr>
              </a:p>
            </p:txBody>
          </p:sp>
        </p:grpSp>
        <p:grpSp>
          <p:nvGrpSpPr>
            <p:cNvPr id="17" name="íślîḋê">
              <a:extLst>
                <a:ext uri="{FF2B5EF4-FFF2-40B4-BE49-F238E27FC236}">
                  <a16:creationId xmlns:a16="http://schemas.microsoft.com/office/drawing/2014/main" id="{477B4CB4-C62C-4F09-8DDA-00F91CDC8F15}"/>
                </a:ext>
              </a:extLst>
            </p:cNvPr>
            <p:cNvGrpSpPr/>
            <p:nvPr/>
          </p:nvGrpSpPr>
          <p:grpSpPr>
            <a:xfrm>
              <a:off x="63162" y="4257919"/>
              <a:ext cx="4871902" cy="1619721"/>
              <a:chOff x="63162" y="4257919"/>
              <a:chExt cx="4871902" cy="1619721"/>
            </a:xfrm>
          </p:grpSpPr>
          <p:sp>
            <p:nvSpPr>
              <p:cNvPr id="24" name="îṩļïdé">
                <a:extLst>
                  <a:ext uri="{FF2B5EF4-FFF2-40B4-BE49-F238E27FC236}">
                    <a16:creationId xmlns:a16="http://schemas.microsoft.com/office/drawing/2014/main" id="{1756136A-A4E1-4B40-B66E-076C00B635E8}"/>
                  </a:ext>
                </a:extLst>
              </p:cNvPr>
              <p:cNvSpPr txBox="1"/>
              <p:nvPr/>
            </p:nvSpPr>
            <p:spPr bwMode="auto">
              <a:xfrm>
                <a:off x="63162" y="4257919"/>
                <a:ext cx="2575940" cy="398461"/>
              </a:xfrm>
              <a:prstGeom prst="rect">
                <a:avLst/>
              </a:prstGeom>
              <a:noFill/>
              <a:ln>
                <a:noFill/>
              </a:ln>
            </p:spPr>
            <p:txBody>
              <a:bodyPr wrap="square" lIns="91440" tIns="45720" rIns="91440" bIns="4572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故障发现</a:t>
                </a:r>
              </a:p>
            </p:txBody>
          </p:sp>
          <p:sp>
            <p:nvSpPr>
              <p:cNvPr id="25" name="işḻîḓe">
                <a:extLst>
                  <a:ext uri="{FF2B5EF4-FFF2-40B4-BE49-F238E27FC236}">
                    <a16:creationId xmlns:a16="http://schemas.microsoft.com/office/drawing/2014/main" id="{B6B9F733-FDC1-46EF-9895-589B5BCCD6C9}"/>
                  </a:ext>
                </a:extLst>
              </p:cNvPr>
              <p:cNvSpPr/>
              <p:nvPr/>
            </p:nvSpPr>
            <p:spPr bwMode="auto">
              <a:xfrm>
                <a:off x="943222" y="4751955"/>
                <a:ext cx="3991842" cy="1125685"/>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30000"/>
                  </a:lnSpc>
                  <a:spcBef>
                    <a:spcPct val="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软件监控获取运行数据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spcBef>
                    <a:spcPct val="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发现故障并告警</a:t>
                </a:r>
                <a:endParaRPr lang="en-US" altLang="zh-CN" sz="1600" dirty="0">
                  <a:latin typeface="微软雅黑" panose="020B0503020204020204" pitchFamily="34" charset="-122"/>
                  <a:ea typeface="微软雅黑" panose="020B0503020204020204" pitchFamily="34" charset="-122"/>
                </a:endParaRPr>
              </a:p>
            </p:txBody>
          </p:sp>
        </p:grpSp>
        <p:grpSp>
          <p:nvGrpSpPr>
            <p:cNvPr id="18" name="ïṣliďê">
              <a:extLst>
                <a:ext uri="{FF2B5EF4-FFF2-40B4-BE49-F238E27FC236}">
                  <a16:creationId xmlns:a16="http://schemas.microsoft.com/office/drawing/2014/main" id="{D4039E57-7E16-40E0-9D2F-B1AE6DCAD7D6}"/>
                </a:ext>
              </a:extLst>
            </p:cNvPr>
            <p:cNvGrpSpPr/>
            <p:nvPr/>
          </p:nvGrpSpPr>
          <p:grpSpPr>
            <a:xfrm>
              <a:off x="-989307" y="2079829"/>
              <a:ext cx="5967549" cy="1364846"/>
              <a:chOff x="819845" y="1901496"/>
              <a:chExt cx="4070358" cy="1364846"/>
            </a:xfrm>
          </p:grpSpPr>
          <p:sp>
            <p:nvSpPr>
              <p:cNvPr id="22" name="išlíḋé">
                <a:extLst>
                  <a:ext uri="{FF2B5EF4-FFF2-40B4-BE49-F238E27FC236}">
                    <a16:creationId xmlns:a16="http://schemas.microsoft.com/office/drawing/2014/main" id="{86F86AD7-0C1A-4009-A933-04F67B2A3AF5}"/>
                  </a:ext>
                </a:extLst>
              </p:cNvPr>
              <p:cNvSpPr txBox="1"/>
              <p:nvPr/>
            </p:nvSpPr>
            <p:spPr bwMode="auto">
              <a:xfrm>
                <a:off x="819845" y="1901496"/>
                <a:ext cx="2575941" cy="398462"/>
              </a:xfrm>
              <a:prstGeom prst="rect">
                <a:avLst/>
              </a:prstGeom>
              <a:noFill/>
              <a:ln>
                <a:noFill/>
              </a:ln>
            </p:spPr>
            <p:txBody>
              <a:bodyPr wrap="square" lIns="91440" tIns="45720" rIns="91440" bIns="4572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zh-CN" altLang="en-US" b="1" dirty="0">
                    <a:latin typeface="微软雅黑" panose="020B0503020204020204" pitchFamily="34" charset="-122"/>
                    <a:ea typeface="微软雅黑" panose="020B0503020204020204" pitchFamily="34" charset="-122"/>
                  </a:rPr>
                  <a:t>故障诊断</a:t>
                </a:r>
                <a:endParaRPr lang="zh-CN" altLang="en-US" sz="1800" b="1" dirty="0">
                  <a:latin typeface="微软雅黑" panose="020B0503020204020204" pitchFamily="34" charset="-122"/>
                  <a:ea typeface="微软雅黑" panose="020B0503020204020204" pitchFamily="34" charset="-122"/>
                </a:endParaRPr>
              </a:p>
            </p:txBody>
          </p:sp>
          <p:sp>
            <p:nvSpPr>
              <p:cNvPr id="23" name="íŝļïḍê">
                <a:extLst>
                  <a:ext uri="{FF2B5EF4-FFF2-40B4-BE49-F238E27FC236}">
                    <a16:creationId xmlns:a16="http://schemas.microsoft.com/office/drawing/2014/main" id="{06F6BE9B-CBB0-4A25-9CDA-E8E0CC3BACCE}"/>
                  </a:ext>
                </a:extLst>
              </p:cNvPr>
              <p:cNvSpPr/>
              <p:nvPr/>
            </p:nvSpPr>
            <p:spPr bwMode="auto">
              <a:xfrm>
                <a:off x="2193806" y="2190932"/>
                <a:ext cx="2696397" cy="107541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30000"/>
                  </a:lnSpc>
                  <a:spcBef>
                    <a:spcPct val="0"/>
                  </a:spcBef>
                  <a:buFont typeface="Wingdings" panose="05000000000000000000" pitchFamily="2" charset="2"/>
                  <a:buChar char="ü"/>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计算故障影响</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因素</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ct val="0"/>
                  </a:spcBef>
                  <a:buFont typeface="Wingdings" panose="05000000000000000000" pitchFamily="2" charset="2"/>
                  <a:buChar char="ü"/>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故障诊断算法分析</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ct val="0"/>
                  </a:spcBef>
                  <a:buFont typeface="Wingdings" panose="05000000000000000000" pitchFamily="2" charset="2"/>
                  <a:buChar char="ü"/>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明确位置和根本原因</a:t>
                </a:r>
                <a:endParaRPr lang="en-US" altLang="zh-CN" sz="1000" dirty="0">
                  <a:latin typeface="微软雅黑" panose="020B0503020204020204" pitchFamily="34" charset="-122"/>
                  <a:ea typeface="微软雅黑" panose="020B0503020204020204" pitchFamily="34" charset="-122"/>
                </a:endParaRPr>
              </a:p>
            </p:txBody>
          </p:sp>
        </p:grpSp>
        <p:grpSp>
          <p:nvGrpSpPr>
            <p:cNvPr id="19" name="ï$ļïde">
              <a:extLst>
                <a:ext uri="{FF2B5EF4-FFF2-40B4-BE49-F238E27FC236}">
                  <a16:creationId xmlns:a16="http://schemas.microsoft.com/office/drawing/2014/main" id="{5D8588F5-964B-4006-A1BD-B76BA0A9B5B3}"/>
                </a:ext>
              </a:extLst>
            </p:cNvPr>
            <p:cNvGrpSpPr/>
            <p:nvPr/>
          </p:nvGrpSpPr>
          <p:grpSpPr>
            <a:xfrm>
              <a:off x="6243124" y="4270469"/>
              <a:ext cx="5687842" cy="2092400"/>
              <a:chOff x="-348712" y="3858566"/>
              <a:chExt cx="3879573" cy="2092400"/>
            </a:xfrm>
          </p:grpSpPr>
          <p:sp>
            <p:nvSpPr>
              <p:cNvPr id="20" name="íŝľïḓê">
                <a:extLst>
                  <a:ext uri="{FF2B5EF4-FFF2-40B4-BE49-F238E27FC236}">
                    <a16:creationId xmlns:a16="http://schemas.microsoft.com/office/drawing/2014/main" id="{DE67922E-DA07-4C83-8556-E81DAE895C74}"/>
                  </a:ext>
                </a:extLst>
              </p:cNvPr>
              <p:cNvSpPr txBox="1"/>
              <p:nvPr/>
            </p:nvSpPr>
            <p:spPr bwMode="auto">
              <a:xfrm>
                <a:off x="354811" y="3858566"/>
                <a:ext cx="2575941" cy="398462"/>
              </a:xfrm>
              <a:prstGeom prst="rect">
                <a:avLst/>
              </a:prstGeom>
              <a:noFill/>
              <a:ln>
                <a:noFill/>
              </a:ln>
            </p:spPr>
            <p:txBody>
              <a:bodyPr wrap="square" lIns="91440" tIns="45720" rIns="91440" bIns="4572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故障复现</a:t>
                </a:r>
              </a:p>
            </p:txBody>
          </p:sp>
          <p:sp>
            <p:nvSpPr>
              <p:cNvPr id="21" name="ïṡļîde">
                <a:extLst>
                  <a:ext uri="{FF2B5EF4-FFF2-40B4-BE49-F238E27FC236}">
                    <a16:creationId xmlns:a16="http://schemas.microsoft.com/office/drawing/2014/main" id="{4FB785AE-1AC4-44D1-A5E8-EA6CD1F76BBC}"/>
                  </a:ext>
                </a:extLst>
              </p:cNvPr>
              <p:cNvSpPr/>
              <p:nvPr/>
            </p:nvSpPr>
            <p:spPr bwMode="auto">
              <a:xfrm>
                <a:off x="-348712" y="4411391"/>
                <a:ext cx="3879573" cy="1539575"/>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30000"/>
                  </a:lnSpc>
                  <a:spcBef>
                    <a:spcPct val="0"/>
                  </a:spcBef>
                  <a:buFont typeface="Wingdings" panose="05000000000000000000" pitchFamily="2" charset="2"/>
                  <a:buChar char="ü"/>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故障注入模拟实际故障发生场景</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ct val="0"/>
                  </a:spcBef>
                  <a:buFont typeface="Wingdings" panose="05000000000000000000" pitchFamily="2" charset="2"/>
                  <a:buChar char="ü"/>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完整复现相关故障</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ct val="0"/>
                  </a:spcBef>
                  <a:buFont typeface="Wingdings" panose="05000000000000000000" pitchFamily="2" charset="2"/>
                  <a:buChar char="ü"/>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引入标准故障库</a:t>
                </a:r>
                <a:endParaRPr lang="en-US" altLang="zh-CN" sz="1000" dirty="0">
                  <a:latin typeface="微软雅黑" panose="020B0503020204020204" pitchFamily="34" charset="-122"/>
                  <a:ea typeface="微软雅黑" panose="020B0503020204020204" pitchFamily="34" charset="-122"/>
                </a:endParaRPr>
              </a:p>
            </p:txBody>
          </p:sp>
        </p:grpSp>
      </p:grpSp>
      <p:grpSp>
        <p:nvGrpSpPr>
          <p:cNvPr id="41" name="#23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DB40633-2DD6-451F-AD12-4C7326BD5A76}"/>
              </a:ext>
            </a:extLst>
          </p:cNvPr>
          <p:cNvGrpSpPr>
            <a:grpSpLocks noChangeAspect="1"/>
          </p:cNvGrpSpPr>
          <p:nvPr>
            <p:custDataLst>
              <p:tags r:id="rId3"/>
            </p:custDataLst>
          </p:nvPr>
        </p:nvGrpSpPr>
        <p:grpSpPr>
          <a:xfrm>
            <a:off x="6139564" y="1801654"/>
            <a:ext cx="5429044" cy="4093834"/>
            <a:chOff x="5002806" y="1699858"/>
            <a:chExt cx="5685858" cy="4287488"/>
          </a:xfrm>
        </p:grpSpPr>
        <p:grpSp>
          <p:nvGrpSpPr>
            <p:cNvPr id="42" name="iSḷíḍe">
              <a:extLst>
                <a:ext uri="{FF2B5EF4-FFF2-40B4-BE49-F238E27FC236}">
                  <a16:creationId xmlns:a16="http://schemas.microsoft.com/office/drawing/2014/main" id="{7EDF708C-0314-4E0D-B909-18EF09D38BA8}"/>
                </a:ext>
              </a:extLst>
            </p:cNvPr>
            <p:cNvGrpSpPr/>
            <p:nvPr/>
          </p:nvGrpSpPr>
          <p:grpSpPr>
            <a:xfrm>
              <a:off x="5002806" y="1699858"/>
              <a:ext cx="2576070" cy="617235"/>
              <a:chOff x="5542609" y="1906691"/>
              <a:chExt cx="2576070" cy="617235"/>
            </a:xfrm>
          </p:grpSpPr>
          <p:sp>
            <p:nvSpPr>
              <p:cNvPr id="64" name="îṣḻiḋè">
                <a:extLst>
                  <a:ext uri="{FF2B5EF4-FFF2-40B4-BE49-F238E27FC236}">
                    <a16:creationId xmlns:a16="http://schemas.microsoft.com/office/drawing/2014/main" id="{DF69075E-4068-41DE-85E7-2D6C66F7681B}"/>
                  </a:ext>
                </a:extLst>
              </p:cNvPr>
              <p:cNvSpPr/>
              <p:nvPr/>
            </p:nvSpPr>
            <p:spPr>
              <a:xfrm>
                <a:off x="5542609" y="1906691"/>
                <a:ext cx="2576070" cy="61723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prstTxWarp prst="textNoShape">
                  <a:avLst/>
                </a:prstTxWarp>
                <a:normAutofit/>
              </a:bodyPr>
              <a:lstStyle/>
              <a:p>
                <a:pPr lvl="0" algn="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5" name="iŝlïḋe">
                <a:extLst>
                  <a:ext uri="{FF2B5EF4-FFF2-40B4-BE49-F238E27FC236}">
                    <a16:creationId xmlns:a16="http://schemas.microsoft.com/office/drawing/2014/main" id="{5D9CD42E-F1A9-4ADD-B0EF-27955DED33D7}"/>
                  </a:ext>
                </a:extLst>
              </p:cNvPr>
              <p:cNvSpPr/>
              <p:nvPr/>
            </p:nvSpPr>
            <p:spPr bwMode="auto">
              <a:xfrm>
                <a:off x="5677600" y="2007996"/>
                <a:ext cx="489803" cy="361056"/>
              </a:xfrm>
              <a:custGeom>
                <a:avLst/>
                <a:gdLst/>
                <a:ahLst/>
                <a:cxnLst>
                  <a:cxn ang="0">
                    <a:pos x="10" y="45"/>
                  </a:cxn>
                  <a:cxn ang="0">
                    <a:pos x="28" y="45"/>
                  </a:cxn>
                  <a:cxn ang="0">
                    <a:pos x="4" y="30"/>
                  </a:cxn>
                  <a:cxn ang="0">
                    <a:pos x="65" y="50"/>
                  </a:cxn>
                  <a:cxn ang="0">
                    <a:pos x="77" y="52"/>
                  </a:cxn>
                  <a:cxn ang="0">
                    <a:pos x="86" y="46"/>
                  </a:cxn>
                  <a:cxn ang="0">
                    <a:pos x="94" y="59"/>
                  </a:cxn>
                  <a:cxn ang="0">
                    <a:pos x="73" y="69"/>
                  </a:cxn>
                  <a:cxn ang="0">
                    <a:pos x="23" y="59"/>
                  </a:cxn>
                  <a:cxn ang="0">
                    <a:pos x="3" y="49"/>
                  </a:cxn>
                  <a:cxn ang="0">
                    <a:pos x="22" y="49"/>
                  </a:cxn>
                  <a:cxn ang="0">
                    <a:pos x="28" y="52"/>
                  </a:cxn>
                  <a:cxn ang="0">
                    <a:pos x="45" y="57"/>
                  </a:cxn>
                  <a:cxn ang="0">
                    <a:pos x="45" y="49"/>
                  </a:cxn>
                  <a:cxn ang="0">
                    <a:pos x="51" y="47"/>
                  </a:cxn>
                  <a:cxn ang="0">
                    <a:pos x="51" y="51"/>
                  </a:cxn>
                  <a:cxn ang="0">
                    <a:pos x="60" y="47"/>
                  </a:cxn>
                  <a:cxn ang="0">
                    <a:pos x="89" y="30"/>
                  </a:cxn>
                  <a:cxn ang="0">
                    <a:pos x="70" y="30"/>
                  </a:cxn>
                  <a:cxn ang="0">
                    <a:pos x="70" y="33"/>
                  </a:cxn>
                  <a:cxn ang="0">
                    <a:pos x="71" y="40"/>
                  </a:cxn>
                  <a:cxn ang="0">
                    <a:pos x="72" y="41"/>
                  </a:cxn>
                  <a:cxn ang="0">
                    <a:pos x="87" y="41"/>
                  </a:cxn>
                  <a:cxn ang="0">
                    <a:pos x="88" y="34"/>
                  </a:cxn>
                  <a:cxn ang="0">
                    <a:pos x="89" y="31"/>
                  </a:cxn>
                  <a:cxn ang="0">
                    <a:pos x="63" y="24"/>
                  </a:cxn>
                  <a:cxn ang="0">
                    <a:pos x="33" y="14"/>
                  </a:cxn>
                  <a:cxn ang="0">
                    <a:pos x="36" y="33"/>
                  </a:cxn>
                  <a:cxn ang="0">
                    <a:pos x="42" y="43"/>
                  </a:cxn>
                  <a:cxn ang="0">
                    <a:pos x="49" y="44"/>
                  </a:cxn>
                  <a:cxn ang="0">
                    <a:pos x="55" y="43"/>
                  </a:cxn>
                  <a:cxn ang="0">
                    <a:pos x="61" y="33"/>
                  </a:cxn>
                </a:cxnLst>
                <a:rect l="0" t="0" r="r" b="b"/>
                <a:pathLst>
                  <a:path w="94" h="69">
                    <a:moveTo>
                      <a:pt x="2" y="45"/>
                    </a:moveTo>
                    <a:cubicBezTo>
                      <a:pt x="10" y="45"/>
                      <a:pt x="10" y="45"/>
                      <a:pt x="10" y="45"/>
                    </a:cubicBezTo>
                    <a:cubicBezTo>
                      <a:pt x="13" y="48"/>
                      <a:pt x="17" y="48"/>
                      <a:pt x="20" y="45"/>
                    </a:cubicBezTo>
                    <a:cubicBezTo>
                      <a:pt x="28" y="45"/>
                      <a:pt x="28" y="45"/>
                      <a:pt x="28" y="45"/>
                    </a:cubicBezTo>
                    <a:cubicBezTo>
                      <a:pt x="27" y="40"/>
                      <a:pt x="26" y="35"/>
                      <a:pt x="26" y="30"/>
                    </a:cubicBezTo>
                    <a:cubicBezTo>
                      <a:pt x="22" y="19"/>
                      <a:pt x="7" y="20"/>
                      <a:pt x="4" y="30"/>
                    </a:cubicBezTo>
                    <a:cubicBezTo>
                      <a:pt x="2" y="45"/>
                      <a:pt x="2" y="45"/>
                      <a:pt x="2" y="45"/>
                    </a:cubicBezTo>
                    <a:close/>
                    <a:moveTo>
                      <a:pt x="65" y="50"/>
                    </a:moveTo>
                    <a:cubicBezTo>
                      <a:pt x="73" y="46"/>
                      <a:pt x="73" y="46"/>
                      <a:pt x="73" y="46"/>
                    </a:cubicBezTo>
                    <a:cubicBezTo>
                      <a:pt x="77" y="52"/>
                      <a:pt x="77" y="52"/>
                      <a:pt x="77" y="52"/>
                    </a:cubicBezTo>
                    <a:cubicBezTo>
                      <a:pt x="82" y="52"/>
                      <a:pt x="82" y="52"/>
                      <a:pt x="82" y="52"/>
                    </a:cubicBezTo>
                    <a:cubicBezTo>
                      <a:pt x="86" y="46"/>
                      <a:pt x="86" y="46"/>
                      <a:pt x="86" y="46"/>
                    </a:cubicBezTo>
                    <a:cubicBezTo>
                      <a:pt x="94" y="50"/>
                      <a:pt x="94" y="50"/>
                      <a:pt x="94" y="50"/>
                    </a:cubicBezTo>
                    <a:cubicBezTo>
                      <a:pt x="94" y="59"/>
                      <a:pt x="94" y="59"/>
                      <a:pt x="94" y="59"/>
                    </a:cubicBezTo>
                    <a:cubicBezTo>
                      <a:pt x="73" y="59"/>
                      <a:pt x="73" y="59"/>
                      <a:pt x="73" y="59"/>
                    </a:cubicBezTo>
                    <a:cubicBezTo>
                      <a:pt x="73" y="69"/>
                      <a:pt x="73" y="69"/>
                      <a:pt x="73" y="69"/>
                    </a:cubicBezTo>
                    <a:cubicBezTo>
                      <a:pt x="23" y="69"/>
                      <a:pt x="23" y="69"/>
                      <a:pt x="23" y="69"/>
                    </a:cubicBezTo>
                    <a:cubicBezTo>
                      <a:pt x="23" y="59"/>
                      <a:pt x="23" y="59"/>
                      <a:pt x="23" y="59"/>
                    </a:cubicBezTo>
                    <a:cubicBezTo>
                      <a:pt x="0" y="59"/>
                      <a:pt x="0" y="59"/>
                      <a:pt x="0" y="59"/>
                    </a:cubicBezTo>
                    <a:cubicBezTo>
                      <a:pt x="0" y="55"/>
                      <a:pt x="1" y="52"/>
                      <a:pt x="3" y="49"/>
                    </a:cubicBezTo>
                    <a:cubicBezTo>
                      <a:pt x="5" y="49"/>
                      <a:pt x="7" y="49"/>
                      <a:pt x="8" y="49"/>
                    </a:cubicBezTo>
                    <a:cubicBezTo>
                      <a:pt x="13" y="54"/>
                      <a:pt x="17" y="54"/>
                      <a:pt x="22" y="49"/>
                    </a:cubicBezTo>
                    <a:cubicBezTo>
                      <a:pt x="23" y="49"/>
                      <a:pt x="25" y="49"/>
                      <a:pt x="27" y="49"/>
                    </a:cubicBezTo>
                    <a:cubicBezTo>
                      <a:pt x="27" y="50"/>
                      <a:pt x="28" y="51"/>
                      <a:pt x="28" y="52"/>
                    </a:cubicBezTo>
                    <a:cubicBezTo>
                      <a:pt x="37" y="47"/>
                      <a:pt x="37" y="47"/>
                      <a:pt x="37" y="47"/>
                    </a:cubicBezTo>
                    <a:cubicBezTo>
                      <a:pt x="45" y="57"/>
                      <a:pt x="45" y="57"/>
                      <a:pt x="45" y="57"/>
                    </a:cubicBezTo>
                    <a:cubicBezTo>
                      <a:pt x="47" y="51"/>
                      <a:pt x="47" y="51"/>
                      <a:pt x="47" y="51"/>
                    </a:cubicBezTo>
                    <a:cubicBezTo>
                      <a:pt x="45" y="49"/>
                      <a:pt x="45" y="49"/>
                      <a:pt x="45" y="49"/>
                    </a:cubicBezTo>
                    <a:cubicBezTo>
                      <a:pt x="47" y="47"/>
                      <a:pt x="47" y="47"/>
                      <a:pt x="47" y="47"/>
                    </a:cubicBezTo>
                    <a:cubicBezTo>
                      <a:pt x="51" y="47"/>
                      <a:pt x="51" y="47"/>
                      <a:pt x="51" y="47"/>
                    </a:cubicBezTo>
                    <a:cubicBezTo>
                      <a:pt x="52" y="49"/>
                      <a:pt x="52" y="49"/>
                      <a:pt x="52" y="49"/>
                    </a:cubicBezTo>
                    <a:cubicBezTo>
                      <a:pt x="51" y="51"/>
                      <a:pt x="51" y="51"/>
                      <a:pt x="51" y="51"/>
                    </a:cubicBezTo>
                    <a:cubicBezTo>
                      <a:pt x="53" y="56"/>
                      <a:pt x="53" y="56"/>
                      <a:pt x="53" y="56"/>
                    </a:cubicBezTo>
                    <a:cubicBezTo>
                      <a:pt x="60" y="47"/>
                      <a:pt x="60" y="47"/>
                      <a:pt x="60" y="47"/>
                    </a:cubicBezTo>
                    <a:cubicBezTo>
                      <a:pt x="65" y="50"/>
                      <a:pt x="65" y="50"/>
                      <a:pt x="65" y="50"/>
                    </a:cubicBezTo>
                    <a:close/>
                    <a:moveTo>
                      <a:pt x="89" y="30"/>
                    </a:moveTo>
                    <a:cubicBezTo>
                      <a:pt x="89" y="24"/>
                      <a:pt x="85" y="21"/>
                      <a:pt x="79" y="20"/>
                    </a:cubicBezTo>
                    <a:cubicBezTo>
                      <a:pt x="74" y="20"/>
                      <a:pt x="70" y="24"/>
                      <a:pt x="70" y="30"/>
                    </a:cubicBezTo>
                    <a:cubicBezTo>
                      <a:pt x="70" y="30"/>
                      <a:pt x="70" y="30"/>
                      <a:pt x="70" y="30"/>
                    </a:cubicBezTo>
                    <a:cubicBezTo>
                      <a:pt x="70" y="31"/>
                      <a:pt x="70" y="32"/>
                      <a:pt x="70" y="33"/>
                    </a:cubicBezTo>
                    <a:cubicBezTo>
                      <a:pt x="70" y="33"/>
                      <a:pt x="70" y="34"/>
                      <a:pt x="71" y="34"/>
                    </a:cubicBezTo>
                    <a:cubicBezTo>
                      <a:pt x="71" y="40"/>
                      <a:pt x="71" y="40"/>
                      <a:pt x="71" y="40"/>
                    </a:cubicBezTo>
                    <a:cubicBezTo>
                      <a:pt x="71" y="41"/>
                      <a:pt x="71" y="41"/>
                      <a:pt x="71" y="41"/>
                    </a:cubicBezTo>
                    <a:cubicBezTo>
                      <a:pt x="72" y="41"/>
                      <a:pt x="72" y="41"/>
                      <a:pt x="72" y="41"/>
                    </a:cubicBezTo>
                    <a:cubicBezTo>
                      <a:pt x="77" y="46"/>
                      <a:pt x="81" y="45"/>
                      <a:pt x="87" y="41"/>
                    </a:cubicBezTo>
                    <a:cubicBezTo>
                      <a:pt x="87" y="41"/>
                      <a:pt x="87" y="41"/>
                      <a:pt x="87" y="41"/>
                    </a:cubicBezTo>
                    <a:cubicBezTo>
                      <a:pt x="87" y="40"/>
                      <a:pt x="87" y="40"/>
                      <a:pt x="87" y="40"/>
                    </a:cubicBezTo>
                    <a:cubicBezTo>
                      <a:pt x="88" y="34"/>
                      <a:pt x="88" y="34"/>
                      <a:pt x="88" y="34"/>
                    </a:cubicBezTo>
                    <a:cubicBezTo>
                      <a:pt x="88" y="34"/>
                      <a:pt x="89" y="33"/>
                      <a:pt x="89" y="33"/>
                    </a:cubicBezTo>
                    <a:cubicBezTo>
                      <a:pt x="89" y="33"/>
                      <a:pt x="89" y="31"/>
                      <a:pt x="89" y="31"/>
                    </a:cubicBezTo>
                    <a:cubicBezTo>
                      <a:pt x="89" y="30"/>
                      <a:pt x="89" y="30"/>
                      <a:pt x="89" y="30"/>
                    </a:cubicBezTo>
                    <a:close/>
                    <a:moveTo>
                      <a:pt x="63" y="24"/>
                    </a:moveTo>
                    <a:cubicBezTo>
                      <a:pt x="66" y="14"/>
                      <a:pt x="66" y="14"/>
                      <a:pt x="66" y="14"/>
                    </a:cubicBezTo>
                    <a:cubicBezTo>
                      <a:pt x="59" y="13"/>
                      <a:pt x="47" y="0"/>
                      <a:pt x="33" y="14"/>
                    </a:cubicBezTo>
                    <a:cubicBezTo>
                      <a:pt x="35" y="24"/>
                      <a:pt x="35" y="24"/>
                      <a:pt x="35" y="24"/>
                    </a:cubicBezTo>
                    <a:cubicBezTo>
                      <a:pt x="35" y="27"/>
                      <a:pt x="35" y="30"/>
                      <a:pt x="36" y="33"/>
                    </a:cubicBezTo>
                    <a:cubicBezTo>
                      <a:pt x="37" y="37"/>
                      <a:pt x="39" y="40"/>
                      <a:pt x="41" y="43"/>
                    </a:cubicBezTo>
                    <a:cubicBezTo>
                      <a:pt x="42" y="43"/>
                      <a:pt x="42" y="43"/>
                      <a:pt x="42" y="43"/>
                    </a:cubicBezTo>
                    <a:cubicBezTo>
                      <a:pt x="42" y="44"/>
                      <a:pt x="42" y="44"/>
                      <a:pt x="42" y="44"/>
                    </a:cubicBezTo>
                    <a:cubicBezTo>
                      <a:pt x="45" y="44"/>
                      <a:pt x="47" y="44"/>
                      <a:pt x="49" y="44"/>
                    </a:cubicBezTo>
                    <a:cubicBezTo>
                      <a:pt x="51" y="44"/>
                      <a:pt x="53" y="44"/>
                      <a:pt x="55" y="44"/>
                    </a:cubicBezTo>
                    <a:cubicBezTo>
                      <a:pt x="55" y="43"/>
                      <a:pt x="55" y="43"/>
                      <a:pt x="55" y="43"/>
                    </a:cubicBezTo>
                    <a:cubicBezTo>
                      <a:pt x="56" y="43"/>
                      <a:pt x="56" y="43"/>
                      <a:pt x="56" y="43"/>
                    </a:cubicBezTo>
                    <a:cubicBezTo>
                      <a:pt x="58" y="40"/>
                      <a:pt x="60" y="37"/>
                      <a:pt x="61" y="33"/>
                    </a:cubicBezTo>
                    <a:cubicBezTo>
                      <a:pt x="62" y="30"/>
                      <a:pt x="63" y="27"/>
                      <a:pt x="63" y="24"/>
                    </a:cubicBezTo>
                    <a:close/>
                  </a:path>
                </a:pathLst>
              </a:custGeom>
              <a:solidFill>
                <a:schemeClr val="bg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íSḻïďê">
                <a:extLst>
                  <a:ext uri="{FF2B5EF4-FFF2-40B4-BE49-F238E27FC236}">
                    <a16:creationId xmlns:a16="http://schemas.microsoft.com/office/drawing/2014/main" id="{1C12973F-ED44-4D05-B859-37A170874E01}"/>
                  </a:ext>
                </a:extLst>
              </p:cNvPr>
              <p:cNvSpPr/>
              <p:nvPr/>
            </p:nvSpPr>
            <p:spPr>
              <a:xfrm>
                <a:off x="6185256" y="2007996"/>
                <a:ext cx="1544366" cy="389087"/>
              </a:xfrm>
              <a:prstGeom prst="rect">
                <a:avLst/>
              </a:prstGeom>
            </p:spPr>
            <p:txBody>
              <a:bodyPr wrap="square" tIns="46800" bIns="46800">
                <a:spAutoFit/>
              </a:bodyPr>
              <a:lstStyle/>
              <a:p>
                <a:pPr lvl="0" algn="r"/>
                <a:r>
                  <a:rPr lang="zh-CN" altLang="en-US" b="1" dirty="0">
                    <a:solidFill>
                      <a:schemeClr val="bg1"/>
                    </a:solidFill>
                    <a:latin typeface="微软雅黑" panose="020B0503020204020204" pitchFamily="34" charset="-122"/>
                    <a:ea typeface="微软雅黑" panose="020B0503020204020204" pitchFamily="34" charset="-122"/>
                  </a:rPr>
                  <a:t>工作局限性</a:t>
                </a:r>
              </a:p>
            </p:txBody>
          </p:sp>
        </p:grpSp>
        <p:grpSp>
          <p:nvGrpSpPr>
            <p:cNvPr id="43" name="iṩļïḍê">
              <a:extLst>
                <a:ext uri="{FF2B5EF4-FFF2-40B4-BE49-F238E27FC236}">
                  <a16:creationId xmlns:a16="http://schemas.microsoft.com/office/drawing/2014/main" id="{E6075FE6-ED65-4B41-9109-0FB49BFE9672}"/>
                </a:ext>
              </a:extLst>
            </p:cNvPr>
            <p:cNvGrpSpPr/>
            <p:nvPr/>
          </p:nvGrpSpPr>
          <p:grpSpPr>
            <a:xfrm>
              <a:off x="6200903" y="2512905"/>
              <a:ext cx="579183" cy="579183"/>
              <a:chOff x="6200903" y="2809447"/>
              <a:chExt cx="579183" cy="579183"/>
            </a:xfrm>
          </p:grpSpPr>
          <p:sp>
            <p:nvSpPr>
              <p:cNvPr id="62" name="íṧḻiḓè">
                <a:extLst>
                  <a:ext uri="{FF2B5EF4-FFF2-40B4-BE49-F238E27FC236}">
                    <a16:creationId xmlns:a16="http://schemas.microsoft.com/office/drawing/2014/main" id="{C580797D-8ACE-40DE-AD6C-C07D85893038}"/>
                  </a:ext>
                </a:extLst>
              </p:cNvPr>
              <p:cNvSpPr/>
              <p:nvPr/>
            </p:nvSpPr>
            <p:spPr>
              <a:xfrm>
                <a:off x="6200903" y="2809447"/>
                <a:ext cx="579183" cy="5791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63" name="ïṥľíḋê">
                <a:extLst>
                  <a:ext uri="{FF2B5EF4-FFF2-40B4-BE49-F238E27FC236}">
                    <a16:creationId xmlns:a16="http://schemas.microsoft.com/office/drawing/2014/main" id="{F24EC610-64C6-466A-A127-0228E084CB94}"/>
                  </a:ext>
                </a:extLst>
              </p:cNvPr>
              <p:cNvSpPr/>
              <p:nvPr/>
            </p:nvSpPr>
            <p:spPr bwMode="auto">
              <a:xfrm>
                <a:off x="6337855" y="2970075"/>
                <a:ext cx="305279" cy="257926"/>
              </a:xfrm>
              <a:custGeom>
                <a:avLst/>
                <a:gdLst>
                  <a:gd name="connsiteX0" fmla="*/ 152471 w 305279"/>
                  <a:gd name="connsiteY0" fmla="*/ 104782 h 257926"/>
                  <a:gd name="connsiteX1" fmla="*/ 157173 w 305279"/>
                  <a:gd name="connsiteY1" fmla="*/ 109596 h 257926"/>
                  <a:gd name="connsiteX2" fmla="*/ 152471 w 305279"/>
                  <a:gd name="connsiteY2" fmla="*/ 114409 h 257926"/>
                  <a:gd name="connsiteX3" fmla="*/ 124261 w 305279"/>
                  <a:gd name="connsiteY3" fmla="*/ 143291 h 257926"/>
                  <a:gd name="connsiteX4" fmla="*/ 119559 w 305279"/>
                  <a:gd name="connsiteY4" fmla="*/ 148105 h 257926"/>
                  <a:gd name="connsiteX5" fmla="*/ 114857 w 305279"/>
                  <a:gd name="connsiteY5" fmla="*/ 143291 h 257926"/>
                  <a:gd name="connsiteX6" fmla="*/ 152471 w 305279"/>
                  <a:gd name="connsiteY6" fmla="*/ 104782 h 257926"/>
                  <a:gd name="connsiteX7" fmla="*/ 149372 w 305279"/>
                  <a:gd name="connsiteY7" fmla="*/ 85341 h 257926"/>
                  <a:gd name="connsiteX8" fmla="*/ 109852 w 305279"/>
                  <a:gd name="connsiteY8" fmla="*/ 104783 h 257926"/>
                  <a:gd name="connsiteX9" fmla="*/ 116983 w 305279"/>
                  <a:gd name="connsiteY9" fmla="*/ 186141 h 257926"/>
                  <a:gd name="connsiteX10" fmla="*/ 197806 w 305279"/>
                  <a:gd name="connsiteY10" fmla="*/ 178962 h 257926"/>
                  <a:gd name="connsiteX11" fmla="*/ 190674 w 305279"/>
                  <a:gd name="connsiteY11" fmla="*/ 99997 h 257926"/>
                  <a:gd name="connsiteX12" fmla="*/ 149372 w 305279"/>
                  <a:gd name="connsiteY12" fmla="*/ 85341 h 257926"/>
                  <a:gd name="connsiteX13" fmla="*/ 152640 w 305279"/>
                  <a:gd name="connsiteY13" fmla="*/ 66497 h 257926"/>
                  <a:gd name="connsiteX14" fmla="*/ 228708 w 305279"/>
                  <a:gd name="connsiteY14" fmla="*/ 143069 h 257926"/>
                  <a:gd name="connsiteX15" fmla="*/ 152640 w 305279"/>
                  <a:gd name="connsiteY15" fmla="*/ 219641 h 257926"/>
                  <a:gd name="connsiteX16" fmla="*/ 76572 w 305279"/>
                  <a:gd name="connsiteY16" fmla="*/ 143069 h 257926"/>
                  <a:gd name="connsiteX17" fmla="*/ 152640 w 305279"/>
                  <a:gd name="connsiteY17" fmla="*/ 66497 h 257926"/>
                  <a:gd name="connsiteX18" fmla="*/ 104940 w 305279"/>
                  <a:gd name="connsiteY18" fmla="*/ 19106 h 257926"/>
                  <a:gd name="connsiteX19" fmla="*/ 97785 w 305279"/>
                  <a:gd name="connsiteY19" fmla="*/ 23882 h 257926"/>
                  <a:gd name="connsiteX20" fmla="*/ 81090 w 305279"/>
                  <a:gd name="connsiteY20" fmla="*/ 66870 h 257926"/>
                  <a:gd name="connsiteX21" fmla="*/ 28620 w 305279"/>
                  <a:gd name="connsiteY21" fmla="*/ 76423 h 257926"/>
                  <a:gd name="connsiteX22" fmla="*/ 19080 w 305279"/>
                  <a:gd name="connsiteY22" fmla="*/ 85975 h 257926"/>
                  <a:gd name="connsiteX23" fmla="*/ 19080 w 305279"/>
                  <a:gd name="connsiteY23" fmla="*/ 229268 h 257926"/>
                  <a:gd name="connsiteX24" fmla="*/ 28620 w 305279"/>
                  <a:gd name="connsiteY24" fmla="*/ 238821 h 257926"/>
                  <a:gd name="connsiteX25" fmla="*/ 276659 w 305279"/>
                  <a:gd name="connsiteY25" fmla="*/ 238821 h 257926"/>
                  <a:gd name="connsiteX26" fmla="*/ 286199 w 305279"/>
                  <a:gd name="connsiteY26" fmla="*/ 229268 h 257926"/>
                  <a:gd name="connsiteX27" fmla="*/ 286199 w 305279"/>
                  <a:gd name="connsiteY27" fmla="*/ 85975 h 257926"/>
                  <a:gd name="connsiteX28" fmla="*/ 279044 w 305279"/>
                  <a:gd name="connsiteY28" fmla="*/ 76423 h 257926"/>
                  <a:gd name="connsiteX29" fmla="*/ 226574 w 305279"/>
                  <a:gd name="connsiteY29" fmla="*/ 66870 h 257926"/>
                  <a:gd name="connsiteX30" fmla="*/ 209880 w 305279"/>
                  <a:gd name="connsiteY30" fmla="*/ 23882 h 257926"/>
                  <a:gd name="connsiteX31" fmla="*/ 200340 w 305279"/>
                  <a:gd name="connsiteY31" fmla="*/ 19106 h 257926"/>
                  <a:gd name="connsiteX32" fmla="*/ 104940 w 305279"/>
                  <a:gd name="connsiteY32" fmla="*/ 19106 h 257926"/>
                  <a:gd name="connsiteX33" fmla="*/ 104940 w 305279"/>
                  <a:gd name="connsiteY33" fmla="*/ 0 h 257926"/>
                  <a:gd name="connsiteX34" fmla="*/ 200340 w 305279"/>
                  <a:gd name="connsiteY34" fmla="*/ 0 h 257926"/>
                  <a:gd name="connsiteX35" fmla="*/ 228959 w 305279"/>
                  <a:gd name="connsiteY35" fmla="*/ 16718 h 257926"/>
                  <a:gd name="connsiteX36" fmla="*/ 240884 w 305279"/>
                  <a:gd name="connsiteY36" fmla="*/ 50152 h 257926"/>
                  <a:gd name="connsiteX37" fmla="*/ 281429 w 305279"/>
                  <a:gd name="connsiteY37" fmla="*/ 57317 h 257926"/>
                  <a:gd name="connsiteX38" fmla="*/ 305279 w 305279"/>
                  <a:gd name="connsiteY38" fmla="*/ 85975 h 257926"/>
                  <a:gd name="connsiteX39" fmla="*/ 305279 w 305279"/>
                  <a:gd name="connsiteY39" fmla="*/ 229268 h 257926"/>
                  <a:gd name="connsiteX40" fmla="*/ 276659 w 305279"/>
                  <a:gd name="connsiteY40" fmla="*/ 257926 h 257926"/>
                  <a:gd name="connsiteX41" fmla="*/ 28620 w 305279"/>
                  <a:gd name="connsiteY41" fmla="*/ 257926 h 257926"/>
                  <a:gd name="connsiteX42" fmla="*/ 0 w 305279"/>
                  <a:gd name="connsiteY42" fmla="*/ 229268 h 257926"/>
                  <a:gd name="connsiteX43" fmla="*/ 0 w 305279"/>
                  <a:gd name="connsiteY43" fmla="*/ 85975 h 257926"/>
                  <a:gd name="connsiteX44" fmla="*/ 23850 w 305279"/>
                  <a:gd name="connsiteY44" fmla="*/ 57317 h 257926"/>
                  <a:gd name="connsiteX45" fmla="*/ 66780 w 305279"/>
                  <a:gd name="connsiteY45" fmla="*/ 50152 h 257926"/>
                  <a:gd name="connsiteX46" fmla="*/ 78705 w 305279"/>
                  <a:gd name="connsiteY46" fmla="*/ 16718 h 257926"/>
                  <a:gd name="connsiteX47" fmla="*/ 104940 w 305279"/>
                  <a:gd name="connsiteY47" fmla="*/ 0 h 25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5279" h="257926">
                    <a:moveTo>
                      <a:pt x="152471" y="104782"/>
                    </a:moveTo>
                    <a:cubicBezTo>
                      <a:pt x="157173" y="104782"/>
                      <a:pt x="157173" y="107189"/>
                      <a:pt x="157173" y="109596"/>
                    </a:cubicBezTo>
                    <a:cubicBezTo>
                      <a:pt x="157173" y="112003"/>
                      <a:pt x="157173" y="114409"/>
                      <a:pt x="152471" y="114409"/>
                    </a:cubicBezTo>
                    <a:cubicBezTo>
                      <a:pt x="138366" y="114409"/>
                      <a:pt x="124261" y="126444"/>
                      <a:pt x="124261" y="143291"/>
                    </a:cubicBezTo>
                    <a:cubicBezTo>
                      <a:pt x="124261" y="145698"/>
                      <a:pt x="124261" y="148105"/>
                      <a:pt x="119559" y="148105"/>
                    </a:cubicBezTo>
                    <a:cubicBezTo>
                      <a:pt x="117208" y="148105"/>
                      <a:pt x="114857" y="145698"/>
                      <a:pt x="114857" y="143291"/>
                    </a:cubicBezTo>
                    <a:cubicBezTo>
                      <a:pt x="114857" y="121630"/>
                      <a:pt x="133664" y="104782"/>
                      <a:pt x="152471" y="104782"/>
                    </a:cubicBezTo>
                    <a:close/>
                    <a:moveTo>
                      <a:pt x="149372" y="85341"/>
                    </a:moveTo>
                    <a:cubicBezTo>
                      <a:pt x="134812" y="86238"/>
                      <a:pt x="120549" y="92819"/>
                      <a:pt x="109852" y="104783"/>
                    </a:cubicBezTo>
                    <a:cubicBezTo>
                      <a:pt x="90835" y="128712"/>
                      <a:pt x="93212" y="164605"/>
                      <a:pt x="116983" y="186141"/>
                    </a:cubicBezTo>
                    <a:cubicBezTo>
                      <a:pt x="140755" y="207677"/>
                      <a:pt x="176411" y="202891"/>
                      <a:pt x="197806" y="178962"/>
                    </a:cubicBezTo>
                    <a:cubicBezTo>
                      <a:pt x="216823" y="155034"/>
                      <a:pt x="214445" y="119140"/>
                      <a:pt x="190674" y="99997"/>
                    </a:cubicBezTo>
                    <a:cubicBezTo>
                      <a:pt x="178789" y="89230"/>
                      <a:pt x="163932" y="84444"/>
                      <a:pt x="149372" y="85341"/>
                    </a:cubicBezTo>
                    <a:close/>
                    <a:moveTo>
                      <a:pt x="152640" y="66497"/>
                    </a:moveTo>
                    <a:cubicBezTo>
                      <a:pt x="195428" y="66497"/>
                      <a:pt x="228708" y="99997"/>
                      <a:pt x="228708" y="143069"/>
                    </a:cubicBezTo>
                    <a:cubicBezTo>
                      <a:pt x="228708" y="183748"/>
                      <a:pt x="195428" y="219641"/>
                      <a:pt x="152640" y="219641"/>
                    </a:cubicBezTo>
                    <a:cubicBezTo>
                      <a:pt x="112229" y="219641"/>
                      <a:pt x="76572" y="183748"/>
                      <a:pt x="76572" y="143069"/>
                    </a:cubicBezTo>
                    <a:cubicBezTo>
                      <a:pt x="76572" y="99997"/>
                      <a:pt x="112229" y="66497"/>
                      <a:pt x="152640" y="66497"/>
                    </a:cubicBezTo>
                    <a:close/>
                    <a:moveTo>
                      <a:pt x="104940" y="19106"/>
                    </a:moveTo>
                    <a:cubicBezTo>
                      <a:pt x="102555" y="19106"/>
                      <a:pt x="97785" y="21494"/>
                      <a:pt x="97785" y="23882"/>
                    </a:cubicBezTo>
                    <a:cubicBezTo>
                      <a:pt x="97785" y="23882"/>
                      <a:pt x="97785" y="23882"/>
                      <a:pt x="81090" y="66870"/>
                    </a:cubicBezTo>
                    <a:cubicBezTo>
                      <a:pt x="81090" y="66870"/>
                      <a:pt x="81090" y="66870"/>
                      <a:pt x="28620" y="76423"/>
                    </a:cubicBezTo>
                    <a:cubicBezTo>
                      <a:pt x="23850" y="76423"/>
                      <a:pt x="19080" y="81199"/>
                      <a:pt x="19080" y="85975"/>
                    </a:cubicBezTo>
                    <a:cubicBezTo>
                      <a:pt x="19080" y="85975"/>
                      <a:pt x="19080" y="85975"/>
                      <a:pt x="19080" y="229268"/>
                    </a:cubicBezTo>
                    <a:cubicBezTo>
                      <a:pt x="19080" y="234044"/>
                      <a:pt x="23850" y="238821"/>
                      <a:pt x="28620" y="238821"/>
                    </a:cubicBezTo>
                    <a:cubicBezTo>
                      <a:pt x="28620" y="238821"/>
                      <a:pt x="28620" y="238821"/>
                      <a:pt x="276659" y="238821"/>
                    </a:cubicBezTo>
                    <a:cubicBezTo>
                      <a:pt x="283814" y="238821"/>
                      <a:pt x="286199" y="234044"/>
                      <a:pt x="286199" y="229268"/>
                    </a:cubicBezTo>
                    <a:lnTo>
                      <a:pt x="286199" y="85975"/>
                    </a:lnTo>
                    <a:cubicBezTo>
                      <a:pt x="286199" y="81199"/>
                      <a:pt x="283814" y="76423"/>
                      <a:pt x="279044" y="76423"/>
                    </a:cubicBezTo>
                    <a:cubicBezTo>
                      <a:pt x="279044" y="76423"/>
                      <a:pt x="279044" y="76423"/>
                      <a:pt x="226574" y="66870"/>
                    </a:cubicBezTo>
                    <a:cubicBezTo>
                      <a:pt x="226574" y="66870"/>
                      <a:pt x="226574" y="66870"/>
                      <a:pt x="209880" y="23882"/>
                    </a:cubicBezTo>
                    <a:cubicBezTo>
                      <a:pt x="209880" y="21494"/>
                      <a:pt x="205110" y="19106"/>
                      <a:pt x="200340" y="19106"/>
                    </a:cubicBezTo>
                    <a:cubicBezTo>
                      <a:pt x="200340" y="19106"/>
                      <a:pt x="200340" y="19106"/>
                      <a:pt x="104940" y="19106"/>
                    </a:cubicBezTo>
                    <a:close/>
                    <a:moveTo>
                      <a:pt x="104940" y="0"/>
                    </a:moveTo>
                    <a:cubicBezTo>
                      <a:pt x="104940" y="0"/>
                      <a:pt x="104940" y="0"/>
                      <a:pt x="200340" y="0"/>
                    </a:cubicBezTo>
                    <a:cubicBezTo>
                      <a:pt x="212265" y="0"/>
                      <a:pt x="224190" y="7165"/>
                      <a:pt x="228959" y="16718"/>
                    </a:cubicBezTo>
                    <a:cubicBezTo>
                      <a:pt x="228959" y="16718"/>
                      <a:pt x="228959" y="16718"/>
                      <a:pt x="240884" y="50152"/>
                    </a:cubicBezTo>
                    <a:cubicBezTo>
                      <a:pt x="240884" y="50152"/>
                      <a:pt x="240884" y="50152"/>
                      <a:pt x="281429" y="57317"/>
                    </a:cubicBezTo>
                    <a:cubicBezTo>
                      <a:pt x="295739" y="59705"/>
                      <a:pt x="305279" y="71646"/>
                      <a:pt x="305279" y="85975"/>
                    </a:cubicBezTo>
                    <a:cubicBezTo>
                      <a:pt x="305279" y="85975"/>
                      <a:pt x="305279" y="85975"/>
                      <a:pt x="305279" y="229268"/>
                    </a:cubicBezTo>
                    <a:cubicBezTo>
                      <a:pt x="305279" y="243597"/>
                      <a:pt x="293354" y="257926"/>
                      <a:pt x="276659" y="257926"/>
                    </a:cubicBezTo>
                    <a:cubicBezTo>
                      <a:pt x="276659" y="257926"/>
                      <a:pt x="276659" y="257926"/>
                      <a:pt x="28620" y="257926"/>
                    </a:cubicBezTo>
                    <a:cubicBezTo>
                      <a:pt x="14310" y="257926"/>
                      <a:pt x="0" y="243597"/>
                      <a:pt x="0" y="229268"/>
                    </a:cubicBezTo>
                    <a:cubicBezTo>
                      <a:pt x="0" y="229268"/>
                      <a:pt x="0" y="229268"/>
                      <a:pt x="0" y="85975"/>
                    </a:cubicBezTo>
                    <a:cubicBezTo>
                      <a:pt x="0" y="71646"/>
                      <a:pt x="11925" y="59705"/>
                      <a:pt x="23850" y="57317"/>
                    </a:cubicBezTo>
                    <a:cubicBezTo>
                      <a:pt x="23850" y="57317"/>
                      <a:pt x="23850" y="57317"/>
                      <a:pt x="66780" y="50152"/>
                    </a:cubicBezTo>
                    <a:cubicBezTo>
                      <a:pt x="66780" y="50152"/>
                      <a:pt x="66780" y="50152"/>
                      <a:pt x="78705" y="16718"/>
                    </a:cubicBezTo>
                    <a:cubicBezTo>
                      <a:pt x="83475" y="7165"/>
                      <a:pt x="95400" y="0"/>
                      <a:pt x="1049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latin typeface="微软雅黑" panose="020B0503020204020204" pitchFamily="34" charset="-122"/>
                  <a:ea typeface="微软雅黑" panose="020B0503020204020204" pitchFamily="34" charset="-122"/>
                </a:endParaRPr>
              </a:p>
            </p:txBody>
          </p:sp>
        </p:grpSp>
        <p:sp>
          <p:nvSpPr>
            <p:cNvPr id="61" name="îş1íďé">
              <a:extLst>
                <a:ext uri="{FF2B5EF4-FFF2-40B4-BE49-F238E27FC236}">
                  <a16:creationId xmlns:a16="http://schemas.microsoft.com/office/drawing/2014/main" id="{22DB2522-1C3D-49B8-8502-DB4CD3A90F80}"/>
                </a:ext>
              </a:extLst>
            </p:cNvPr>
            <p:cNvSpPr txBox="1"/>
            <p:nvPr/>
          </p:nvSpPr>
          <p:spPr bwMode="auto">
            <a:xfrm>
              <a:off x="6840060" y="2543177"/>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集中在改进原有的故障检测方法</a:t>
              </a:r>
              <a:endParaRPr lang="en-US" altLang="zh-CN" sz="1800" b="1" dirty="0">
                <a:latin typeface="微软雅黑" panose="020B0503020204020204" pitchFamily="34" charset="-122"/>
                <a:ea typeface="微软雅黑" panose="020B0503020204020204" pitchFamily="34" charset="-122"/>
              </a:endParaRPr>
            </a:p>
          </p:txBody>
        </p:sp>
        <p:grpSp>
          <p:nvGrpSpPr>
            <p:cNvPr id="45" name="î$ľîḋé">
              <a:extLst>
                <a:ext uri="{FF2B5EF4-FFF2-40B4-BE49-F238E27FC236}">
                  <a16:creationId xmlns:a16="http://schemas.microsoft.com/office/drawing/2014/main" id="{F1F1125F-6EA4-4D47-9B37-20782EB88905}"/>
                </a:ext>
              </a:extLst>
            </p:cNvPr>
            <p:cNvGrpSpPr/>
            <p:nvPr/>
          </p:nvGrpSpPr>
          <p:grpSpPr>
            <a:xfrm>
              <a:off x="6203567" y="3323388"/>
              <a:ext cx="579183" cy="579183"/>
              <a:chOff x="6203567" y="3417201"/>
              <a:chExt cx="579183" cy="579183"/>
            </a:xfrm>
          </p:grpSpPr>
          <p:sp>
            <p:nvSpPr>
              <p:cNvPr id="58" name="ïŝliďê">
                <a:extLst>
                  <a:ext uri="{FF2B5EF4-FFF2-40B4-BE49-F238E27FC236}">
                    <a16:creationId xmlns:a16="http://schemas.microsoft.com/office/drawing/2014/main" id="{ECF68F16-8562-40CA-8E02-DC55246B431B}"/>
                  </a:ext>
                </a:extLst>
              </p:cNvPr>
              <p:cNvSpPr/>
              <p:nvPr/>
            </p:nvSpPr>
            <p:spPr>
              <a:xfrm>
                <a:off x="6203567" y="3417201"/>
                <a:ext cx="579183" cy="5791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59" name="iṩḷîďè">
                <a:extLst>
                  <a:ext uri="{FF2B5EF4-FFF2-40B4-BE49-F238E27FC236}">
                    <a16:creationId xmlns:a16="http://schemas.microsoft.com/office/drawing/2014/main" id="{425E193F-7D4D-4DC8-97BC-1CE177F4876C}"/>
                  </a:ext>
                </a:extLst>
              </p:cNvPr>
              <p:cNvSpPr/>
              <p:nvPr/>
            </p:nvSpPr>
            <p:spPr bwMode="auto">
              <a:xfrm>
                <a:off x="6350090" y="3553649"/>
                <a:ext cx="286137" cy="306286"/>
              </a:xfrm>
              <a:custGeom>
                <a:avLst/>
                <a:gdLst>
                  <a:gd name="connsiteX0" fmla="*/ 200223 w 286137"/>
                  <a:gd name="connsiteY0" fmla="*/ 153144 h 306286"/>
                  <a:gd name="connsiteX1" fmla="*/ 176409 w 286137"/>
                  <a:gd name="connsiteY1" fmla="*/ 181858 h 306286"/>
                  <a:gd name="connsiteX2" fmla="*/ 207367 w 286137"/>
                  <a:gd name="connsiteY2" fmla="*/ 220144 h 306286"/>
                  <a:gd name="connsiteX3" fmla="*/ 238326 w 286137"/>
                  <a:gd name="connsiteY3" fmla="*/ 220144 h 306286"/>
                  <a:gd name="connsiteX4" fmla="*/ 238326 w 286137"/>
                  <a:gd name="connsiteY4" fmla="*/ 193822 h 306286"/>
                  <a:gd name="connsiteX5" fmla="*/ 200223 w 286137"/>
                  <a:gd name="connsiteY5" fmla="*/ 153144 h 306286"/>
                  <a:gd name="connsiteX6" fmla="*/ 85914 w 286137"/>
                  <a:gd name="connsiteY6" fmla="*/ 95715 h 306286"/>
                  <a:gd name="connsiteX7" fmla="*/ 47811 w 286137"/>
                  <a:gd name="connsiteY7" fmla="*/ 138786 h 306286"/>
                  <a:gd name="connsiteX8" fmla="*/ 47811 w 286137"/>
                  <a:gd name="connsiteY8" fmla="*/ 220144 h 306286"/>
                  <a:gd name="connsiteX9" fmla="*/ 195460 w 286137"/>
                  <a:gd name="connsiteY9" fmla="*/ 220144 h 306286"/>
                  <a:gd name="connsiteX10" fmla="*/ 169264 w 286137"/>
                  <a:gd name="connsiteY10" fmla="*/ 189037 h 306286"/>
                  <a:gd name="connsiteX11" fmla="*/ 164502 w 286137"/>
                  <a:gd name="connsiteY11" fmla="*/ 181858 h 306286"/>
                  <a:gd name="connsiteX12" fmla="*/ 85914 w 286137"/>
                  <a:gd name="connsiteY12" fmla="*/ 95715 h 306286"/>
                  <a:gd name="connsiteX13" fmla="*/ 180851 w 286137"/>
                  <a:gd name="connsiteY13" fmla="*/ 77075 h 306286"/>
                  <a:gd name="connsiteX14" fmla="*/ 161708 w 286137"/>
                  <a:gd name="connsiteY14" fmla="*/ 96218 h 306286"/>
                  <a:gd name="connsiteX15" fmla="*/ 180851 w 286137"/>
                  <a:gd name="connsiteY15" fmla="*/ 115361 h 306286"/>
                  <a:gd name="connsiteX16" fmla="*/ 199994 w 286137"/>
                  <a:gd name="connsiteY16" fmla="*/ 96218 h 306286"/>
                  <a:gd name="connsiteX17" fmla="*/ 180851 w 286137"/>
                  <a:gd name="connsiteY17" fmla="*/ 77075 h 306286"/>
                  <a:gd name="connsiteX18" fmla="*/ 180851 w 286137"/>
                  <a:gd name="connsiteY18" fmla="*/ 67504 h 306286"/>
                  <a:gd name="connsiteX19" fmla="*/ 209565 w 286137"/>
                  <a:gd name="connsiteY19" fmla="*/ 96218 h 306286"/>
                  <a:gd name="connsiteX20" fmla="*/ 180851 w 286137"/>
                  <a:gd name="connsiteY20" fmla="*/ 124932 h 306286"/>
                  <a:gd name="connsiteX21" fmla="*/ 152136 w 286137"/>
                  <a:gd name="connsiteY21" fmla="*/ 96218 h 306286"/>
                  <a:gd name="connsiteX22" fmla="*/ 180851 w 286137"/>
                  <a:gd name="connsiteY22" fmla="*/ 67504 h 306286"/>
                  <a:gd name="connsiteX23" fmla="*/ 47811 w 286137"/>
                  <a:gd name="connsiteY23" fmla="*/ 47857 h 306286"/>
                  <a:gd name="connsiteX24" fmla="*/ 47811 w 286137"/>
                  <a:gd name="connsiteY24" fmla="*/ 124429 h 306286"/>
                  <a:gd name="connsiteX25" fmla="*/ 78770 w 286137"/>
                  <a:gd name="connsiteY25" fmla="*/ 88536 h 306286"/>
                  <a:gd name="connsiteX26" fmla="*/ 85914 w 286137"/>
                  <a:gd name="connsiteY26" fmla="*/ 86143 h 306286"/>
                  <a:gd name="connsiteX27" fmla="*/ 93058 w 286137"/>
                  <a:gd name="connsiteY27" fmla="*/ 88536 h 306286"/>
                  <a:gd name="connsiteX28" fmla="*/ 169264 w 286137"/>
                  <a:gd name="connsiteY28" fmla="*/ 174679 h 306286"/>
                  <a:gd name="connsiteX29" fmla="*/ 193079 w 286137"/>
                  <a:gd name="connsiteY29" fmla="*/ 145965 h 306286"/>
                  <a:gd name="connsiteX30" fmla="*/ 200223 w 286137"/>
                  <a:gd name="connsiteY30" fmla="*/ 143572 h 306286"/>
                  <a:gd name="connsiteX31" fmla="*/ 207367 w 286137"/>
                  <a:gd name="connsiteY31" fmla="*/ 145965 h 306286"/>
                  <a:gd name="connsiteX32" fmla="*/ 238326 w 286137"/>
                  <a:gd name="connsiteY32" fmla="*/ 179465 h 306286"/>
                  <a:gd name="connsiteX33" fmla="*/ 238326 w 286137"/>
                  <a:gd name="connsiteY33" fmla="*/ 47857 h 306286"/>
                  <a:gd name="connsiteX34" fmla="*/ 47811 w 286137"/>
                  <a:gd name="connsiteY34" fmla="*/ 38286 h 306286"/>
                  <a:gd name="connsiteX35" fmla="*/ 238326 w 286137"/>
                  <a:gd name="connsiteY35" fmla="*/ 38286 h 306286"/>
                  <a:gd name="connsiteX36" fmla="*/ 247851 w 286137"/>
                  <a:gd name="connsiteY36" fmla="*/ 47857 h 306286"/>
                  <a:gd name="connsiteX37" fmla="*/ 247851 w 286137"/>
                  <a:gd name="connsiteY37" fmla="*/ 220144 h 306286"/>
                  <a:gd name="connsiteX38" fmla="*/ 238326 w 286137"/>
                  <a:gd name="connsiteY38" fmla="*/ 229715 h 306286"/>
                  <a:gd name="connsiteX39" fmla="*/ 47811 w 286137"/>
                  <a:gd name="connsiteY39" fmla="*/ 229715 h 306286"/>
                  <a:gd name="connsiteX40" fmla="*/ 38286 w 286137"/>
                  <a:gd name="connsiteY40" fmla="*/ 220144 h 306286"/>
                  <a:gd name="connsiteX41" fmla="*/ 38286 w 286137"/>
                  <a:gd name="connsiteY41" fmla="*/ 47857 h 306286"/>
                  <a:gd name="connsiteX42" fmla="*/ 47811 w 286137"/>
                  <a:gd name="connsiteY42" fmla="*/ 38286 h 306286"/>
                  <a:gd name="connsiteX43" fmla="*/ 38151 w 286137"/>
                  <a:gd name="connsiteY43" fmla="*/ 19143 h 306286"/>
                  <a:gd name="connsiteX44" fmla="*/ 19076 w 286137"/>
                  <a:gd name="connsiteY44" fmla="*/ 38286 h 306286"/>
                  <a:gd name="connsiteX45" fmla="*/ 19076 w 286137"/>
                  <a:gd name="connsiteY45" fmla="*/ 268000 h 306286"/>
                  <a:gd name="connsiteX46" fmla="*/ 38151 w 286137"/>
                  <a:gd name="connsiteY46" fmla="*/ 287143 h 306286"/>
                  <a:gd name="connsiteX47" fmla="*/ 247986 w 286137"/>
                  <a:gd name="connsiteY47" fmla="*/ 287143 h 306286"/>
                  <a:gd name="connsiteX48" fmla="*/ 267061 w 286137"/>
                  <a:gd name="connsiteY48" fmla="*/ 268000 h 306286"/>
                  <a:gd name="connsiteX49" fmla="*/ 267061 w 286137"/>
                  <a:gd name="connsiteY49" fmla="*/ 38286 h 306286"/>
                  <a:gd name="connsiteX50" fmla="*/ 247986 w 286137"/>
                  <a:gd name="connsiteY50" fmla="*/ 19143 h 306286"/>
                  <a:gd name="connsiteX51" fmla="*/ 38151 w 286137"/>
                  <a:gd name="connsiteY51" fmla="*/ 19143 h 306286"/>
                  <a:gd name="connsiteX52" fmla="*/ 38151 w 286137"/>
                  <a:gd name="connsiteY52" fmla="*/ 0 h 306286"/>
                  <a:gd name="connsiteX53" fmla="*/ 247986 w 286137"/>
                  <a:gd name="connsiteY53" fmla="*/ 0 h 306286"/>
                  <a:gd name="connsiteX54" fmla="*/ 286137 w 286137"/>
                  <a:gd name="connsiteY54" fmla="*/ 38286 h 306286"/>
                  <a:gd name="connsiteX55" fmla="*/ 286137 w 286137"/>
                  <a:gd name="connsiteY55" fmla="*/ 268000 h 306286"/>
                  <a:gd name="connsiteX56" fmla="*/ 247986 w 286137"/>
                  <a:gd name="connsiteY56" fmla="*/ 306286 h 306286"/>
                  <a:gd name="connsiteX57" fmla="*/ 38151 w 286137"/>
                  <a:gd name="connsiteY57" fmla="*/ 306286 h 306286"/>
                  <a:gd name="connsiteX58" fmla="*/ 0 w 286137"/>
                  <a:gd name="connsiteY58" fmla="*/ 268000 h 306286"/>
                  <a:gd name="connsiteX59" fmla="*/ 0 w 286137"/>
                  <a:gd name="connsiteY59" fmla="*/ 38286 h 306286"/>
                  <a:gd name="connsiteX60" fmla="*/ 38151 w 286137"/>
                  <a:gd name="connsiteY60" fmla="*/ 0 h 30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6137" h="306286">
                    <a:moveTo>
                      <a:pt x="200223" y="153144"/>
                    </a:moveTo>
                    <a:cubicBezTo>
                      <a:pt x="200223" y="153144"/>
                      <a:pt x="200223" y="153144"/>
                      <a:pt x="176409" y="181858"/>
                    </a:cubicBezTo>
                    <a:cubicBezTo>
                      <a:pt x="176409" y="181858"/>
                      <a:pt x="176409" y="181858"/>
                      <a:pt x="207367" y="220144"/>
                    </a:cubicBezTo>
                    <a:lnTo>
                      <a:pt x="238326" y="220144"/>
                    </a:lnTo>
                    <a:cubicBezTo>
                      <a:pt x="238326" y="220144"/>
                      <a:pt x="238326" y="220144"/>
                      <a:pt x="238326" y="193822"/>
                    </a:cubicBezTo>
                    <a:cubicBezTo>
                      <a:pt x="238326" y="193822"/>
                      <a:pt x="238326" y="193822"/>
                      <a:pt x="200223" y="153144"/>
                    </a:cubicBezTo>
                    <a:close/>
                    <a:moveTo>
                      <a:pt x="85914" y="95715"/>
                    </a:moveTo>
                    <a:cubicBezTo>
                      <a:pt x="85914" y="95715"/>
                      <a:pt x="85914" y="95715"/>
                      <a:pt x="47811" y="138786"/>
                    </a:cubicBezTo>
                    <a:lnTo>
                      <a:pt x="47811" y="220144"/>
                    </a:lnTo>
                    <a:cubicBezTo>
                      <a:pt x="47811" y="220144"/>
                      <a:pt x="47811" y="220144"/>
                      <a:pt x="195460" y="220144"/>
                    </a:cubicBezTo>
                    <a:cubicBezTo>
                      <a:pt x="195460" y="220144"/>
                      <a:pt x="195460" y="220144"/>
                      <a:pt x="169264" y="189037"/>
                    </a:cubicBezTo>
                    <a:cubicBezTo>
                      <a:pt x="169264" y="189037"/>
                      <a:pt x="169264" y="189037"/>
                      <a:pt x="164502" y="181858"/>
                    </a:cubicBezTo>
                    <a:cubicBezTo>
                      <a:pt x="164502" y="181858"/>
                      <a:pt x="164502" y="181858"/>
                      <a:pt x="85914" y="95715"/>
                    </a:cubicBezTo>
                    <a:close/>
                    <a:moveTo>
                      <a:pt x="180851" y="77075"/>
                    </a:moveTo>
                    <a:cubicBezTo>
                      <a:pt x="171279" y="77075"/>
                      <a:pt x="161708" y="84254"/>
                      <a:pt x="161708" y="96218"/>
                    </a:cubicBezTo>
                    <a:cubicBezTo>
                      <a:pt x="161708" y="105789"/>
                      <a:pt x="171279" y="115361"/>
                      <a:pt x="180851" y="115361"/>
                    </a:cubicBezTo>
                    <a:cubicBezTo>
                      <a:pt x="192815" y="115361"/>
                      <a:pt x="199994" y="105789"/>
                      <a:pt x="199994" y="96218"/>
                    </a:cubicBezTo>
                    <a:cubicBezTo>
                      <a:pt x="199994" y="84254"/>
                      <a:pt x="192815" y="77075"/>
                      <a:pt x="180851" y="77075"/>
                    </a:cubicBezTo>
                    <a:close/>
                    <a:moveTo>
                      <a:pt x="180851" y="67504"/>
                    </a:moveTo>
                    <a:cubicBezTo>
                      <a:pt x="197601" y="67504"/>
                      <a:pt x="209565" y="79468"/>
                      <a:pt x="209565" y="96218"/>
                    </a:cubicBezTo>
                    <a:cubicBezTo>
                      <a:pt x="209565" y="112968"/>
                      <a:pt x="197601" y="124932"/>
                      <a:pt x="180851" y="124932"/>
                    </a:cubicBezTo>
                    <a:cubicBezTo>
                      <a:pt x="166493" y="124932"/>
                      <a:pt x="152136" y="112968"/>
                      <a:pt x="152136" y="96218"/>
                    </a:cubicBezTo>
                    <a:cubicBezTo>
                      <a:pt x="152136" y="79468"/>
                      <a:pt x="166493" y="67504"/>
                      <a:pt x="180851" y="67504"/>
                    </a:cubicBezTo>
                    <a:close/>
                    <a:moveTo>
                      <a:pt x="47811" y="47857"/>
                    </a:moveTo>
                    <a:cubicBezTo>
                      <a:pt x="47811" y="47857"/>
                      <a:pt x="47811" y="47857"/>
                      <a:pt x="47811" y="124429"/>
                    </a:cubicBezTo>
                    <a:cubicBezTo>
                      <a:pt x="47811" y="124429"/>
                      <a:pt x="47811" y="124429"/>
                      <a:pt x="78770" y="88536"/>
                    </a:cubicBezTo>
                    <a:cubicBezTo>
                      <a:pt x="81151" y="86143"/>
                      <a:pt x="83533" y="86143"/>
                      <a:pt x="85914" y="86143"/>
                    </a:cubicBezTo>
                    <a:cubicBezTo>
                      <a:pt x="90677" y="86143"/>
                      <a:pt x="93058" y="86143"/>
                      <a:pt x="93058" y="88536"/>
                    </a:cubicBezTo>
                    <a:cubicBezTo>
                      <a:pt x="93058" y="88536"/>
                      <a:pt x="93058" y="88536"/>
                      <a:pt x="169264" y="174679"/>
                    </a:cubicBezTo>
                    <a:cubicBezTo>
                      <a:pt x="169264" y="174679"/>
                      <a:pt x="169264" y="174679"/>
                      <a:pt x="193079" y="145965"/>
                    </a:cubicBezTo>
                    <a:cubicBezTo>
                      <a:pt x="195460" y="143572"/>
                      <a:pt x="197841" y="143572"/>
                      <a:pt x="200223" y="143572"/>
                    </a:cubicBezTo>
                    <a:cubicBezTo>
                      <a:pt x="204986" y="143572"/>
                      <a:pt x="207367" y="143572"/>
                      <a:pt x="207367" y="145965"/>
                    </a:cubicBezTo>
                    <a:cubicBezTo>
                      <a:pt x="207367" y="145965"/>
                      <a:pt x="207367" y="145965"/>
                      <a:pt x="238326" y="179465"/>
                    </a:cubicBezTo>
                    <a:cubicBezTo>
                      <a:pt x="238326" y="179465"/>
                      <a:pt x="238326" y="179465"/>
                      <a:pt x="238326" y="47857"/>
                    </a:cubicBezTo>
                    <a:close/>
                    <a:moveTo>
                      <a:pt x="47811" y="38286"/>
                    </a:moveTo>
                    <a:cubicBezTo>
                      <a:pt x="47811" y="38286"/>
                      <a:pt x="47811" y="38286"/>
                      <a:pt x="238326" y="38286"/>
                    </a:cubicBezTo>
                    <a:cubicBezTo>
                      <a:pt x="245470" y="38286"/>
                      <a:pt x="247851" y="43072"/>
                      <a:pt x="247851" y="47857"/>
                    </a:cubicBezTo>
                    <a:cubicBezTo>
                      <a:pt x="247851" y="47857"/>
                      <a:pt x="247851" y="47857"/>
                      <a:pt x="247851" y="220144"/>
                    </a:cubicBezTo>
                    <a:cubicBezTo>
                      <a:pt x="247851" y="224930"/>
                      <a:pt x="245470" y="229715"/>
                      <a:pt x="238326" y="229715"/>
                    </a:cubicBezTo>
                    <a:cubicBezTo>
                      <a:pt x="238326" y="229715"/>
                      <a:pt x="238326" y="229715"/>
                      <a:pt x="47811" y="229715"/>
                    </a:cubicBezTo>
                    <a:cubicBezTo>
                      <a:pt x="43049" y="229715"/>
                      <a:pt x="38286" y="224930"/>
                      <a:pt x="38286" y="220144"/>
                    </a:cubicBezTo>
                    <a:cubicBezTo>
                      <a:pt x="38286" y="220144"/>
                      <a:pt x="38286" y="220144"/>
                      <a:pt x="38286" y="47857"/>
                    </a:cubicBezTo>
                    <a:cubicBezTo>
                      <a:pt x="38286" y="43072"/>
                      <a:pt x="43049" y="38286"/>
                      <a:pt x="47811" y="38286"/>
                    </a:cubicBezTo>
                    <a:close/>
                    <a:moveTo>
                      <a:pt x="38151" y="19143"/>
                    </a:moveTo>
                    <a:cubicBezTo>
                      <a:pt x="28613" y="19143"/>
                      <a:pt x="19076" y="26321"/>
                      <a:pt x="19076" y="38286"/>
                    </a:cubicBezTo>
                    <a:cubicBezTo>
                      <a:pt x="19076" y="38286"/>
                      <a:pt x="19076" y="38286"/>
                      <a:pt x="19076" y="268000"/>
                    </a:cubicBezTo>
                    <a:cubicBezTo>
                      <a:pt x="19076" y="277572"/>
                      <a:pt x="28613" y="287143"/>
                      <a:pt x="38151" y="287143"/>
                    </a:cubicBezTo>
                    <a:cubicBezTo>
                      <a:pt x="38151" y="287143"/>
                      <a:pt x="38151" y="287143"/>
                      <a:pt x="247986" y="287143"/>
                    </a:cubicBezTo>
                    <a:cubicBezTo>
                      <a:pt x="259908" y="287143"/>
                      <a:pt x="267061" y="277572"/>
                      <a:pt x="267061" y="268000"/>
                    </a:cubicBezTo>
                    <a:lnTo>
                      <a:pt x="267061" y="38286"/>
                    </a:lnTo>
                    <a:cubicBezTo>
                      <a:pt x="267061" y="26321"/>
                      <a:pt x="259908" y="19143"/>
                      <a:pt x="247986" y="19143"/>
                    </a:cubicBezTo>
                    <a:cubicBezTo>
                      <a:pt x="247986" y="19143"/>
                      <a:pt x="247986" y="19143"/>
                      <a:pt x="38151" y="19143"/>
                    </a:cubicBezTo>
                    <a:close/>
                    <a:moveTo>
                      <a:pt x="38151" y="0"/>
                    </a:moveTo>
                    <a:cubicBezTo>
                      <a:pt x="38151" y="0"/>
                      <a:pt x="38151" y="0"/>
                      <a:pt x="247986" y="0"/>
                    </a:cubicBezTo>
                    <a:cubicBezTo>
                      <a:pt x="269446" y="0"/>
                      <a:pt x="286137" y="16750"/>
                      <a:pt x="286137" y="38286"/>
                    </a:cubicBezTo>
                    <a:cubicBezTo>
                      <a:pt x="286137" y="38286"/>
                      <a:pt x="286137" y="38286"/>
                      <a:pt x="286137" y="268000"/>
                    </a:cubicBezTo>
                    <a:cubicBezTo>
                      <a:pt x="286137" y="289536"/>
                      <a:pt x="269446" y="306286"/>
                      <a:pt x="247986" y="306286"/>
                    </a:cubicBezTo>
                    <a:cubicBezTo>
                      <a:pt x="247986" y="306286"/>
                      <a:pt x="247986" y="306286"/>
                      <a:pt x="38151" y="306286"/>
                    </a:cubicBezTo>
                    <a:cubicBezTo>
                      <a:pt x="19076" y="306286"/>
                      <a:pt x="0" y="289536"/>
                      <a:pt x="0" y="268000"/>
                    </a:cubicBezTo>
                    <a:cubicBezTo>
                      <a:pt x="0" y="268000"/>
                      <a:pt x="0" y="268000"/>
                      <a:pt x="0" y="38286"/>
                    </a:cubicBezTo>
                    <a:cubicBezTo>
                      <a:pt x="0" y="16750"/>
                      <a:pt x="19076" y="0"/>
                      <a:pt x="381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latin typeface="微软雅黑" panose="020B0503020204020204" pitchFamily="34" charset="-122"/>
                  <a:ea typeface="微软雅黑" panose="020B0503020204020204" pitchFamily="34" charset="-122"/>
                </a:endParaRPr>
              </a:p>
            </p:txBody>
          </p:sp>
        </p:grpSp>
        <p:grpSp>
          <p:nvGrpSpPr>
            <p:cNvPr id="46" name="iṩļïḍê">
              <a:extLst>
                <a:ext uri="{FF2B5EF4-FFF2-40B4-BE49-F238E27FC236}">
                  <a16:creationId xmlns:a16="http://schemas.microsoft.com/office/drawing/2014/main" id="{C734B73E-F6E8-42F9-B848-5A5EC8FD4BF7}"/>
                </a:ext>
              </a:extLst>
            </p:cNvPr>
            <p:cNvGrpSpPr/>
            <p:nvPr/>
          </p:nvGrpSpPr>
          <p:grpSpPr>
            <a:xfrm>
              <a:off x="6842724" y="3177941"/>
              <a:ext cx="3845940" cy="963597"/>
              <a:chOff x="6782750" y="2466507"/>
              <a:chExt cx="3845940" cy="963597"/>
            </a:xfrm>
          </p:grpSpPr>
          <p:sp>
            <p:nvSpPr>
              <p:cNvPr id="56" name="íṩḷîḋé">
                <a:extLst>
                  <a:ext uri="{FF2B5EF4-FFF2-40B4-BE49-F238E27FC236}">
                    <a16:creationId xmlns:a16="http://schemas.microsoft.com/office/drawing/2014/main" id="{0C9182E1-0851-4B1F-992F-D58468E1385D}"/>
                  </a:ext>
                </a:extLst>
              </p:cNvPr>
              <p:cNvSpPr/>
              <p:nvPr/>
            </p:nvSpPr>
            <p:spPr bwMode="auto">
              <a:xfrm>
                <a:off x="6782750" y="2858066"/>
                <a:ext cx="3845940"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未形成完整体系</a:t>
                </a:r>
                <a:endParaRPr lang="en-US" altLang="zh-CN" sz="1600" dirty="0">
                  <a:latin typeface="微软雅黑" panose="020B0503020204020204" pitchFamily="34" charset="-122"/>
                  <a:ea typeface="微软雅黑" panose="020B0503020204020204" pitchFamily="34" charset="-122"/>
                </a:endParaRPr>
              </a:p>
              <a:p>
                <a:pPr marL="171450" indent="-171450">
                  <a:lnSpc>
                    <a:spcPct val="150000"/>
                  </a:lnSpc>
                  <a:spcBef>
                    <a:spcPct val="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缺乏产业界实际应用，可用性和价值有待检验</a:t>
                </a:r>
              </a:p>
            </p:txBody>
          </p:sp>
          <p:sp>
            <p:nvSpPr>
              <p:cNvPr id="57" name="ïṧľîḋè">
                <a:extLst>
                  <a:ext uri="{FF2B5EF4-FFF2-40B4-BE49-F238E27FC236}">
                    <a16:creationId xmlns:a16="http://schemas.microsoft.com/office/drawing/2014/main" id="{A3DA48AC-0484-4F1E-9DA5-14A8CC376A08}"/>
                  </a:ext>
                </a:extLst>
              </p:cNvPr>
              <p:cNvSpPr txBox="1"/>
              <p:nvPr/>
            </p:nvSpPr>
            <p:spPr bwMode="auto">
              <a:xfrm>
                <a:off x="6782750" y="2466507"/>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局限于面向微服务架构</a:t>
                </a:r>
                <a:endParaRPr lang="en-US" altLang="zh-CN" sz="1800" b="1" dirty="0">
                  <a:latin typeface="微软雅黑" panose="020B0503020204020204" pitchFamily="34" charset="-122"/>
                  <a:ea typeface="微软雅黑" panose="020B0503020204020204" pitchFamily="34" charset="-122"/>
                </a:endParaRPr>
              </a:p>
            </p:txBody>
          </p:sp>
        </p:grpSp>
        <p:grpSp>
          <p:nvGrpSpPr>
            <p:cNvPr id="47" name="íṧlíďè">
              <a:extLst>
                <a:ext uri="{FF2B5EF4-FFF2-40B4-BE49-F238E27FC236}">
                  <a16:creationId xmlns:a16="http://schemas.microsoft.com/office/drawing/2014/main" id="{6834D546-A762-4D8B-B8AF-86AFEB1CD819}"/>
                </a:ext>
              </a:extLst>
            </p:cNvPr>
            <p:cNvGrpSpPr/>
            <p:nvPr/>
          </p:nvGrpSpPr>
          <p:grpSpPr>
            <a:xfrm>
              <a:off x="6200903" y="4840677"/>
              <a:ext cx="579183" cy="579183"/>
              <a:chOff x="6200903" y="4731760"/>
              <a:chExt cx="579183" cy="579183"/>
            </a:xfrm>
          </p:grpSpPr>
          <p:sp>
            <p:nvSpPr>
              <p:cNvPr id="53" name="îsḻiḍê">
                <a:extLst>
                  <a:ext uri="{FF2B5EF4-FFF2-40B4-BE49-F238E27FC236}">
                    <a16:creationId xmlns:a16="http://schemas.microsoft.com/office/drawing/2014/main" id="{3CD9D052-C010-4720-B5FC-249DE9C1DFFB}"/>
                  </a:ext>
                </a:extLst>
              </p:cNvPr>
              <p:cNvSpPr/>
              <p:nvPr/>
            </p:nvSpPr>
            <p:spPr>
              <a:xfrm>
                <a:off x="6200903" y="4731760"/>
                <a:ext cx="579183" cy="5791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54" name="ïSḻide">
                <a:extLst>
                  <a:ext uri="{FF2B5EF4-FFF2-40B4-BE49-F238E27FC236}">
                    <a16:creationId xmlns:a16="http://schemas.microsoft.com/office/drawing/2014/main" id="{2B23ED3A-6C38-40BE-B475-727F5DDCA751}"/>
                  </a:ext>
                </a:extLst>
              </p:cNvPr>
              <p:cNvSpPr/>
              <p:nvPr/>
            </p:nvSpPr>
            <p:spPr bwMode="auto">
              <a:xfrm>
                <a:off x="6352306" y="4913987"/>
                <a:ext cx="305178" cy="238782"/>
              </a:xfrm>
              <a:custGeom>
                <a:avLst/>
                <a:gdLst>
                  <a:gd name="connsiteX0" fmla="*/ 127653 w 305178"/>
                  <a:gd name="connsiteY0" fmla="*/ 76572 h 238782"/>
                  <a:gd name="connsiteX1" fmla="*/ 132439 w 305178"/>
                  <a:gd name="connsiteY1" fmla="*/ 81358 h 238782"/>
                  <a:gd name="connsiteX2" fmla="*/ 127653 w 305178"/>
                  <a:gd name="connsiteY2" fmla="*/ 86144 h 238782"/>
                  <a:gd name="connsiteX3" fmla="*/ 91760 w 305178"/>
                  <a:gd name="connsiteY3" fmla="*/ 88537 h 238782"/>
                  <a:gd name="connsiteX4" fmla="*/ 86975 w 305178"/>
                  <a:gd name="connsiteY4" fmla="*/ 93322 h 238782"/>
                  <a:gd name="connsiteX5" fmla="*/ 84582 w 305178"/>
                  <a:gd name="connsiteY5" fmla="*/ 110072 h 238782"/>
                  <a:gd name="connsiteX6" fmla="*/ 79796 w 305178"/>
                  <a:gd name="connsiteY6" fmla="*/ 114858 h 238782"/>
                  <a:gd name="connsiteX7" fmla="*/ 75010 w 305178"/>
                  <a:gd name="connsiteY7" fmla="*/ 110072 h 238782"/>
                  <a:gd name="connsiteX8" fmla="*/ 77403 w 305178"/>
                  <a:gd name="connsiteY8" fmla="*/ 83751 h 238782"/>
                  <a:gd name="connsiteX9" fmla="*/ 84582 w 305178"/>
                  <a:gd name="connsiteY9" fmla="*/ 78965 h 238782"/>
                  <a:gd name="connsiteX10" fmla="*/ 127653 w 305178"/>
                  <a:gd name="connsiteY10" fmla="*/ 76572 h 238782"/>
                  <a:gd name="connsiteX11" fmla="*/ 133149 w 305178"/>
                  <a:gd name="connsiteY11" fmla="*/ 46062 h 238782"/>
                  <a:gd name="connsiteX12" fmla="*/ 56122 w 305178"/>
                  <a:gd name="connsiteY12" fmla="*/ 55036 h 238782"/>
                  <a:gd name="connsiteX13" fmla="*/ 56122 w 305178"/>
                  <a:gd name="connsiteY13" fmla="*/ 174679 h 238782"/>
                  <a:gd name="connsiteX14" fmla="*/ 208391 w 305178"/>
                  <a:gd name="connsiteY14" fmla="*/ 174679 h 238782"/>
                  <a:gd name="connsiteX15" fmla="*/ 208391 w 305178"/>
                  <a:gd name="connsiteY15" fmla="*/ 55036 h 238782"/>
                  <a:gd name="connsiteX16" fmla="*/ 133149 w 305178"/>
                  <a:gd name="connsiteY16" fmla="*/ 46062 h 238782"/>
                  <a:gd name="connsiteX17" fmla="*/ 132257 w 305178"/>
                  <a:gd name="connsiteY17" fmla="*/ 38286 h 238782"/>
                  <a:gd name="connsiteX18" fmla="*/ 210770 w 305178"/>
                  <a:gd name="connsiteY18" fmla="*/ 45464 h 238782"/>
                  <a:gd name="connsiteX19" fmla="*/ 217908 w 305178"/>
                  <a:gd name="connsiteY19" fmla="*/ 52643 h 238782"/>
                  <a:gd name="connsiteX20" fmla="*/ 217908 w 305178"/>
                  <a:gd name="connsiteY20" fmla="*/ 177072 h 238782"/>
                  <a:gd name="connsiteX21" fmla="*/ 210770 w 305178"/>
                  <a:gd name="connsiteY21" fmla="*/ 184251 h 238782"/>
                  <a:gd name="connsiteX22" fmla="*/ 132257 w 305178"/>
                  <a:gd name="connsiteY22" fmla="*/ 191429 h 238782"/>
                  <a:gd name="connsiteX23" fmla="*/ 53742 w 305178"/>
                  <a:gd name="connsiteY23" fmla="*/ 184251 h 238782"/>
                  <a:gd name="connsiteX24" fmla="*/ 46605 w 305178"/>
                  <a:gd name="connsiteY24" fmla="*/ 177072 h 238782"/>
                  <a:gd name="connsiteX25" fmla="*/ 46605 w 305178"/>
                  <a:gd name="connsiteY25" fmla="*/ 52643 h 238782"/>
                  <a:gd name="connsiteX26" fmla="*/ 53742 w 305178"/>
                  <a:gd name="connsiteY26" fmla="*/ 45464 h 238782"/>
                  <a:gd name="connsiteX27" fmla="*/ 132257 w 305178"/>
                  <a:gd name="connsiteY27" fmla="*/ 38286 h 238782"/>
                  <a:gd name="connsiteX28" fmla="*/ 151695 w 305178"/>
                  <a:gd name="connsiteY28" fmla="*/ 19699 h 238782"/>
                  <a:gd name="connsiteX29" fmla="*/ 29802 w 305178"/>
                  <a:gd name="connsiteY29" fmla="*/ 28654 h 238782"/>
                  <a:gd name="connsiteX30" fmla="*/ 29802 w 305178"/>
                  <a:gd name="connsiteY30" fmla="*/ 202965 h 238782"/>
                  <a:gd name="connsiteX31" fmla="*/ 275376 w 305178"/>
                  <a:gd name="connsiteY31" fmla="*/ 202965 h 238782"/>
                  <a:gd name="connsiteX32" fmla="*/ 275376 w 305178"/>
                  <a:gd name="connsiteY32" fmla="*/ 28654 h 238782"/>
                  <a:gd name="connsiteX33" fmla="*/ 151695 w 305178"/>
                  <a:gd name="connsiteY33" fmla="*/ 19699 h 238782"/>
                  <a:gd name="connsiteX34" fmla="*/ 151397 w 305178"/>
                  <a:gd name="connsiteY34" fmla="*/ 0 h 238782"/>
                  <a:gd name="connsiteX35" fmla="*/ 277760 w 305178"/>
                  <a:gd name="connsiteY35" fmla="*/ 9551 h 238782"/>
                  <a:gd name="connsiteX36" fmla="*/ 294450 w 305178"/>
                  <a:gd name="connsiteY36" fmla="*/ 23878 h 238782"/>
                  <a:gd name="connsiteX37" fmla="*/ 294450 w 305178"/>
                  <a:gd name="connsiteY37" fmla="*/ 207741 h 238782"/>
                  <a:gd name="connsiteX38" fmla="*/ 277760 w 305178"/>
                  <a:gd name="connsiteY38" fmla="*/ 222068 h 238782"/>
                  <a:gd name="connsiteX39" fmla="*/ 215771 w 305178"/>
                  <a:gd name="connsiteY39" fmla="*/ 229231 h 238782"/>
                  <a:gd name="connsiteX40" fmla="*/ 218155 w 305178"/>
                  <a:gd name="connsiteY40" fmla="*/ 229231 h 238782"/>
                  <a:gd name="connsiteX41" fmla="*/ 151397 w 305178"/>
                  <a:gd name="connsiteY41" fmla="*/ 238782 h 238782"/>
                  <a:gd name="connsiteX42" fmla="*/ 84639 w 305178"/>
                  <a:gd name="connsiteY42" fmla="*/ 229231 h 238782"/>
                  <a:gd name="connsiteX43" fmla="*/ 87023 w 305178"/>
                  <a:gd name="connsiteY43" fmla="*/ 229231 h 238782"/>
                  <a:gd name="connsiteX44" fmla="*/ 27418 w 305178"/>
                  <a:gd name="connsiteY44" fmla="*/ 222068 h 238782"/>
                  <a:gd name="connsiteX45" fmla="*/ 10728 w 305178"/>
                  <a:gd name="connsiteY45" fmla="*/ 207741 h 238782"/>
                  <a:gd name="connsiteX46" fmla="*/ 10728 w 305178"/>
                  <a:gd name="connsiteY46" fmla="*/ 23878 h 238782"/>
                  <a:gd name="connsiteX47" fmla="*/ 27418 w 305178"/>
                  <a:gd name="connsiteY47" fmla="*/ 9551 h 238782"/>
                  <a:gd name="connsiteX48" fmla="*/ 151397 w 305178"/>
                  <a:gd name="connsiteY48" fmla="*/ 0 h 23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5178" h="238782">
                    <a:moveTo>
                      <a:pt x="127653" y="76572"/>
                    </a:moveTo>
                    <a:cubicBezTo>
                      <a:pt x="130046" y="76572"/>
                      <a:pt x="132439" y="76572"/>
                      <a:pt x="132439" y="81358"/>
                    </a:cubicBezTo>
                    <a:cubicBezTo>
                      <a:pt x="132439" y="83751"/>
                      <a:pt x="130046" y="86144"/>
                      <a:pt x="127653" y="86144"/>
                    </a:cubicBezTo>
                    <a:cubicBezTo>
                      <a:pt x="127653" y="86144"/>
                      <a:pt x="127653" y="86144"/>
                      <a:pt x="91760" y="88537"/>
                    </a:cubicBezTo>
                    <a:cubicBezTo>
                      <a:pt x="89367" y="88537"/>
                      <a:pt x="86975" y="90929"/>
                      <a:pt x="86975" y="93322"/>
                    </a:cubicBezTo>
                    <a:cubicBezTo>
                      <a:pt x="86975" y="93322"/>
                      <a:pt x="86975" y="93322"/>
                      <a:pt x="84582" y="110072"/>
                    </a:cubicBezTo>
                    <a:cubicBezTo>
                      <a:pt x="84582" y="114858"/>
                      <a:pt x="82189" y="114858"/>
                      <a:pt x="79796" y="114858"/>
                    </a:cubicBezTo>
                    <a:cubicBezTo>
                      <a:pt x="77403" y="114858"/>
                      <a:pt x="75010" y="114858"/>
                      <a:pt x="75010" y="110072"/>
                    </a:cubicBezTo>
                    <a:cubicBezTo>
                      <a:pt x="75010" y="110072"/>
                      <a:pt x="75010" y="110072"/>
                      <a:pt x="77403" y="83751"/>
                    </a:cubicBezTo>
                    <a:cubicBezTo>
                      <a:pt x="79796" y="81358"/>
                      <a:pt x="82189" y="78965"/>
                      <a:pt x="84582" y="78965"/>
                    </a:cubicBezTo>
                    <a:cubicBezTo>
                      <a:pt x="84582" y="78965"/>
                      <a:pt x="84582" y="78965"/>
                      <a:pt x="127653" y="76572"/>
                    </a:cubicBezTo>
                    <a:close/>
                    <a:moveTo>
                      <a:pt x="133149" y="46062"/>
                    </a:moveTo>
                    <a:cubicBezTo>
                      <a:pt x="107870" y="46062"/>
                      <a:pt x="82294" y="49054"/>
                      <a:pt x="56122" y="55036"/>
                    </a:cubicBezTo>
                    <a:cubicBezTo>
                      <a:pt x="44226" y="95715"/>
                      <a:pt x="44226" y="134001"/>
                      <a:pt x="56122" y="174679"/>
                    </a:cubicBezTo>
                    <a:cubicBezTo>
                      <a:pt x="108465" y="184251"/>
                      <a:pt x="158428" y="184251"/>
                      <a:pt x="208391" y="174679"/>
                    </a:cubicBezTo>
                    <a:cubicBezTo>
                      <a:pt x="222666" y="134001"/>
                      <a:pt x="222666" y="95715"/>
                      <a:pt x="208391" y="55036"/>
                    </a:cubicBezTo>
                    <a:cubicBezTo>
                      <a:pt x="183409" y="49054"/>
                      <a:pt x="158428" y="46062"/>
                      <a:pt x="133149" y="46062"/>
                    </a:cubicBezTo>
                    <a:close/>
                    <a:moveTo>
                      <a:pt x="132257" y="38286"/>
                    </a:moveTo>
                    <a:cubicBezTo>
                      <a:pt x="158428" y="38286"/>
                      <a:pt x="184599" y="40679"/>
                      <a:pt x="210770" y="45464"/>
                    </a:cubicBezTo>
                    <a:cubicBezTo>
                      <a:pt x="213150" y="45464"/>
                      <a:pt x="215529" y="47857"/>
                      <a:pt x="217908" y="52643"/>
                    </a:cubicBezTo>
                    <a:cubicBezTo>
                      <a:pt x="232183" y="93322"/>
                      <a:pt x="232183" y="136393"/>
                      <a:pt x="217908" y="177072"/>
                    </a:cubicBezTo>
                    <a:cubicBezTo>
                      <a:pt x="215529" y="181858"/>
                      <a:pt x="213150" y="184251"/>
                      <a:pt x="210770" y="184251"/>
                    </a:cubicBezTo>
                    <a:cubicBezTo>
                      <a:pt x="184599" y="189036"/>
                      <a:pt x="158428" y="191429"/>
                      <a:pt x="132257" y="191429"/>
                    </a:cubicBezTo>
                    <a:cubicBezTo>
                      <a:pt x="106085" y="191429"/>
                      <a:pt x="79914" y="189036"/>
                      <a:pt x="53742" y="184251"/>
                    </a:cubicBezTo>
                    <a:cubicBezTo>
                      <a:pt x="51363" y="184251"/>
                      <a:pt x="48984" y="181858"/>
                      <a:pt x="46605" y="177072"/>
                    </a:cubicBezTo>
                    <a:cubicBezTo>
                      <a:pt x="34709" y="136393"/>
                      <a:pt x="34709" y="93322"/>
                      <a:pt x="46605" y="52643"/>
                    </a:cubicBezTo>
                    <a:cubicBezTo>
                      <a:pt x="48984" y="47857"/>
                      <a:pt x="51363" y="45464"/>
                      <a:pt x="53742" y="45464"/>
                    </a:cubicBezTo>
                    <a:cubicBezTo>
                      <a:pt x="79914" y="40679"/>
                      <a:pt x="106085" y="38286"/>
                      <a:pt x="132257" y="38286"/>
                    </a:cubicBezTo>
                    <a:close/>
                    <a:moveTo>
                      <a:pt x="151695" y="19699"/>
                    </a:moveTo>
                    <a:cubicBezTo>
                      <a:pt x="110866" y="19699"/>
                      <a:pt x="70334" y="22684"/>
                      <a:pt x="29802" y="28654"/>
                    </a:cubicBezTo>
                    <a:cubicBezTo>
                      <a:pt x="15496" y="85962"/>
                      <a:pt x="15496" y="145657"/>
                      <a:pt x="29802" y="202965"/>
                    </a:cubicBezTo>
                    <a:cubicBezTo>
                      <a:pt x="110866" y="212516"/>
                      <a:pt x="191929" y="212516"/>
                      <a:pt x="275376" y="202965"/>
                    </a:cubicBezTo>
                    <a:cubicBezTo>
                      <a:pt x="289682" y="145657"/>
                      <a:pt x="289682" y="85962"/>
                      <a:pt x="275376" y="28654"/>
                    </a:cubicBezTo>
                    <a:cubicBezTo>
                      <a:pt x="233653" y="22684"/>
                      <a:pt x="192525" y="19699"/>
                      <a:pt x="151695" y="19699"/>
                    </a:cubicBezTo>
                    <a:close/>
                    <a:moveTo>
                      <a:pt x="151397" y="0"/>
                    </a:moveTo>
                    <a:cubicBezTo>
                      <a:pt x="194313" y="0"/>
                      <a:pt x="234845" y="2388"/>
                      <a:pt x="277760" y="9551"/>
                    </a:cubicBezTo>
                    <a:cubicBezTo>
                      <a:pt x="284913" y="9551"/>
                      <a:pt x="292066" y="14327"/>
                      <a:pt x="294450" y="23878"/>
                    </a:cubicBezTo>
                    <a:cubicBezTo>
                      <a:pt x="308755" y="83574"/>
                      <a:pt x="308755" y="145657"/>
                      <a:pt x="294450" y="207741"/>
                    </a:cubicBezTo>
                    <a:cubicBezTo>
                      <a:pt x="292066" y="214904"/>
                      <a:pt x="284913" y="222068"/>
                      <a:pt x="277760" y="222068"/>
                    </a:cubicBezTo>
                    <a:cubicBezTo>
                      <a:pt x="256303" y="224455"/>
                      <a:pt x="237229" y="226843"/>
                      <a:pt x="215771" y="229231"/>
                    </a:cubicBezTo>
                    <a:cubicBezTo>
                      <a:pt x="218155" y="229231"/>
                      <a:pt x="218155" y="229231"/>
                      <a:pt x="218155" y="229231"/>
                    </a:cubicBezTo>
                    <a:cubicBezTo>
                      <a:pt x="218155" y="236394"/>
                      <a:pt x="189545" y="238782"/>
                      <a:pt x="151397" y="238782"/>
                    </a:cubicBezTo>
                    <a:cubicBezTo>
                      <a:pt x="115634" y="238782"/>
                      <a:pt x="84639" y="236394"/>
                      <a:pt x="84639" y="229231"/>
                    </a:cubicBezTo>
                    <a:cubicBezTo>
                      <a:pt x="84639" y="229231"/>
                      <a:pt x="84639" y="229231"/>
                      <a:pt x="87023" y="229231"/>
                    </a:cubicBezTo>
                    <a:cubicBezTo>
                      <a:pt x="65565" y="226843"/>
                      <a:pt x="46491" y="224455"/>
                      <a:pt x="27418" y="222068"/>
                    </a:cubicBezTo>
                    <a:cubicBezTo>
                      <a:pt x="17881" y="222068"/>
                      <a:pt x="13112" y="214904"/>
                      <a:pt x="10728" y="207741"/>
                    </a:cubicBezTo>
                    <a:cubicBezTo>
                      <a:pt x="-3577" y="145657"/>
                      <a:pt x="-3577" y="83574"/>
                      <a:pt x="10728" y="23878"/>
                    </a:cubicBezTo>
                    <a:cubicBezTo>
                      <a:pt x="13112" y="14327"/>
                      <a:pt x="17881" y="9551"/>
                      <a:pt x="27418" y="9551"/>
                    </a:cubicBezTo>
                    <a:cubicBezTo>
                      <a:pt x="67949" y="2388"/>
                      <a:pt x="110866" y="0"/>
                      <a:pt x="1513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latin typeface="微软雅黑" panose="020B0503020204020204" pitchFamily="34" charset="-122"/>
                  <a:ea typeface="微软雅黑" panose="020B0503020204020204" pitchFamily="34" charset="-122"/>
                </a:endParaRPr>
              </a:p>
            </p:txBody>
          </p:sp>
        </p:grpSp>
        <p:grpSp>
          <p:nvGrpSpPr>
            <p:cNvPr id="48" name="iṥļïdé">
              <a:extLst>
                <a:ext uri="{FF2B5EF4-FFF2-40B4-BE49-F238E27FC236}">
                  <a16:creationId xmlns:a16="http://schemas.microsoft.com/office/drawing/2014/main" id="{5156D662-9D2B-4DBC-A1BE-EA86BFA1B779}"/>
                </a:ext>
              </a:extLst>
            </p:cNvPr>
            <p:cNvGrpSpPr/>
            <p:nvPr/>
          </p:nvGrpSpPr>
          <p:grpSpPr>
            <a:xfrm>
              <a:off x="6810699" y="4946517"/>
              <a:ext cx="3875301" cy="1040829"/>
              <a:chOff x="6750725" y="2906937"/>
              <a:chExt cx="3875301" cy="1040829"/>
            </a:xfrm>
          </p:grpSpPr>
          <p:sp>
            <p:nvSpPr>
              <p:cNvPr id="51" name="iṧļíḋé">
                <a:extLst>
                  <a:ext uri="{FF2B5EF4-FFF2-40B4-BE49-F238E27FC236}">
                    <a16:creationId xmlns:a16="http://schemas.microsoft.com/office/drawing/2014/main" id="{CB71E2A8-0917-4D04-A2C4-2B5FDA57EACA}"/>
                  </a:ext>
                </a:extLst>
              </p:cNvPr>
              <p:cNvSpPr/>
              <p:nvPr/>
            </p:nvSpPr>
            <p:spPr bwMode="auto">
              <a:xfrm>
                <a:off x="6780086" y="3375728"/>
                <a:ext cx="3845940"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难以自动诊断故障和</a:t>
                </a:r>
                <a:endParaRPr lang="en-US" altLang="zh-CN" sz="1600" dirty="0">
                  <a:latin typeface="微软雅黑" panose="020B0503020204020204" pitchFamily="34" charset="-122"/>
                  <a:ea typeface="微软雅黑" panose="020B0503020204020204" pitchFamily="34" charset="-122"/>
                </a:endParaRPr>
              </a:p>
              <a:p>
                <a:pPr marL="171450" indent="-171450">
                  <a:lnSpc>
                    <a:spcPct val="150000"/>
                  </a:lnSpc>
                  <a:spcBef>
                    <a:spcPct val="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难以细粒度定位故障起因</a:t>
                </a:r>
              </a:p>
            </p:txBody>
          </p:sp>
          <p:sp>
            <p:nvSpPr>
              <p:cNvPr id="52" name="i$ḻïďé">
                <a:extLst>
                  <a:ext uri="{FF2B5EF4-FFF2-40B4-BE49-F238E27FC236}">
                    <a16:creationId xmlns:a16="http://schemas.microsoft.com/office/drawing/2014/main" id="{836D5325-F91D-4E81-9C34-2CD3840A06A7}"/>
                  </a:ext>
                </a:extLst>
              </p:cNvPr>
              <p:cNvSpPr txBox="1"/>
              <p:nvPr/>
            </p:nvSpPr>
            <p:spPr bwMode="auto">
              <a:xfrm>
                <a:off x="6750725" y="2906937"/>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latin typeface="微软雅黑" panose="020B0503020204020204" pitchFamily="34" charset="-122"/>
                    <a:ea typeface="微软雅黑" panose="020B0503020204020204" pitchFamily="34" charset="-122"/>
                  </a:rPr>
                  <a:t>借助人工经验计算和故障因素相关性匹配</a:t>
                </a:r>
                <a:endParaRPr lang="en-US" altLang="zh-CN" sz="1800" b="1" dirty="0">
                  <a:latin typeface="微软雅黑" panose="020B0503020204020204" pitchFamily="34" charset="-122"/>
                  <a:ea typeface="微软雅黑" panose="020B0503020204020204" pitchFamily="34" charset="-122"/>
                </a:endParaRPr>
              </a:p>
            </p:txBody>
          </p:sp>
        </p:grpSp>
        <p:cxnSp>
          <p:nvCxnSpPr>
            <p:cNvPr id="49" name="iṩḻiḑê">
              <a:extLst>
                <a:ext uri="{FF2B5EF4-FFF2-40B4-BE49-F238E27FC236}">
                  <a16:creationId xmlns:a16="http://schemas.microsoft.com/office/drawing/2014/main" id="{66BE4276-0D6E-4943-A8B6-F310393C423E}"/>
                </a:ext>
              </a:extLst>
            </p:cNvPr>
            <p:cNvCxnSpPr/>
            <p:nvPr/>
          </p:nvCxnSpPr>
          <p:spPr>
            <a:xfrm>
              <a:off x="6933670" y="3051610"/>
              <a:ext cx="360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0" name="islîde">
              <a:extLst>
                <a:ext uri="{FF2B5EF4-FFF2-40B4-BE49-F238E27FC236}">
                  <a16:creationId xmlns:a16="http://schemas.microsoft.com/office/drawing/2014/main" id="{9DB80795-15E8-4227-95D6-8E0E15128410}"/>
                </a:ext>
              </a:extLst>
            </p:cNvPr>
            <p:cNvCxnSpPr/>
            <p:nvPr/>
          </p:nvCxnSpPr>
          <p:spPr>
            <a:xfrm>
              <a:off x="6963030" y="4837055"/>
              <a:ext cx="360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7" name="îṩḻïdê">
            <a:extLst>
              <a:ext uri="{FF2B5EF4-FFF2-40B4-BE49-F238E27FC236}">
                <a16:creationId xmlns:a16="http://schemas.microsoft.com/office/drawing/2014/main" id="{BF4E62E5-1E23-4500-9329-7FE6138DA7F2}"/>
              </a:ext>
            </a:extLst>
          </p:cNvPr>
          <p:cNvSpPr/>
          <p:nvPr/>
        </p:nvSpPr>
        <p:spPr bwMode="auto">
          <a:xfrm>
            <a:off x="978163" y="1890919"/>
            <a:ext cx="2459717" cy="578165"/>
          </a:xfrm>
          <a:prstGeom prst="homePlate">
            <a:avLst>
              <a:gd name="adj" fmla="val 35856"/>
            </a:avLst>
          </a:prstGeom>
          <a:solidFill>
            <a:schemeClr val="bg2">
              <a:lumMod val="75000"/>
              <a:alpha val="48000"/>
            </a:schemeClr>
          </a:solidFill>
          <a:ln w="25400" algn="ctr">
            <a:noFill/>
            <a:miter lim="800000"/>
            <a:headEnd/>
            <a:tailEnd/>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8B679C58-94F8-426E-BC8A-F933062ADF51}"/>
              </a:ext>
            </a:extLst>
          </p:cNvPr>
          <p:cNvSpPr txBox="1"/>
          <p:nvPr/>
        </p:nvSpPr>
        <p:spPr>
          <a:xfrm>
            <a:off x="921035" y="1992489"/>
            <a:ext cx="2350304" cy="369332"/>
          </a:xfrm>
          <a:prstGeom prst="rect">
            <a:avLst/>
          </a:prstGeom>
          <a:noFill/>
        </p:spPr>
        <p:txBody>
          <a:bodyPr wrap="square" rtlCol="0">
            <a:spAutoFit/>
          </a:bodyPr>
          <a:lstStyle/>
          <a:p>
            <a:pPr algn="ctr"/>
            <a:r>
              <a:rPr lang="zh-CN" altLang="en-US" b="1" dirty="0">
                <a:solidFill>
                  <a:srgbClr val="4276AA"/>
                </a:solidFill>
                <a:latin typeface="微软雅黑" panose="020B0503020204020204" pitchFamily="34" charset="-122"/>
                <a:ea typeface="微软雅黑" panose="020B0503020204020204" pitchFamily="34" charset="-122"/>
              </a:rPr>
              <a:t>故障检测流程</a:t>
            </a:r>
          </a:p>
        </p:txBody>
      </p:sp>
    </p:spTree>
    <p:custDataLst>
      <p:tags r:id="rId1"/>
    </p:custDataLst>
    <p:extLst>
      <p:ext uri="{BB962C8B-B14F-4D97-AF65-F5344CB8AC3E}">
        <p14:creationId xmlns:p14="http://schemas.microsoft.com/office/powerpoint/2010/main" val="3991001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ṩḷiḋê">
            <a:extLst>
              <a:ext uri="{FF2B5EF4-FFF2-40B4-BE49-F238E27FC236}">
                <a16:creationId xmlns:a16="http://schemas.microsoft.com/office/drawing/2014/main" id="{54794A06-7DDC-43ED-B563-11DF86BCFE68}"/>
              </a:ext>
            </a:extLst>
          </p:cNvPr>
          <p:cNvSpPr/>
          <p:nvPr/>
        </p:nvSpPr>
        <p:spPr>
          <a:xfrm>
            <a:off x="7620275" y="3990522"/>
            <a:ext cx="1228725" cy="1228725"/>
          </a:xfrm>
          <a:prstGeom prst="ellipse">
            <a:avLst/>
          </a:prstGeom>
          <a:solidFill>
            <a:schemeClr val="accent3"/>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rgbClr val="FFFFFF"/>
              </a:solidFill>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未来展望</a:t>
            </a:r>
            <a:r>
              <a:rPr lang="en-US" altLang="zh-CN" sz="28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故障检测</a:t>
            </a:r>
            <a:endParaRPr lang="en-US" altLang="zh-CN" sz="32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1" name="文本框 10">
            <a:extLst>
              <a:ext uri="{FF2B5EF4-FFF2-40B4-BE49-F238E27FC236}">
                <a16:creationId xmlns:a16="http://schemas.microsoft.com/office/drawing/2014/main" id="{270B3373-C7A3-4498-AFC6-9B21971115C5}"/>
              </a:ext>
            </a:extLst>
          </p:cNvPr>
          <p:cNvSpPr txBox="1"/>
          <p:nvPr/>
        </p:nvSpPr>
        <p:spPr>
          <a:xfrm>
            <a:off x="1061414" y="1110452"/>
            <a:ext cx="9778404" cy="923330"/>
          </a:xfrm>
          <a:prstGeom prst="rect">
            <a:avLst/>
          </a:prstGeom>
          <a:noFill/>
        </p:spPr>
        <p:txBody>
          <a:bodyPr wrap="square" rtlCol="0">
            <a:spAutoFit/>
          </a:bodyPr>
          <a:lstStyle/>
          <a:p>
            <a:r>
              <a:rPr lang="zh-CN" altLang="zh-CN" sz="1800" kern="100" dirty="0">
                <a:effectLst/>
                <a:latin typeface="微软雅黑" panose="020B0503020204020204" pitchFamily="34" charset="-122"/>
                <a:ea typeface="微软雅黑" panose="020B0503020204020204" pitchFamily="34" charset="-122"/>
              </a:rPr>
              <a:t>对故障检测中</a:t>
            </a:r>
            <a:r>
              <a:rPr lang="zh-CN" altLang="zh-CN" sz="1800" b="1" kern="100" dirty="0">
                <a:solidFill>
                  <a:schemeClr val="accent1"/>
                </a:solidFill>
                <a:effectLst/>
                <a:latin typeface="微软雅黑" panose="020B0503020204020204" pitchFamily="34" charset="-122"/>
                <a:ea typeface="微软雅黑" panose="020B0503020204020204" pitchFamily="34" charset="-122"/>
              </a:rPr>
              <a:t>软件监控</a:t>
            </a:r>
            <a:r>
              <a:rPr lang="zh-CN" altLang="zh-CN" sz="1800" kern="100" dirty="0">
                <a:effectLst/>
                <a:latin typeface="微软雅黑" panose="020B0503020204020204" pitchFamily="34" charset="-122"/>
                <a:ea typeface="微软雅黑" panose="020B0503020204020204" pitchFamily="34" charset="-122"/>
              </a:rPr>
              <a:t>、</a:t>
            </a:r>
            <a:r>
              <a:rPr lang="zh-CN" altLang="zh-CN" sz="1800" b="1" kern="100" dirty="0">
                <a:solidFill>
                  <a:schemeClr val="accent1"/>
                </a:solidFill>
                <a:effectLst/>
                <a:latin typeface="微软雅黑" panose="020B0503020204020204" pitchFamily="34" charset="-122"/>
                <a:ea typeface="微软雅黑" panose="020B0503020204020204" pitchFamily="34" charset="-122"/>
              </a:rPr>
              <a:t>故障诊断</a:t>
            </a:r>
            <a:r>
              <a:rPr lang="zh-CN" altLang="zh-CN" sz="1800" kern="100" dirty="0">
                <a:effectLst/>
                <a:latin typeface="微软雅黑" panose="020B0503020204020204" pitchFamily="34" charset="-122"/>
                <a:ea typeface="微软雅黑" panose="020B0503020204020204" pitchFamily="34" charset="-122"/>
              </a:rPr>
              <a:t>、</a:t>
            </a:r>
            <a:r>
              <a:rPr lang="zh-CN" altLang="zh-CN" sz="1800" b="1" kern="100" dirty="0">
                <a:solidFill>
                  <a:schemeClr val="accent1"/>
                </a:solidFill>
                <a:effectLst/>
                <a:latin typeface="微软雅黑" panose="020B0503020204020204" pitchFamily="34" charset="-122"/>
                <a:ea typeface="微软雅黑" panose="020B0503020204020204" pitchFamily="34" charset="-122"/>
              </a:rPr>
              <a:t>故障复现和测试</a:t>
            </a:r>
            <a:r>
              <a:rPr lang="zh-CN" altLang="zh-CN" sz="1800" kern="100" dirty="0">
                <a:effectLst/>
                <a:latin typeface="微软雅黑" panose="020B0503020204020204" pitchFamily="34" charset="-122"/>
                <a:ea typeface="微软雅黑" panose="020B0503020204020204" pitchFamily="34" charset="-122"/>
              </a:rPr>
              <a:t>三个方面的未来发展进行分析。</a:t>
            </a:r>
          </a:p>
          <a:p>
            <a:pPr marL="342900" indent="-342900">
              <a:buFont typeface="+mj-lt"/>
              <a:buAutoNum type="arabicPeriod"/>
            </a:pPr>
            <a:endParaRPr lang="zh-CN" altLang="zh-CN" sz="1800" kern="100" dirty="0">
              <a:effectLst/>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dirty="0">
              <a:latin typeface="微软雅黑" panose="020B0503020204020204" pitchFamily="34" charset="-122"/>
              <a:ea typeface="微软雅黑" panose="020B0503020204020204" pitchFamily="34" charset="-122"/>
            </a:endParaRPr>
          </a:p>
        </p:txBody>
      </p:sp>
      <p:grpSp>
        <p:nvGrpSpPr>
          <p:cNvPr id="12" name="#56684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9797B99-ECF9-4741-AA93-46DB03DC77C0}"/>
              </a:ext>
            </a:extLst>
          </p:cNvPr>
          <p:cNvGrpSpPr>
            <a:grpSpLocks noChangeAspect="1"/>
          </p:cNvGrpSpPr>
          <p:nvPr>
            <p:custDataLst>
              <p:tags r:id="rId2"/>
            </p:custDataLst>
          </p:nvPr>
        </p:nvGrpSpPr>
        <p:grpSpPr>
          <a:xfrm>
            <a:off x="918323" y="1802349"/>
            <a:ext cx="11250355" cy="4335285"/>
            <a:chOff x="847159" y="1448550"/>
            <a:chExt cx="11250355" cy="4335285"/>
          </a:xfrm>
        </p:grpSpPr>
        <p:sp>
          <p:nvSpPr>
            <p:cNvPr id="13" name="îṩľïḍe">
              <a:extLst>
                <a:ext uri="{FF2B5EF4-FFF2-40B4-BE49-F238E27FC236}">
                  <a16:creationId xmlns:a16="http://schemas.microsoft.com/office/drawing/2014/main" id="{1C38E853-7547-4F8E-BD6E-478CE257CB23}"/>
                </a:ext>
              </a:extLst>
            </p:cNvPr>
            <p:cNvSpPr/>
            <p:nvPr/>
          </p:nvSpPr>
          <p:spPr>
            <a:xfrm>
              <a:off x="4741344" y="2534728"/>
              <a:ext cx="1228725" cy="1228725"/>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îśļiḋé">
              <a:extLst>
                <a:ext uri="{FF2B5EF4-FFF2-40B4-BE49-F238E27FC236}">
                  <a16:creationId xmlns:a16="http://schemas.microsoft.com/office/drawing/2014/main" id="{8E91CE6C-1F59-46F9-9510-B85F7736DCE1}"/>
                </a:ext>
              </a:extLst>
            </p:cNvPr>
            <p:cNvSpPr/>
            <p:nvPr/>
          </p:nvSpPr>
          <p:spPr>
            <a:xfrm>
              <a:off x="3541994" y="3510544"/>
              <a:ext cx="1228725" cy="1228725"/>
            </a:xfrm>
            <a:prstGeom prst="ellipse">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15" name="iṩḷiḋê">
              <a:extLst>
                <a:ext uri="{FF2B5EF4-FFF2-40B4-BE49-F238E27FC236}">
                  <a16:creationId xmlns:a16="http://schemas.microsoft.com/office/drawing/2014/main" id="{D809DB73-8AAC-4126-AD02-CEEBB52B9E05}"/>
                </a:ext>
              </a:extLst>
            </p:cNvPr>
            <p:cNvSpPr/>
            <p:nvPr/>
          </p:nvSpPr>
          <p:spPr>
            <a:xfrm>
              <a:off x="6424596" y="2606111"/>
              <a:ext cx="1228725" cy="1228725"/>
            </a:xfrm>
            <a:prstGeom prst="ellipse">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16" name="íṡḻîḍé">
              <a:extLst>
                <a:ext uri="{FF2B5EF4-FFF2-40B4-BE49-F238E27FC236}">
                  <a16:creationId xmlns:a16="http://schemas.microsoft.com/office/drawing/2014/main" id="{759DD615-070C-4FC0-B4D3-E7E7C3DB41F9}"/>
                </a:ext>
              </a:extLst>
            </p:cNvPr>
            <p:cNvSpPr/>
            <p:nvPr/>
          </p:nvSpPr>
          <p:spPr>
            <a:xfrm>
              <a:off x="3989161" y="3093811"/>
              <a:ext cx="4213678" cy="2106839"/>
            </a:xfrm>
            <a:custGeom>
              <a:avLst/>
              <a:gdLst>
                <a:gd name="connsiteX0" fmla="*/ 2106839 w 4213678"/>
                <a:gd name="connsiteY0" fmla="*/ 0 h 2106839"/>
                <a:gd name="connsiteX1" fmla="*/ 4213678 w 4213678"/>
                <a:gd name="connsiteY1" fmla="*/ 2106839 h 2106839"/>
                <a:gd name="connsiteX2" fmla="*/ 0 w 4213678"/>
                <a:gd name="connsiteY2" fmla="*/ 2106839 h 2106839"/>
                <a:gd name="connsiteX3" fmla="*/ 2106839 w 4213678"/>
                <a:gd name="connsiteY3" fmla="*/ 0 h 2106839"/>
              </a:gdLst>
              <a:ahLst/>
              <a:cxnLst>
                <a:cxn ang="0">
                  <a:pos x="connsiteX0" y="connsiteY0"/>
                </a:cxn>
                <a:cxn ang="0">
                  <a:pos x="connsiteX1" y="connsiteY1"/>
                </a:cxn>
                <a:cxn ang="0">
                  <a:pos x="connsiteX2" y="connsiteY2"/>
                </a:cxn>
                <a:cxn ang="0">
                  <a:pos x="connsiteX3" y="connsiteY3"/>
                </a:cxn>
              </a:cxnLst>
              <a:rect l="l" t="t" r="r" b="b"/>
              <a:pathLst>
                <a:path w="4213678" h="2106839">
                  <a:moveTo>
                    <a:pt x="2106839" y="0"/>
                  </a:moveTo>
                  <a:cubicBezTo>
                    <a:pt x="3270414" y="0"/>
                    <a:pt x="4213678" y="943264"/>
                    <a:pt x="4213678" y="2106839"/>
                  </a:cubicBezTo>
                  <a:lnTo>
                    <a:pt x="0" y="2106839"/>
                  </a:lnTo>
                  <a:cubicBezTo>
                    <a:pt x="0" y="943264"/>
                    <a:pt x="943264" y="0"/>
                    <a:pt x="2106839" y="0"/>
                  </a:cubicBezTo>
                  <a:close/>
                </a:path>
              </a:pathLst>
            </a:cu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7" name="îŝlîḑe">
              <a:extLst>
                <a:ext uri="{FF2B5EF4-FFF2-40B4-BE49-F238E27FC236}">
                  <a16:creationId xmlns:a16="http://schemas.microsoft.com/office/drawing/2014/main" id="{1364216A-D003-4CAE-B376-EB66C68B0403}"/>
                </a:ext>
              </a:extLst>
            </p:cNvPr>
            <p:cNvSpPr txBox="1"/>
            <p:nvPr/>
          </p:nvSpPr>
          <p:spPr>
            <a:xfrm>
              <a:off x="3644931" y="3803381"/>
              <a:ext cx="585417" cy="523220"/>
            </a:xfrm>
            <a:prstGeom prst="rect">
              <a:avLst/>
            </a:prstGeom>
            <a:noFill/>
          </p:spPr>
          <p:txBody>
            <a:bodyPr wrap="square" rtlCol="0">
              <a:spAutoFit/>
            </a:bodyPr>
            <a:lstStyle/>
            <a:p>
              <a:pPr algn="ctr"/>
              <a:r>
                <a:rPr lang="en-US" altLang="zh-CN" sz="2800" b="1" i="1" dirty="0">
                  <a:solidFill>
                    <a:srgbClr val="FFFFFF"/>
                  </a:solidFill>
                  <a:latin typeface="微软雅黑" panose="020B0503020204020204" pitchFamily="34" charset="-122"/>
                  <a:ea typeface="微软雅黑" panose="020B0503020204020204" pitchFamily="34" charset="-122"/>
                </a:rPr>
                <a:t>1</a:t>
              </a:r>
              <a:endParaRPr lang="zh-CN" altLang="en-US" sz="2800" b="1" i="1" dirty="0">
                <a:solidFill>
                  <a:srgbClr val="FFFFFF"/>
                </a:solidFill>
                <a:latin typeface="微软雅黑" panose="020B0503020204020204" pitchFamily="34" charset="-122"/>
                <a:ea typeface="微软雅黑" panose="020B0503020204020204" pitchFamily="34" charset="-122"/>
              </a:endParaRPr>
            </a:p>
          </p:txBody>
        </p:sp>
        <p:sp>
          <p:nvSpPr>
            <p:cNvPr id="18" name="iš1ïdê">
              <a:extLst>
                <a:ext uri="{FF2B5EF4-FFF2-40B4-BE49-F238E27FC236}">
                  <a16:creationId xmlns:a16="http://schemas.microsoft.com/office/drawing/2014/main" id="{48A61CCD-BE77-421C-B49B-66A7C49B32F7}"/>
                </a:ext>
              </a:extLst>
            </p:cNvPr>
            <p:cNvSpPr txBox="1"/>
            <p:nvPr/>
          </p:nvSpPr>
          <p:spPr>
            <a:xfrm>
              <a:off x="5080511" y="2697253"/>
              <a:ext cx="409086" cy="523220"/>
            </a:xfrm>
            <a:prstGeom prst="rect">
              <a:avLst/>
            </a:prstGeom>
            <a:noFill/>
          </p:spPr>
          <p:txBody>
            <a:bodyPr wrap="none" rtlCol="0">
              <a:spAutoFit/>
            </a:bodyPr>
            <a:lstStyle/>
            <a:p>
              <a:pPr algn="ctr"/>
              <a:r>
                <a:rPr lang="en-US" altLang="zh-CN" sz="100" b="1" i="1" dirty="0">
                  <a:solidFill>
                    <a:srgbClr val="FFFFFF"/>
                  </a:solidFill>
                  <a:latin typeface="微软雅黑" panose="020B0503020204020204" pitchFamily="34" charset="-122"/>
                  <a:ea typeface="微软雅黑" panose="020B0503020204020204" pitchFamily="34" charset="-122"/>
                </a:rPr>
                <a:t> </a:t>
              </a:r>
              <a:r>
                <a:rPr lang="en-US" altLang="zh-CN" sz="2800" b="1" i="1" dirty="0">
                  <a:solidFill>
                    <a:srgbClr val="FFFFFF"/>
                  </a:solidFill>
                  <a:latin typeface="微软雅黑" panose="020B0503020204020204" pitchFamily="34" charset="-122"/>
                  <a:ea typeface="微软雅黑" panose="020B0503020204020204" pitchFamily="34" charset="-122"/>
                </a:rPr>
                <a:t>2</a:t>
              </a:r>
              <a:endParaRPr lang="zh-CN" altLang="en-US" sz="2800" b="1" i="1" dirty="0">
                <a:solidFill>
                  <a:srgbClr val="FFFFFF"/>
                </a:solidFill>
                <a:latin typeface="微软雅黑" panose="020B0503020204020204" pitchFamily="34" charset="-122"/>
                <a:ea typeface="微软雅黑" panose="020B0503020204020204" pitchFamily="34" charset="-122"/>
              </a:endParaRPr>
            </a:p>
          </p:txBody>
        </p:sp>
        <p:sp>
          <p:nvSpPr>
            <p:cNvPr id="19" name="iś1îde">
              <a:extLst>
                <a:ext uri="{FF2B5EF4-FFF2-40B4-BE49-F238E27FC236}">
                  <a16:creationId xmlns:a16="http://schemas.microsoft.com/office/drawing/2014/main" id="{E7E84A37-1927-487B-847F-F547265FC172}"/>
                </a:ext>
              </a:extLst>
            </p:cNvPr>
            <p:cNvSpPr txBox="1"/>
            <p:nvPr/>
          </p:nvSpPr>
          <p:spPr>
            <a:xfrm>
              <a:off x="6737374" y="2741270"/>
              <a:ext cx="585417" cy="523220"/>
            </a:xfrm>
            <a:prstGeom prst="rect">
              <a:avLst/>
            </a:prstGeom>
            <a:noFill/>
          </p:spPr>
          <p:txBody>
            <a:bodyPr wrap="square" rtlCol="0">
              <a:spAutoFit/>
            </a:bodyPr>
            <a:lstStyle/>
            <a:p>
              <a:pPr algn="ctr"/>
              <a:r>
                <a:rPr lang="en-US" altLang="zh-CN" sz="2800" b="1" i="1" dirty="0">
                  <a:solidFill>
                    <a:srgbClr val="FFFFFF"/>
                  </a:solidFill>
                  <a:latin typeface="微软雅黑" panose="020B0503020204020204" pitchFamily="34" charset="-122"/>
                  <a:ea typeface="微软雅黑" panose="020B0503020204020204" pitchFamily="34" charset="-122"/>
                </a:rPr>
                <a:t>3</a:t>
              </a:r>
              <a:endParaRPr lang="zh-CN" altLang="en-US" sz="2800" b="1" i="1" dirty="0">
                <a:solidFill>
                  <a:srgbClr val="FFFFFF"/>
                </a:solidFill>
                <a:latin typeface="微软雅黑" panose="020B0503020204020204" pitchFamily="34" charset="-122"/>
                <a:ea typeface="微软雅黑" panose="020B0503020204020204" pitchFamily="34" charset="-122"/>
              </a:endParaRPr>
            </a:p>
          </p:txBody>
        </p:sp>
        <p:sp>
          <p:nvSpPr>
            <p:cNvPr id="20" name="íṡľîdè">
              <a:extLst>
                <a:ext uri="{FF2B5EF4-FFF2-40B4-BE49-F238E27FC236}">
                  <a16:creationId xmlns:a16="http://schemas.microsoft.com/office/drawing/2014/main" id="{FE873E6F-DC03-4386-B5CF-5D0B1D012C99}"/>
                </a:ext>
              </a:extLst>
            </p:cNvPr>
            <p:cNvSpPr txBox="1"/>
            <p:nvPr/>
          </p:nvSpPr>
          <p:spPr>
            <a:xfrm>
              <a:off x="4347836" y="4098896"/>
              <a:ext cx="3496328" cy="461665"/>
            </a:xfrm>
            <a:prstGeom prst="rect">
              <a:avLst/>
            </a:prstGeom>
            <a:noFill/>
          </p:spPr>
          <p:txBody>
            <a:bodyPr wrap="square">
              <a:spAutoFit/>
            </a:bodyPr>
            <a:lstStyle>
              <a:defPPr>
                <a:defRPr lang="zh-CN"/>
              </a:defPPr>
              <a:lvl1pPr marR="0" lvl="0" indent="0" algn="ctr" defTabSz="913765" fontAlgn="auto">
                <a:lnSpc>
                  <a:spcPct val="100000"/>
                </a:lnSpc>
                <a:spcBef>
                  <a:spcPts val="0"/>
                </a:spcBef>
                <a:spcAft>
                  <a:spcPts val="0"/>
                </a:spcAft>
                <a:buClrTx/>
                <a:buSzPct val="25000"/>
                <a:buFontTx/>
                <a:buNone/>
                <a:defRPr kumimoji="0" sz="2400" b="1" i="0" u="none" strike="noStrike" cap="none" spc="0" normalizeH="0" baseline="0">
                  <a:ln>
                    <a:noFill/>
                  </a:ln>
                  <a:solidFill>
                    <a:schemeClr val="bg2">
                      <a:lumMod val="10000"/>
                    </a:schemeClr>
                  </a:solidFill>
                  <a:effectLst/>
                  <a:uLnTx/>
                  <a:uFillTx/>
                </a:defRPr>
              </a:lvl1pPr>
            </a:lstStyle>
            <a:p>
              <a:r>
                <a:rPr lang="zh-CN" altLang="en-US" dirty="0">
                  <a:solidFill>
                    <a:schemeClr val="accent1"/>
                  </a:solidFill>
                  <a:latin typeface="微软雅黑" panose="020B0503020204020204" pitchFamily="34" charset="-122"/>
                  <a:ea typeface="微软雅黑" panose="020B0503020204020204" pitchFamily="34" charset="-122"/>
                </a:rPr>
                <a:t>故障检测</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21" name="îşľïḋé">
              <a:extLst>
                <a:ext uri="{FF2B5EF4-FFF2-40B4-BE49-F238E27FC236}">
                  <a16:creationId xmlns:a16="http://schemas.microsoft.com/office/drawing/2014/main" id="{AB73662F-4F29-4DFC-9CFB-2B2E4A8242F6}"/>
                </a:ext>
              </a:extLst>
            </p:cNvPr>
            <p:cNvSpPr txBox="1"/>
            <p:nvPr/>
          </p:nvSpPr>
          <p:spPr>
            <a:xfrm>
              <a:off x="1087910" y="3439208"/>
              <a:ext cx="2358954" cy="1865126"/>
            </a:xfrm>
            <a:prstGeom prst="rect">
              <a:avLst/>
            </a:prstGeom>
          </p:spPr>
          <p:txBody>
            <a:bodyPr wrap="square" rtlCol="0">
              <a:spAutoFit/>
            </a:bodyPr>
            <a:lstStyle>
              <a:defPPr>
                <a:defRPr lang="zh-CN"/>
              </a:defPPr>
              <a:lvl1pPr>
                <a:lnSpc>
                  <a:spcPts val="1500"/>
                </a:lnSpc>
                <a:defRPr sz="900"/>
              </a:lvl1pPr>
            </a:lstStyle>
            <a:p>
              <a:pPr marL="285750" indent="-285750" algn="just">
                <a:lnSpc>
                  <a:spcPct val="120000"/>
                </a:lnSpc>
                <a:buFont typeface="Wingdings" panose="05000000000000000000" pitchFamily="2" charset="2"/>
                <a:buChar char="Ø"/>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设计对软件系统无侵入式、多源数据融合的全新监控模式</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解决微服务监控数据多源、异构和复杂依赖的问题</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îs1ïḋê">
              <a:extLst>
                <a:ext uri="{FF2B5EF4-FFF2-40B4-BE49-F238E27FC236}">
                  <a16:creationId xmlns:a16="http://schemas.microsoft.com/office/drawing/2014/main" id="{BEC4A66B-AFE2-4A30-8813-C087FB7AFCED}"/>
                </a:ext>
              </a:extLst>
            </p:cNvPr>
            <p:cNvSpPr txBox="1"/>
            <p:nvPr/>
          </p:nvSpPr>
          <p:spPr>
            <a:xfrm>
              <a:off x="7635038" y="2519754"/>
              <a:ext cx="4462476" cy="1274195"/>
            </a:xfrm>
            <a:prstGeom prst="rect">
              <a:avLst/>
            </a:prstGeom>
          </p:spPr>
          <p:txBody>
            <a:bodyPr wrap="square" rtlCol="0">
              <a:spAutoFit/>
            </a:bodyPr>
            <a:lstStyle>
              <a:defPPr>
                <a:defRPr lang="zh-CN"/>
              </a:defPPr>
              <a:lvl1pPr>
                <a:lnSpc>
                  <a:spcPts val="1500"/>
                </a:lnSpc>
                <a:defRPr sz="900"/>
              </a:lvl1pPr>
            </a:lstStyle>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联系实际产业界软件系统，设计出符合全新的微服务软件特点的故障注入方法和框架</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分析微服务故障类型以及故障注入方法优化</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p:txBody>
        </p:sp>
        <p:sp>
          <p:nvSpPr>
            <p:cNvPr id="23" name="ïsļíḓè">
              <a:extLst>
                <a:ext uri="{FF2B5EF4-FFF2-40B4-BE49-F238E27FC236}">
                  <a16:creationId xmlns:a16="http://schemas.microsoft.com/office/drawing/2014/main" id="{2FF0CD39-B038-4396-A397-37C70DE536AB}"/>
                </a:ext>
              </a:extLst>
            </p:cNvPr>
            <p:cNvSpPr txBox="1"/>
            <p:nvPr/>
          </p:nvSpPr>
          <p:spPr>
            <a:xfrm>
              <a:off x="2047997" y="1828152"/>
              <a:ext cx="4706549" cy="1569660"/>
            </a:xfrm>
            <a:prstGeom prst="rect">
              <a:avLst/>
            </a:prstGeom>
          </p:spPr>
          <p:txBody>
            <a:bodyPr wrap="square" rtlCol="0">
              <a:spAutoFit/>
            </a:bodyPr>
            <a:lstStyle>
              <a:defPPr>
                <a:defRPr lang="zh-CN"/>
              </a:defPPr>
              <a:lvl1pPr>
                <a:lnSpc>
                  <a:spcPts val="1500"/>
                </a:lnSpc>
                <a:defRPr sz="900"/>
              </a:lvl1pPr>
            </a:lstStyle>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考虑软件架构和依赖关判断故障影响程度。</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聚焦在如何解决服务级故障，对资源级、代码级等方面进行研究</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p:txBody>
        </p:sp>
        <p:sp>
          <p:nvSpPr>
            <p:cNvPr id="24" name="îṡľïdê">
              <a:extLst>
                <a:ext uri="{FF2B5EF4-FFF2-40B4-BE49-F238E27FC236}">
                  <a16:creationId xmlns:a16="http://schemas.microsoft.com/office/drawing/2014/main" id="{199D3EB3-91C2-4633-AD7F-D0D2FAB4CFC2}"/>
                </a:ext>
              </a:extLst>
            </p:cNvPr>
            <p:cNvSpPr txBox="1"/>
            <p:nvPr/>
          </p:nvSpPr>
          <p:spPr>
            <a:xfrm>
              <a:off x="3516052" y="5499142"/>
              <a:ext cx="5159896" cy="284693"/>
            </a:xfrm>
            <a:prstGeom prst="rect">
              <a:avLst/>
            </a:prstGeom>
            <a:noFill/>
          </p:spPr>
          <p:txBody>
            <a:bodyPr wrap="square" rtlCol="0">
              <a:spAutoFit/>
            </a:bodyPr>
            <a:lstStyle>
              <a:defPPr>
                <a:defRPr lang="zh-CN"/>
              </a:defPPr>
              <a:lvl1pPr>
                <a:lnSpc>
                  <a:spcPts val="1500"/>
                </a:lnSpc>
                <a:defRPr sz="900"/>
              </a:lvl1pPr>
            </a:lstStyle>
            <a:p>
              <a:pPr algn="ctr"/>
              <a:endParaRPr lang="en-US" altLang="zh-CN" dirty="0">
                <a:latin typeface="微软雅黑" panose="020B0503020204020204" pitchFamily="34" charset="-122"/>
                <a:ea typeface="微软雅黑" panose="020B0503020204020204" pitchFamily="34" charset="-122"/>
              </a:endParaRPr>
            </a:p>
          </p:txBody>
        </p:sp>
        <p:sp>
          <p:nvSpPr>
            <p:cNvPr id="25" name="ïşľîdê">
              <a:extLst>
                <a:ext uri="{FF2B5EF4-FFF2-40B4-BE49-F238E27FC236}">
                  <a16:creationId xmlns:a16="http://schemas.microsoft.com/office/drawing/2014/main" id="{DF69170E-673E-4C32-97AA-422A5302008E}"/>
                </a:ext>
              </a:extLst>
            </p:cNvPr>
            <p:cNvSpPr txBox="1"/>
            <p:nvPr/>
          </p:nvSpPr>
          <p:spPr>
            <a:xfrm>
              <a:off x="847159" y="3095213"/>
              <a:ext cx="1294203" cy="338554"/>
            </a:xfrm>
            <a:prstGeom prst="rect">
              <a:avLst/>
            </a:prstGeom>
            <a:noFill/>
          </p:spPr>
          <p:txBody>
            <a:bodyPr wrap="square" rtlCol="0">
              <a:spAutoFit/>
            </a:bodyPr>
            <a:lstStyle/>
            <a:p>
              <a:pPr algn="r"/>
              <a:r>
                <a:rPr lang="zh-CN" altLang="en-US" sz="1600" b="1" dirty="0">
                  <a:solidFill>
                    <a:schemeClr val="accent5"/>
                  </a:solidFill>
                  <a:latin typeface="微软雅黑" panose="020B0503020204020204" pitchFamily="34" charset="-122"/>
                  <a:ea typeface="微软雅黑" panose="020B0503020204020204" pitchFamily="34" charset="-122"/>
                </a:rPr>
                <a:t>软件监控</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26" name="iSļîďé">
              <a:extLst>
                <a:ext uri="{FF2B5EF4-FFF2-40B4-BE49-F238E27FC236}">
                  <a16:creationId xmlns:a16="http://schemas.microsoft.com/office/drawing/2014/main" id="{09C6361A-445D-4EBE-9D85-55184F82F6B9}"/>
                </a:ext>
              </a:extLst>
            </p:cNvPr>
            <p:cNvSpPr txBox="1"/>
            <p:nvPr/>
          </p:nvSpPr>
          <p:spPr>
            <a:xfrm>
              <a:off x="7464996" y="2056654"/>
              <a:ext cx="1985089" cy="338554"/>
            </a:xfrm>
            <a:prstGeom prst="rect">
              <a:avLst/>
            </a:prstGeom>
            <a:noFill/>
          </p:spPr>
          <p:txBody>
            <a:bodyPr wrap="square" rtlCol="0">
              <a:sp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故障复现和测试</a:t>
              </a:r>
              <a:endParaRPr lang="en-US" altLang="zh-CN" sz="1600" b="1" dirty="0">
                <a:solidFill>
                  <a:schemeClr val="accent1"/>
                </a:solidFill>
                <a:latin typeface="微软雅黑" panose="020B0503020204020204" pitchFamily="34" charset="-122"/>
                <a:ea typeface="微软雅黑" panose="020B0503020204020204" pitchFamily="34" charset="-122"/>
              </a:endParaRPr>
            </a:p>
          </p:txBody>
        </p:sp>
        <p:sp>
          <p:nvSpPr>
            <p:cNvPr id="27" name="ïṩļídê">
              <a:extLst>
                <a:ext uri="{FF2B5EF4-FFF2-40B4-BE49-F238E27FC236}">
                  <a16:creationId xmlns:a16="http://schemas.microsoft.com/office/drawing/2014/main" id="{3074B32C-0503-4C11-975F-4994404E2125}"/>
                </a:ext>
              </a:extLst>
            </p:cNvPr>
            <p:cNvSpPr txBox="1"/>
            <p:nvPr/>
          </p:nvSpPr>
          <p:spPr>
            <a:xfrm>
              <a:off x="1992388" y="1448550"/>
              <a:ext cx="1128068" cy="338554"/>
            </a:xfrm>
            <a:prstGeom prst="rect">
              <a:avLst/>
            </a:prstGeom>
            <a:noFill/>
          </p:spPr>
          <p:txBody>
            <a:bodyPr wrap="square" rtlCol="0">
              <a:spAutoFit/>
            </a:bodyPr>
            <a:lstStyle/>
            <a:p>
              <a:pPr algn="ctr"/>
              <a:r>
                <a:rPr lang="zh-CN" altLang="en-US" sz="1600" b="1" dirty="0">
                  <a:solidFill>
                    <a:schemeClr val="accent6"/>
                  </a:solidFill>
                  <a:latin typeface="微软雅黑" panose="020B0503020204020204" pitchFamily="34" charset="-122"/>
                  <a:ea typeface="微软雅黑" panose="020B0503020204020204" pitchFamily="34" charset="-122"/>
                </a:rPr>
                <a:t>故障诊断</a:t>
              </a:r>
              <a:endParaRPr lang="en-US" altLang="zh-CN" sz="1600" b="1" dirty="0">
                <a:solidFill>
                  <a:schemeClr val="accent6"/>
                </a:solidFill>
                <a:latin typeface="微软雅黑" panose="020B0503020204020204" pitchFamily="34" charset="-122"/>
                <a:ea typeface="微软雅黑" panose="020B0503020204020204" pitchFamily="34" charset="-122"/>
              </a:endParaRPr>
            </a:p>
          </p:txBody>
        </p:sp>
      </p:grpSp>
      <p:sp>
        <p:nvSpPr>
          <p:cNvPr id="30" name="iś1îde">
            <a:extLst>
              <a:ext uri="{FF2B5EF4-FFF2-40B4-BE49-F238E27FC236}">
                <a16:creationId xmlns:a16="http://schemas.microsoft.com/office/drawing/2014/main" id="{6C749D50-1E3A-4F49-A381-DDF589918503}"/>
              </a:ext>
            </a:extLst>
          </p:cNvPr>
          <p:cNvSpPr txBox="1"/>
          <p:nvPr/>
        </p:nvSpPr>
        <p:spPr>
          <a:xfrm>
            <a:off x="8016409" y="4291897"/>
            <a:ext cx="585417" cy="523220"/>
          </a:xfrm>
          <a:prstGeom prst="rect">
            <a:avLst/>
          </a:prstGeom>
          <a:noFill/>
        </p:spPr>
        <p:txBody>
          <a:bodyPr wrap="square" rtlCol="0">
            <a:spAutoFit/>
          </a:bodyPr>
          <a:lstStyle/>
          <a:p>
            <a:pPr algn="ctr"/>
            <a:r>
              <a:rPr lang="en-US" altLang="zh-CN" sz="2800" b="1" i="1" dirty="0">
                <a:solidFill>
                  <a:srgbClr val="FFFFFF"/>
                </a:solidFill>
                <a:latin typeface="微软雅黑" panose="020B0503020204020204" pitchFamily="34" charset="-122"/>
                <a:ea typeface="微软雅黑" panose="020B0503020204020204" pitchFamily="34" charset="-122"/>
              </a:rPr>
              <a:t>4</a:t>
            </a:r>
            <a:endParaRPr lang="zh-CN" altLang="en-US" sz="2800" b="1" i="1" dirty="0">
              <a:solidFill>
                <a:srgbClr val="FFFFFF"/>
              </a:solidFill>
              <a:latin typeface="微软雅黑" panose="020B0503020204020204" pitchFamily="34" charset="-122"/>
              <a:ea typeface="微软雅黑" panose="020B0503020204020204" pitchFamily="34" charset="-122"/>
            </a:endParaRPr>
          </a:p>
        </p:txBody>
      </p:sp>
      <p:sp>
        <p:nvSpPr>
          <p:cNvPr id="31" name="iSļîďé">
            <a:extLst>
              <a:ext uri="{FF2B5EF4-FFF2-40B4-BE49-F238E27FC236}">
                <a16:creationId xmlns:a16="http://schemas.microsoft.com/office/drawing/2014/main" id="{490E998B-F867-4073-9911-4626E1875070}"/>
              </a:ext>
            </a:extLst>
          </p:cNvPr>
          <p:cNvSpPr txBox="1"/>
          <p:nvPr/>
        </p:nvSpPr>
        <p:spPr>
          <a:xfrm>
            <a:off x="8971541" y="4038193"/>
            <a:ext cx="1531336" cy="338554"/>
          </a:xfrm>
          <a:prstGeom prst="rect">
            <a:avLst/>
          </a:prstGeom>
          <a:noFill/>
        </p:spPr>
        <p:txBody>
          <a:bodyPr wrap="square" rtlCol="0">
            <a:spAutoFit/>
          </a:bodyPr>
          <a:lstStyle/>
          <a:p>
            <a:r>
              <a:rPr lang="zh-CN" altLang="en-US" sz="1600" b="1" dirty="0">
                <a:solidFill>
                  <a:schemeClr val="accent3"/>
                </a:solidFill>
                <a:latin typeface="微软雅黑" panose="020B0503020204020204" pitchFamily="34" charset="-122"/>
                <a:ea typeface="微软雅黑" panose="020B0503020204020204" pitchFamily="34" charset="-122"/>
              </a:rPr>
              <a:t>其他</a:t>
            </a:r>
            <a:endParaRPr lang="en-US" altLang="zh-CN" sz="1600" b="1" dirty="0">
              <a:solidFill>
                <a:schemeClr val="accent3"/>
              </a:solidFill>
              <a:latin typeface="微软雅黑" panose="020B0503020204020204" pitchFamily="34" charset="-122"/>
              <a:ea typeface="微软雅黑" panose="020B0503020204020204" pitchFamily="34" charset="-122"/>
            </a:endParaRPr>
          </a:p>
        </p:txBody>
      </p:sp>
      <p:sp>
        <p:nvSpPr>
          <p:cNvPr id="32" name="îs1ïḋê">
            <a:extLst>
              <a:ext uri="{FF2B5EF4-FFF2-40B4-BE49-F238E27FC236}">
                <a16:creationId xmlns:a16="http://schemas.microsoft.com/office/drawing/2014/main" id="{E60B613F-E68B-4C22-96D4-B866C41F14C0}"/>
              </a:ext>
            </a:extLst>
          </p:cNvPr>
          <p:cNvSpPr txBox="1"/>
          <p:nvPr/>
        </p:nvSpPr>
        <p:spPr>
          <a:xfrm>
            <a:off x="8816300" y="4471090"/>
            <a:ext cx="3161774" cy="1865126"/>
          </a:xfrm>
          <a:prstGeom prst="rect">
            <a:avLst/>
          </a:prstGeom>
        </p:spPr>
        <p:txBody>
          <a:bodyPr wrap="square" rtlCol="0">
            <a:spAutoFit/>
          </a:bodyPr>
          <a:lstStyle>
            <a:defPPr>
              <a:defRPr lang="zh-CN"/>
            </a:defPPr>
            <a:lvl1pPr>
              <a:lnSpc>
                <a:spcPts val="1500"/>
              </a:lnSpc>
              <a:defRPr sz="900"/>
            </a:lvl1pPr>
          </a:lstStyle>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考虑扩展软件容错、服务部署和故障预测</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考虑有效合理地实现服务运行前的环境部署和基础设施配置</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考虑结合深度学习算法实现潜在故障诊断和预测</a:t>
            </a:r>
            <a:endParaRPr lang="en-US" altLang="zh-CN" sz="16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64151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未来展望</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grpSp>
        <p:nvGrpSpPr>
          <p:cNvPr id="83" name="组合 82">
            <a:extLst>
              <a:ext uri="{FF2B5EF4-FFF2-40B4-BE49-F238E27FC236}">
                <a16:creationId xmlns:a16="http://schemas.microsoft.com/office/drawing/2014/main" id="{0031E153-B692-478E-8699-6D09AD16C83C}"/>
              </a:ext>
            </a:extLst>
          </p:cNvPr>
          <p:cNvGrpSpPr/>
          <p:nvPr/>
        </p:nvGrpSpPr>
        <p:grpSpPr>
          <a:xfrm>
            <a:off x="6600056" y="2225930"/>
            <a:ext cx="4747331" cy="3253171"/>
            <a:chOff x="407367" y="2363105"/>
            <a:chExt cx="4747331" cy="3137431"/>
          </a:xfrm>
        </p:grpSpPr>
        <p:sp>
          <p:nvSpPr>
            <p:cNvPr id="84" name="iṧliḋe">
              <a:extLst>
                <a:ext uri="{FF2B5EF4-FFF2-40B4-BE49-F238E27FC236}">
                  <a16:creationId xmlns:a16="http://schemas.microsoft.com/office/drawing/2014/main" id="{59551B17-0A91-4AB2-8850-7995C2A07237}"/>
                </a:ext>
              </a:extLst>
            </p:cNvPr>
            <p:cNvSpPr txBox="1"/>
            <p:nvPr/>
          </p:nvSpPr>
          <p:spPr>
            <a:xfrm>
              <a:off x="1244350" y="2688955"/>
              <a:ext cx="3910348" cy="993029"/>
            </a:xfrm>
            <a:prstGeom prst="rect">
              <a:avLst/>
            </a:prstGeom>
            <a:noFill/>
          </p:spPr>
          <p:txBody>
            <a:bodyPr wrap="square" lIns="90000" tIns="46800" rIns="90000" bIns="46800" rtlCol="0">
              <a:noAutofit/>
            </a:bodyPr>
            <a:lstStyle/>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采用机器学习和时间序列分析方法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实时性不强，计算量大，无法适应工业界的高精度、高效率和过程可控等要求</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íṥ1ïdé">
              <a:extLst>
                <a:ext uri="{FF2B5EF4-FFF2-40B4-BE49-F238E27FC236}">
                  <a16:creationId xmlns:a16="http://schemas.microsoft.com/office/drawing/2014/main" id="{3E99ABAD-6744-4577-BA2E-E2EBBF342435}"/>
                </a:ext>
              </a:extLst>
            </p:cNvPr>
            <p:cNvSpPr txBox="1"/>
            <p:nvPr/>
          </p:nvSpPr>
          <p:spPr>
            <a:xfrm>
              <a:off x="1208960" y="2363105"/>
              <a:ext cx="3910348" cy="471820"/>
            </a:xfrm>
            <a:prstGeom prst="rect">
              <a:avLst/>
            </a:prstGeom>
            <a:noFill/>
          </p:spPr>
          <p:txBody>
            <a:bodyPr wrap="none" rtlCol="0" anchor="ctr">
              <a:normAutofit/>
            </a:body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负载预测</a:t>
              </a:r>
            </a:p>
          </p:txBody>
        </p:sp>
        <p:grpSp>
          <p:nvGrpSpPr>
            <p:cNvPr id="86" name="ïślíḋé">
              <a:extLst>
                <a:ext uri="{FF2B5EF4-FFF2-40B4-BE49-F238E27FC236}">
                  <a16:creationId xmlns:a16="http://schemas.microsoft.com/office/drawing/2014/main" id="{8ECFE42F-E582-4435-B1DF-A02C29A6C6B6}"/>
                </a:ext>
              </a:extLst>
            </p:cNvPr>
            <p:cNvGrpSpPr/>
            <p:nvPr/>
          </p:nvGrpSpPr>
          <p:grpSpPr>
            <a:xfrm>
              <a:off x="407368" y="2431651"/>
              <a:ext cx="675000" cy="675005"/>
              <a:chOff x="7209746" y="4167209"/>
              <a:chExt cx="675000" cy="675005"/>
            </a:xfrm>
          </p:grpSpPr>
          <p:sp>
            <p:nvSpPr>
              <p:cNvPr id="99" name="iŝľîḓè">
                <a:extLst>
                  <a:ext uri="{FF2B5EF4-FFF2-40B4-BE49-F238E27FC236}">
                    <a16:creationId xmlns:a16="http://schemas.microsoft.com/office/drawing/2014/main" id="{67082A17-E7B2-478C-AF02-8CB132ED0323}"/>
                  </a:ext>
                </a:extLst>
              </p:cNvPr>
              <p:cNvSpPr/>
              <p:nvPr/>
            </p:nvSpPr>
            <p:spPr>
              <a:xfrm>
                <a:off x="7209746" y="4167209"/>
                <a:ext cx="675000" cy="675005"/>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îṡľíde">
                <a:extLst>
                  <a:ext uri="{FF2B5EF4-FFF2-40B4-BE49-F238E27FC236}">
                    <a16:creationId xmlns:a16="http://schemas.microsoft.com/office/drawing/2014/main" id="{5041FA9E-FB04-4803-A456-D7B66655FF33}"/>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7" name="iSḷiďê">
              <a:extLst>
                <a:ext uri="{FF2B5EF4-FFF2-40B4-BE49-F238E27FC236}">
                  <a16:creationId xmlns:a16="http://schemas.microsoft.com/office/drawing/2014/main" id="{C137B137-22EB-4E43-A98F-7EB70A0453BF}"/>
                </a:ext>
              </a:extLst>
            </p:cNvPr>
            <p:cNvSpPr txBox="1"/>
            <p:nvPr/>
          </p:nvSpPr>
          <p:spPr>
            <a:xfrm>
              <a:off x="1208960" y="4507507"/>
              <a:ext cx="3910348" cy="993029"/>
            </a:xfrm>
            <a:prstGeom prst="rect">
              <a:avLst/>
            </a:prstGeom>
            <a:noFill/>
          </p:spPr>
          <p:txBody>
            <a:bodyPr wrap="square" lIns="90000" tIns="46800" rIns="90000" bIns="46800" rtlCol="0">
              <a:noAutofit/>
            </a:bodyPr>
            <a:lstStyle/>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存在粗粒度的问题</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以容器为单元的资源调度研究仍然需要深入</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没有考虑不同种类资源之间的关系，</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îş1iḓé">
              <a:extLst>
                <a:ext uri="{FF2B5EF4-FFF2-40B4-BE49-F238E27FC236}">
                  <a16:creationId xmlns:a16="http://schemas.microsoft.com/office/drawing/2014/main" id="{F6FD89E0-EB02-4F69-BB1A-1B2993C186A0}"/>
                </a:ext>
              </a:extLst>
            </p:cNvPr>
            <p:cNvSpPr txBox="1"/>
            <p:nvPr/>
          </p:nvSpPr>
          <p:spPr>
            <a:xfrm>
              <a:off x="1208960" y="4111061"/>
              <a:ext cx="3910348" cy="471820"/>
            </a:xfrm>
            <a:prstGeom prst="rect">
              <a:avLst/>
            </a:prstGeom>
            <a:noFill/>
          </p:spPr>
          <p:txBody>
            <a:bodyPr wrap="none" rtlCol="0" anchor="ctr">
              <a:normAutofit/>
            </a:body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资源调度</a:t>
              </a:r>
            </a:p>
          </p:txBody>
        </p:sp>
        <p:grpSp>
          <p:nvGrpSpPr>
            <p:cNvPr id="89" name="íŝḷíḓè">
              <a:extLst>
                <a:ext uri="{FF2B5EF4-FFF2-40B4-BE49-F238E27FC236}">
                  <a16:creationId xmlns:a16="http://schemas.microsoft.com/office/drawing/2014/main" id="{68D86881-D284-4C6B-8C42-9BB4ADAD9607}"/>
                </a:ext>
              </a:extLst>
            </p:cNvPr>
            <p:cNvGrpSpPr/>
            <p:nvPr/>
          </p:nvGrpSpPr>
          <p:grpSpPr>
            <a:xfrm>
              <a:off x="407367" y="3997646"/>
              <a:ext cx="675000" cy="675005"/>
              <a:chOff x="7209653" y="4375608"/>
              <a:chExt cx="675000" cy="675005"/>
            </a:xfrm>
          </p:grpSpPr>
          <p:sp>
            <p:nvSpPr>
              <p:cNvPr id="97" name="íṣḻíḋe">
                <a:extLst>
                  <a:ext uri="{FF2B5EF4-FFF2-40B4-BE49-F238E27FC236}">
                    <a16:creationId xmlns:a16="http://schemas.microsoft.com/office/drawing/2014/main" id="{31733548-293E-4C98-9B21-750C66CF33C4}"/>
                  </a:ext>
                </a:extLst>
              </p:cNvPr>
              <p:cNvSpPr/>
              <p:nvPr/>
            </p:nvSpPr>
            <p:spPr>
              <a:xfrm>
                <a:off x="7209653" y="4375608"/>
                <a:ext cx="675000" cy="67500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8" name="îsļíde">
                <a:extLst>
                  <a:ext uri="{FF2B5EF4-FFF2-40B4-BE49-F238E27FC236}">
                    <a16:creationId xmlns:a16="http://schemas.microsoft.com/office/drawing/2014/main" id="{12CBE03A-B1BD-4698-9D49-DFFF6A042B59}"/>
                  </a:ext>
                </a:extLst>
              </p:cNvPr>
              <p:cNvSpPr/>
              <p:nvPr/>
            </p:nvSpPr>
            <p:spPr bwMode="auto">
              <a:xfrm>
                <a:off x="7375060" y="4547996"/>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36" name="组合 35">
            <a:extLst>
              <a:ext uri="{FF2B5EF4-FFF2-40B4-BE49-F238E27FC236}">
                <a16:creationId xmlns:a16="http://schemas.microsoft.com/office/drawing/2014/main" id="{8E74CE2F-0191-4F31-B8D6-16C6BEE7C586}"/>
              </a:ext>
            </a:extLst>
          </p:cNvPr>
          <p:cNvGrpSpPr/>
          <p:nvPr/>
        </p:nvGrpSpPr>
        <p:grpSpPr>
          <a:xfrm>
            <a:off x="1270078" y="2238285"/>
            <a:ext cx="4434231" cy="1799505"/>
            <a:chOff x="307627" y="2871084"/>
            <a:chExt cx="6314716" cy="1626644"/>
          </a:xfrm>
        </p:grpSpPr>
        <p:sp>
          <p:nvSpPr>
            <p:cNvPr id="37" name="iŝ1iďê">
              <a:extLst>
                <a:ext uri="{FF2B5EF4-FFF2-40B4-BE49-F238E27FC236}">
                  <a16:creationId xmlns:a16="http://schemas.microsoft.com/office/drawing/2014/main" id="{AE6FF10D-07FB-48B0-BBC8-2DC5892EC159}"/>
                </a:ext>
              </a:extLst>
            </p:cNvPr>
            <p:cNvSpPr/>
            <p:nvPr/>
          </p:nvSpPr>
          <p:spPr bwMode="auto">
            <a:xfrm>
              <a:off x="307627" y="2871084"/>
              <a:ext cx="1760400" cy="439126"/>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对象</a:t>
              </a:r>
            </a:p>
          </p:txBody>
        </p:sp>
        <p:sp>
          <p:nvSpPr>
            <p:cNvPr id="38" name="îS1íḋe">
              <a:extLst>
                <a:ext uri="{FF2B5EF4-FFF2-40B4-BE49-F238E27FC236}">
                  <a16:creationId xmlns:a16="http://schemas.microsoft.com/office/drawing/2014/main" id="{4F6AE432-F66E-4DDD-B993-977F6D6269CD}"/>
                </a:ext>
              </a:extLst>
            </p:cNvPr>
            <p:cNvSpPr/>
            <p:nvPr/>
          </p:nvSpPr>
          <p:spPr bwMode="auto">
            <a:xfrm>
              <a:off x="307627" y="3310209"/>
              <a:ext cx="1760400" cy="615767"/>
            </a:xfrm>
            <a:prstGeom prst="rect">
              <a:avLst/>
            </a:prstGeom>
            <a:solidFill>
              <a:schemeClr val="bg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虚拟机</a:t>
              </a:r>
            </a:p>
          </p:txBody>
        </p:sp>
        <p:sp>
          <p:nvSpPr>
            <p:cNvPr id="39" name="íṩľîdé">
              <a:extLst>
                <a:ext uri="{FF2B5EF4-FFF2-40B4-BE49-F238E27FC236}">
                  <a16:creationId xmlns:a16="http://schemas.microsoft.com/office/drawing/2014/main" id="{BFECD145-A059-4FD8-A699-24F6F9481CBC}"/>
                </a:ext>
              </a:extLst>
            </p:cNvPr>
            <p:cNvSpPr/>
            <p:nvPr/>
          </p:nvSpPr>
          <p:spPr bwMode="auto">
            <a:xfrm>
              <a:off x="307627" y="3925977"/>
              <a:ext cx="1760400" cy="559723"/>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容器</a:t>
              </a:r>
            </a:p>
          </p:txBody>
        </p:sp>
        <p:sp>
          <p:nvSpPr>
            <p:cNvPr id="42" name="iṣľïḍè">
              <a:extLst>
                <a:ext uri="{FF2B5EF4-FFF2-40B4-BE49-F238E27FC236}">
                  <a16:creationId xmlns:a16="http://schemas.microsoft.com/office/drawing/2014/main" id="{17520354-5429-43BE-AA41-31E283FE2AF4}"/>
                </a:ext>
              </a:extLst>
            </p:cNvPr>
            <p:cNvSpPr/>
            <p:nvPr/>
          </p:nvSpPr>
          <p:spPr bwMode="auto">
            <a:xfrm>
              <a:off x="2122049" y="2871084"/>
              <a:ext cx="2268046" cy="439126"/>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粒度</a:t>
              </a:r>
            </a:p>
          </p:txBody>
        </p:sp>
        <p:sp>
          <p:nvSpPr>
            <p:cNvPr id="43" name="íS1iḓe">
              <a:extLst>
                <a:ext uri="{FF2B5EF4-FFF2-40B4-BE49-F238E27FC236}">
                  <a16:creationId xmlns:a16="http://schemas.microsoft.com/office/drawing/2014/main" id="{FEA1B3D1-F8F4-4629-8B61-591FF9CE0C30}"/>
                </a:ext>
              </a:extLst>
            </p:cNvPr>
            <p:cNvSpPr/>
            <p:nvPr/>
          </p:nvSpPr>
          <p:spPr bwMode="auto">
            <a:xfrm>
              <a:off x="2040058" y="3354184"/>
              <a:ext cx="2268046" cy="604376"/>
            </a:xfrm>
            <a:prstGeom prst="rect">
              <a:avLst/>
            </a:prstGeom>
            <a:solidFill>
              <a:schemeClr val="bg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粗</a:t>
              </a:r>
            </a:p>
          </p:txBody>
        </p:sp>
        <p:sp>
          <p:nvSpPr>
            <p:cNvPr id="44" name="îšľíḓê">
              <a:extLst>
                <a:ext uri="{FF2B5EF4-FFF2-40B4-BE49-F238E27FC236}">
                  <a16:creationId xmlns:a16="http://schemas.microsoft.com/office/drawing/2014/main" id="{D739B100-0051-40A9-B5A4-93829A59DC80}"/>
                </a:ext>
              </a:extLst>
            </p:cNvPr>
            <p:cNvSpPr/>
            <p:nvPr/>
          </p:nvSpPr>
          <p:spPr bwMode="auto">
            <a:xfrm>
              <a:off x="2122049" y="3938006"/>
              <a:ext cx="2268046" cy="559722"/>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细</a:t>
              </a:r>
            </a:p>
          </p:txBody>
        </p:sp>
        <p:sp>
          <p:nvSpPr>
            <p:cNvPr id="47" name="išḷîḑè">
              <a:extLst>
                <a:ext uri="{FF2B5EF4-FFF2-40B4-BE49-F238E27FC236}">
                  <a16:creationId xmlns:a16="http://schemas.microsoft.com/office/drawing/2014/main" id="{BCF198C3-6A65-4A09-B59E-79419B5C59F3}"/>
                </a:ext>
              </a:extLst>
            </p:cNvPr>
            <p:cNvSpPr/>
            <p:nvPr/>
          </p:nvSpPr>
          <p:spPr bwMode="auto">
            <a:xfrm>
              <a:off x="4444117" y="2871084"/>
              <a:ext cx="2178226" cy="439126"/>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局限性</a:t>
              </a:r>
            </a:p>
          </p:txBody>
        </p:sp>
        <p:sp>
          <p:nvSpPr>
            <p:cNvPr id="48" name="îSļîḍé">
              <a:extLst>
                <a:ext uri="{FF2B5EF4-FFF2-40B4-BE49-F238E27FC236}">
                  <a16:creationId xmlns:a16="http://schemas.microsoft.com/office/drawing/2014/main" id="{7FD2A195-8FAC-410A-832A-9932822FF11D}"/>
                </a:ext>
              </a:extLst>
            </p:cNvPr>
            <p:cNvSpPr/>
            <p:nvPr/>
          </p:nvSpPr>
          <p:spPr bwMode="auto">
            <a:xfrm>
              <a:off x="4444117" y="3310210"/>
              <a:ext cx="2178226" cy="615766"/>
            </a:xfrm>
            <a:prstGeom prst="rect">
              <a:avLst/>
            </a:prstGeom>
            <a:solidFill>
              <a:schemeClr val="bg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缺乏可扩展性</a:t>
              </a:r>
            </a:p>
          </p:txBody>
        </p:sp>
        <p:sp>
          <p:nvSpPr>
            <p:cNvPr id="49" name="íṥlîḋè">
              <a:extLst>
                <a:ext uri="{FF2B5EF4-FFF2-40B4-BE49-F238E27FC236}">
                  <a16:creationId xmlns:a16="http://schemas.microsoft.com/office/drawing/2014/main" id="{696D78AA-7646-4D14-9682-CCA35B53CF41}"/>
                </a:ext>
              </a:extLst>
            </p:cNvPr>
            <p:cNvSpPr/>
            <p:nvPr/>
          </p:nvSpPr>
          <p:spPr bwMode="auto">
            <a:xfrm>
              <a:off x="4444117" y="3925978"/>
              <a:ext cx="2178226" cy="559722"/>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轻量级服务</a:t>
              </a:r>
            </a:p>
          </p:txBody>
        </p:sp>
      </p:grpSp>
      <p:grpSp>
        <p:nvGrpSpPr>
          <p:cNvPr id="58" name="îṣļïdê">
            <a:extLst>
              <a:ext uri="{FF2B5EF4-FFF2-40B4-BE49-F238E27FC236}">
                <a16:creationId xmlns:a16="http://schemas.microsoft.com/office/drawing/2014/main" id="{A2C6F3AD-53E8-4157-8D3D-6A950C4809CB}"/>
              </a:ext>
            </a:extLst>
          </p:cNvPr>
          <p:cNvGrpSpPr/>
          <p:nvPr/>
        </p:nvGrpSpPr>
        <p:grpSpPr>
          <a:xfrm>
            <a:off x="4436421" y="1127573"/>
            <a:ext cx="3319158" cy="657700"/>
            <a:chOff x="4520914" y="2619356"/>
            <a:chExt cx="3319158" cy="1619285"/>
          </a:xfrm>
        </p:grpSpPr>
        <p:sp>
          <p:nvSpPr>
            <p:cNvPr id="59" name="íṥļîďê">
              <a:extLst>
                <a:ext uri="{FF2B5EF4-FFF2-40B4-BE49-F238E27FC236}">
                  <a16:creationId xmlns:a16="http://schemas.microsoft.com/office/drawing/2014/main" id="{65B1AE2B-8DF3-47FE-9CB0-EA44A7E27891}"/>
                </a:ext>
              </a:extLst>
            </p:cNvPr>
            <p:cNvSpPr/>
            <p:nvPr/>
          </p:nvSpPr>
          <p:spPr>
            <a:xfrm>
              <a:off x="6152757" y="2619356"/>
              <a:ext cx="1687315"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研究焦点</a:t>
              </a:r>
            </a:p>
          </p:txBody>
        </p:sp>
        <p:sp>
          <p:nvSpPr>
            <p:cNvPr id="60" name="iŝḷïḓe">
              <a:extLst>
                <a:ext uri="{FF2B5EF4-FFF2-40B4-BE49-F238E27FC236}">
                  <a16:creationId xmlns:a16="http://schemas.microsoft.com/office/drawing/2014/main" id="{96BF4265-1C62-4C52-A655-6770A9F4E1A0}"/>
                </a:ext>
              </a:extLst>
            </p:cNvPr>
            <p:cNvSpPr/>
            <p:nvPr/>
          </p:nvSpPr>
          <p:spPr>
            <a:xfrm flipH="1">
              <a:off x="4520914" y="2619358"/>
              <a:ext cx="1631843"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nchor="ctr" anchorCtr="0">
              <a:normAutofit/>
            </a:bodyPr>
            <a:lstStyle/>
            <a:p>
              <a:pPr lvl="0" algn="r" defTabSz="914378">
                <a:spcBef>
                  <a:spcPct val="0"/>
                </a:spcBef>
                <a:defRPr/>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研究粒度</a:t>
              </a:r>
            </a:p>
          </p:txBody>
        </p:sp>
      </p:grpSp>
      <p:sp>
        <p:nvSpPr>
          <p:cNvPr id="61" name="iṧliḋe">
            <a:extLst>
              <a:ext uri="{FF2B5EF4-FFF2-40B4-BE49-F238E27FC236}">
                <a16:creationId xmlns:a16="http://schemas.microsoft.com/office/drawing/2014/main" id="{288C8BA7-6E13-4A7A-954F-1637DA315E27}"/>
              </a:ext>
            </a:extLst>
          </p:cNvPr>
          <p:cNvSpPr txBox="1"/>
          <p:nvPr/>
        </p:nvSpPr>
        <p:spPr>
          <a:xfrm>
            <a:off x="1245080" y="4300043"/>
            <a:ext cx="3910348" cy="1029662"/>
          </a:xfrm>
          <a:prstGeom prst="rect">
            <a:avLst/>
          </a:prstGeom>
          <a:noFill/>
        </p:spPr>
        <p:txBody>
          <a:bodyPr wrap="square" lIns="90000" tIns="46800" rIns="90000" bIns="46800" rtlCol="0">
            <a:normAutofit/>
          </a:bodyPr>
          <a:lstStyle/>
          <a:p>
            <a:pPr marL="285750" indent="-285750">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现有工作缺乏针对微服务架构特点的细粒度弹性伸缩的研究。</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311670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íṥļîḓè">
            <a:extLst>
              <a:ext uri="{FF2B5EF4-FFF2-40B4-BE49-F238E27FC236}">
                <a16:creationId xmlns:a16="http://schemas.microsoft.com/office/drawing/2014/main" id="{2F132854-963D-40E4-B9C6-8FFAA61B0E11}"/>
              </a:ext>
            </a:extLst>
          </p:cNvPr>
          <p:cNvSpPr/>
          <p:nvPr/>
        </p:nvSpPr>
        <p:spPr>
          <a:xfrm>
            <a:off x="7092621" y="2096394"/>
            <a:ext cx="3338535" cy="1028993"/>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所提供的资源过多导致微服务系统中资源的供需平衡，和存在的资源冲突问题</a:t>
            </a:r>
          </a:p>
        </p:txBody>
      </p:sp>
      <p:sp>
        <p:nvSpPr>
          <p:cNvPr id="23" name="íṥļîḓè">
            <a:extLst>
              <a:ext uri="{FF2B5EF4-FFF2-40B4-BE49-F238E27FC236}">
                <a16:creationId xmlns:a16="http://schemas.microsoft.com/office/drawing/2014/main" id="{B1FAFCAB-0816-413B-976D-A8EC1B9CE435}"/>
              </a:ext>
            </a:extLst>
          </p:cNvPr>
          <p:cNvSpPr/>
          <p:nvPr/>
        </p:nvSpPr>
        <p:spPr>
          <a:xfrm>
            <a:off x="1979098" y="2085780"/>
            <a:ext cx="2978497" cy="1028992"/>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用户资源需求的迅速增加，但资源需要分配一段时间，导致在一定时期内资源分配不合理</a:t>
            </a:r>
          </a:p>
        </p:txBody>
      </p:sp>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未来展望</a:t>
            </a:r>
            <a:r>
              <a:rPr lang="en-US" altLang="zh-CN" sz="28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弹性伸缩</a:t>
            </a:r>
            <a:endParaRPr lang="en-US" altLang="zh-CN" sz="3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2" name="文本框 21">
            <a:extLst>
              <a:ext uri="{FF2B5EF4-FFF2-40B4-BE49-F238E27FC236}">
                <a16:creationId xmlns:a16="http://schemas.microsoft.com/office/drawing/2014/main" id="{29FB61D7-E29B-4019-8910-B9505F484D90}"/>
              </a:ext>
            </a:extLst>
          </p:cNvPr>
          <p:cNvSpPr txBox="1"/>
          <p:nvPr/>
        </p:nvSpPr>
        <p:spPr>
          <a:xfrm>
            <a:off x="1258318" y="1008757"/>
            <a:ext cx="10360007" cy="507831"/>
          </a:xfrm>
          <a:prstGeom prst="rect">
            <a:avLst/>
          </a:prstGeom>
          <a:noFill/>
        </p:spPr>
        <p:txBody>
          <a:bodyPr wrap="square">
            <a:spAutoFit/>
          </a:bodyPr>
          <a:lstStyle/>
          <a:p>
            <a:pPr algn="just">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a:rPr>
              <a:t>关于微服务的弹性伸缩存在着的两类问题及其未来研究方向</a:t>
            </a:r>
            <a:endParaRPr lang="en-US" alt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ï$1îďê">
            <a:extLst>
              <a:ext uri="{FF2B5EF4-FFF2-40B4-BE49-F238E27FC236}">
                <a16:creationId xmlns:a16="http://schemas.microsoft.com/office/drawing/2014/main" id="{A1379AC5-9290-4D92-9419-07E3FB213936}"/>
              </a:ext>
            </a:extLst>
          </p:cNvPr>
          <p:cNvSpPr/>
          <p:nvPr/>
        </p:nvSpPr>
        <p:spPr>
          <a:xfrm>
            <a:off x="2637009" y="1730422"/>
            <a:ext cx="1658365" cy="411508"/>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问题一</a:t>
            </a:r>
          </a:p>
        </p:txBody>
      </p:sp>
      <p:sp>
        <p:nvSpPr>
          <p:cNvPr id="26" name="右箭头 2">
            <a:extLst>
              <a:ext uri="{FF2B5EF4-FFF2-40B4-BE49-F238E27FC236}">
                <a16:creationId xmlns:a16="http://schemas.microsoft.com/office/drawing/2014/main" id="{E1CD59AD-D944-4CB2-977B-0BF951E4A0FD}"/>
              </a:ext>
            </a:extLst>
          </p:cNvPr>
          <p:cNvSpPr/>
          <p:nvPr/>
        </p:nvSpPr>
        <p:spPr>
          <a:xfrm rot="5400000">
            <a:off x="3139117" y="3187556"/>
            <a:ext cx="434923" cy="289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íŝlíďê">
            <a:extLst>
              <a:ext uri="{FF2B5EF4-FFF2-40B4-BE49-F238E27FC236}">
                <a16:creationId xmlns:a16="http://schemas.microsoft.com/office/drawing/2014/main" id="{E8B5FB65-FC18-4F47-98C9-01953C386AD8}"/>
              </a:ext>
            </a:extLst>
          </p:cNvPr>
          <p:cNvSpPr/>
          <p:nvPr/>
        </p:nvSpPr>
        <p:spPr>
          <a:xfrm>
            <a:off x="7932705" y="1730422"/>
            <a:ext cx="1658365" cy="411508"/>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问题二</a:t>
            </a:r>
          </a:p>
        </p:txBody>
      </p:sp>
      <p:sp>
        <p:nvSpPr>
          <p:cNvPr id="30" name="右箭头 2">
            <a:extLst>
              <a:ext uri="{FF2B5EF4-FFF2-40B4-BE49-F238E27FC236}">
                <a16:creationId xmlns:a16="http://schemas.microsoft.com/office/drawing/2014/main" id="{1255CE6C-48BF-44C9-9EEE-E0D20CD966F0}"/>
              </a:ext>
            </a:extLst>
          </p:cNvPr>
          <p:cNvSpPr/>
          <p:nvPr/>
        </p:nvSpPr>
        <p:spPr>
          <a:xfrm rot="5400000">
            <a:off x="8528234" y="3231946"/>
            <a:ext cx="434923" cy="289355"/>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íṥļîḓè">
            <a:extLst>
              <a:ext uri="{FF2B5EF4-FFF2-40B4-BE49-F238E27FC236}">
                <a16:creationId xmlns:a16="http://schemas.microsoft.com/office/drawing/2014/main" id="{00EDEE28-E673-4875-8E7D-52CC1948C7CF}"/>
              </a:ext>
            </a:extLst>
          </p:cNvPr>
          <p:cNvSpPr/>
          <p:nvPr/>
        </p:nvSpPr>
        <p:spPr>
          <a:xfrm>
            <a:off x="1976942" y="3545873"/>
            <a:ext cx="2978497" cy="1028992"/>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zh-CN" sz="16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通过负载预测以实现资源的提前部署准备</a:t>
            </a:r>
            <a:r>
              <a:rPr lang="zh-CN" altLang="en-US" sz="16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，处于理论阶段</a:t>
            </a:r>
            <a:endPar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íṥļîḓè">
            <a:extLst>
              <a:ext uri="{FF2B5EF4-FFF2-40B4-BE49-F238E27FC236}">
                <a16:creationId xmlns:a16="http://schemas.microsoft.com/office/drawing/2014/main" id="{79892F0A-5AFB-45EF-8423-0C201CC81D81}"/>
              </a:ext>
            </a:extLst>
          </p:cNvPr>
          <p:cNvSpPr/>
          <p:nvPr/>
        </p:nvSpPr>
        <p:spPr>
          <a:xfrm>
            <a:off x="7076429" y="3545873"/>
            <a:ext cx="3338535" cy="1028993"/>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进一步研究数据中心资源分配的多目标优化模型和算法</a:t>
            </a:r>
          </a:p>
        </p:txBody>
      </p:sp>
      <p:sp>
        <p:nvSpPr>
          <p:cNvPr id="33" name="íṥļîḓè">
            <a:extLst>
              <a:ext uri="{FF2B5EF4-FFF2-40B4-BE49-F238E27FC236}">
                <a16:creationId xmlns:a16="http://schemas.microsoft.com/office/drawing/2014/main" id="{1818AA71-0123-4063-84E4-05A4AE54E887}"/>
              </a:ext>
            </a:extLst>
          </p:cNvPr>
          <p:cNvSpPr/>
          <p:nvPr/>
        </p:nvSpPr>
        <p:spPr>
          <a:xfrm>
            <a:off x="1976941" y="5136752"/>
            <a:ext cx="2978497" cy="1028992"/>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将负载预测作用于算法执行和精度增强的阶段</a:t>
            </a:r>
            <a:endPar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右箭头 2">
            <a:extLst>
              <a:ext uri="{FF2B5EF4-FFF2-40B4-BE49-F238E27FC236}">
                <a16:creationId xmlns:a16="http://schemas.microsoft.com/office/drawing/2014/main" id="{0A1FC832-0D51-4928-AEAC-5F1794C0E19F}"/>
              </a:ext>
            </a:extLst>
          </p:cNvPr>
          <p:cNvSpPr/>
          <p:nvPr/>
        </p:nvSpPr>
        <p:spPr>
          <a:xfrm rot="5400000">
            <a:off x="3071244" y="4706741"/>
            <a:ext cx="535599" cy="324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íṥļîḓè">
            <a:extLst>
              <a:ext uri="{FF2B5EF4-FFF2-40B4-BE49-F238E27FC236}">
                <a16:creationId xmlns:a16="http://schemas.microsoft.com/office/drawing/2014/main" id="{9E46E9DD-295A-4C17-9FA4-166F9EFE0B84}"/>
              </a:ext>
            </a:extLst>
          </p:cNvPr>
          <p:cNvSpPr/>
          <p:nvPr/>
        </p:nvSpPr>
        <p:spPr>
          <a:xfrm>
            <a:off x="7040664" y="5136751"/>
            <a:ext cx="3338535" cy="1028993"/>
          </a:xfrm>
          <a:prstGeom prst="roundRect">
            <a:avLst>
              <a:gd name="adj" fmla="val 40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通过强化学习来找到资源分配的最优解，结合神经网络等其他机器学习技术和符号学习来加速系统学习速度</a:t>
            </a:r>
          </a:p>
        </p:txBody>
      </p:sp>
      <p:sp>
        <p:nvSpPr>
          <p:cNvPr id="37" name="右箭头 2">
            <a:extLst>
              <a:ext uri="{FF2B5EF4-FFF2-40B4-BE49-F238E27FC236}">
                <a16:creationId xmlns:a16="http://schemas.microsoft.com/office/drawing/2014/main" id="{4C9ECD14-2A82-4489-9D10-001208068917}"/>
              </a:ext>
            </a:extLst>
          </p:cNvPr>
          <p:cNvSpPr/>
          <p:nvPr/>
        </p:nvSpPr>
        <p:spPr>
          <a:xfrm rot="5400000">
            <a:off x="8487497" y="4733876"/>
            <a:ext cx="516394" cy="289355"/>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06568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发展历史</a:t>
            </a:r>
            <a:r>
              <a:rPr lang="en-US" altLang="zh-CN"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单体式架构</a:t>
            </a:r>
            <a:endParaRPr 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 name="文本框 1">
            <a:extLst>
              <a:ext uri="{FF2B5EF4-FFF2-40B4-BE49-F238E27FC236}">
                <a16:creationId xmlns:a16="http://schemas.microsoft.com/office/drawing/2014/main" id="{1DDEF779-23AE-44AD-861A-0A9132BC156A}"/>
              </a:ext>
            </a:extLst>
          </p:cNvPr>
          <p:cNvSpPr txBox="1"/>
          <p:nvPr/>
        </p:nvSpPr>
        <p:spPr>
          <a:xfrm>
            <a:off x="997000" y="1134194"/>
            <a:ext cx="90010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传统的电商购物网站，在发展的初期大都以</a:t>
            </a:r>
            <a:r>
              <a:rPr lang="zh-CN" altLang="en-US" b="1" dirty="0">
                <a:solidFill>
                  <a:schemeClr val="accent1"/>
                </a:solidFill>
                <a:latin typeface="微软雅黑" panose="020B0503020204020204" pitchFamily="34" charset="-122"/>
                <a:ea typeface="微软雅黑" panose="020B0503020204020204" pitchFamily="34" charset="-122"/>
              </a:rPr>
              <a:t>单体式架构</a:t>
            </a:r>
            <a:r>
              <a:rPr lang="zh-CN" altLang="en-US" dirty="0">
                <a:latin typeface="微软雅黑" panose="020B0503020204020204" pitchFamily="34" charset="-122"/>
                <a:ea typeface="微软雅黑" panose="020B0503020204020204" pitchFamily="34" charset="-122"/>
              </a:rPr>
              <a:t>的应用形式存在。</a:t>
            </a:r>
            <a:endParaRPr lang="en-US" altLang="zh-CN"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F672A3B-147C-4763-AB74-6AF3A2536829}"/>
              </a:ext>
            </a:extLst>
          </p:cNvPr>
          <p:cNvSpPr txBox="1"/>
          <p:nvPr/>
        </p:nvSpPr>
        <p:spPr>
          <a:xfrm>
            <a:off x="6062588" y="1658788"/>
            <a:ext cx="4077246" cy="1061381"/>
          </a:xfrm>
          <a:prstGeom prst="rect">
            <a:avLst/>
          </a:prstGeom>
          <a:noFill/>
        </p:spPr>
        <p:txBody>
          <a:bodyPr wrap="square" rtlCol="0">
            <a:spAutoFit/>
          </a:bodyPr>
          <a:lstStyle/>
          <a:p>
            <a:pPr>
              <a:lnSpc>
                <a:spcPct val="120000"/>
              </a:lnSpc>
            </a:pPr>
            <a:r>
              <a:rPr lang="zh-CN" altLang="en-US" dirty="0">
                <a:latin typeface="微软雅黑" panose="020B0503020204020204" pitchFamily="34" charset="-122"/>
                <a:ea typeface="微软雅黑" panose="020B0503020204020204" pitchFamily="34" charset="-122"/>
              </a:rPr>
              <a:t>优点：</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结构简单，开发成本低，周期短</a:t>
            </a:r>
            <a:endParaRPr lang="en-US" altLang="zh-CN" b="1" dirty="0">
              <a:solidFill>
                <a:schemeClr val="accent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集中式管理</a:t>
            </a:r>
          </a:p>
        </p:txBody>
      </p:sp>
      <p:sp>
        <p:nvSpPr>
          <p:cNvPr id="35" name="文本框 34">
            <a:extLst>
              <a:ext uri="{FF2B5EF4-FFF2-40B4-BE49-F238E27FC236}">
                <a16:creationId xmlns:a16="http://schemas.microsoft.com/office/drawing/2014/main" id="{3B81C35F-4B54-4702-96D3-E3F9C6DC808F}"/>
              </a:ext>
            </a:extLst>
          </p:cNvPr>
          <p:cNvSpPr txBox="1"/>
          <p:nvPr/>
        </p:nvSpPr>
        <p:spPr>
          <a:xfrm>
            <a:off x="6062588" y="2768244"/>
            <a:ext cx="5220335" cy="330552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缺点：</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效率低：</a:t>
            </a:r>
            <a:r>
              <a:rPr lang="zh-CN" altLang="en-US" dirty="0">
                <a:latin typeface="微软雅黑" panose="020B0503020204020204" pitchFamily="34" charset="-122"/>
                <a:ea typeface="微软雅黑" panose="020B0503020204020204" pitchFamily="34" charset="-122"/>
              </a:rPr>
              <a:t>在项目扩张时修改代码，造成相互等待且冲突不断</a:t>
            </a: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维护难：</a:t>
            </a:r>
            <a:r>
              <a:rPr lang="zh-CN" altLang="en-US" dirty="0">
                <a:latin typeface="微软雅黑" panose="020B0503020204020204" pitchFamily="34" charset="-122"/>
                <a:ea typeface="微软雅黑" panose="020B0503020204020204" pitchFamily="34" charset="-122"/>
              </a:rPr>
              <a:t>在大型项目中，代码功能耦合致使难以维护</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不灵活：</a:t>
            </a:r>
            <a:r>
              <a:rPr lang="zh-CN" altLang="en-US" dirty="0">
                <a:latin typeface="微软雅黑" panose="020B0503020204020204" pitchFamily="34" charset="-122"/>
                <a:ea typeface="微软雅黑" panose="020B0503020204020204" pitchFamily="34" charset="-122"/>
              </a:rPr>
              <a:t>构建时间长，任何小修改都要重构整个项目</a:t>
            </a: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稳定性差：</a:t>
            </a:r>
            <a:r>
              <a:rPr lang="zh-CN" altLang="en-US" dirty="0">
                <a:latin typeface="微软雅黑" panose="020B0503020204020204" pitchFamily="34" charset="-122"/>
                <a:ea typeface="微软雅黑" panose="020B0503020204020204" pitchFamily="34" charset="-122"/>
              </a:rPr>
              <a:t>小问题可能导致整个网站崩溃</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扩展性差：</a:t>
            </a:r>
            <a:r>
              <a:rPr lang="zh-CN" altLang="en-US" dirty="0">
                <a:latin typeface="微软雅黑" panose="020B0503020204020204" pitchFamily="34" charset="-122"/>
                <a:ea typeface="微软雅黑" panose="020B0503020204020204" pitchFamily="34" charset="-122"/>
              </a:rPr>
              <a:t>无法满足高并发下的业务需求</a:t>
            </a:r>
          </a:p>
          <a:p>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C41D93E0-513F-4FEC-B0DA-C22DFAFE5F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005" y="1767591"/>
            <a:ext cx="3392579" cy="3322817"/>
          </a:xfrm>
          <a:prstGeom prst="rect">
            <a:avLst/>
          </a:prstGeom>
        </p:spPr>
      </p:pic>
      <p:grpSp>
        <p:nvGrpSpPr>
          <p:cNvPr id="45" name="组合 44">
            <a:extLst>
              <a:ext uri="{FF2B5EF4-FFF2-40B4-BE49-F238E27FC236}">
                <a16:creationId xmlns:a16="http://schemas.microsoft.com/office/drawing/2014/main" id="{18DFC228-7807-4690-98D2-82AEFA091625}"/>
              </a:ext>
            </a:extLst>
          </p:cNvPr>
          <p:cNvGrpSpPr/>
          <p:nvPr/>
        </p:nvGrpSpPr>
        <p:grpSpPr>
          <a:xfrm>
            <a:off x="2135560" y="5282466"/>
            <a:ext cx="1713897" cy="354162"/>
            <a:chOff x="0" y="333685"/>
            <a:chExt cx="1762878" cy="444913"/>
          </a:xfrm>
        </p:grpSpPr>
        <p:sp>
          <p:nvSpPr>
            <p:cNvPr id="59" name="矩形: 圆角 58">
              <a:extLst>
                <a:ext uri="{FF2B5EF4-FFF2-40B4-BE49-F238E27FC236}">
                  <a16:creationId xmlns:a16="http://schemas.microsoft.com/office/drawing/2014/main" id="{974CB9A7-F7BD-4E15-8D92-9471FC5DBD49}"/>
                </a:ext>
              </a:extLst>
            </p:cNvPr>
            <p:cNvSpPr/>
            <p:nvPr/>
          </p:nvSpPr>
          <p:spPr>
            <a:xfrm>
              <a:off x="0" y="333685"/>
              <a:ext cx="1762878" cy="444913"/>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1" name="矩形: 圆角 4">
              <a:extLst>
                <a:ext uri="{FF2B5EF4-FFF2-40B4-BE49-F238E27FC236}">
                  <a16:creationId xmlns:a16="http://schemas.microsoft.com/office/drawing/2014/main" id="{6A2B624C-C615-406B-ABF0-DCB10D25B92F}"/>
                </a:ext>
              </a:extLst>
            </p:cNvPr>
            <p:cNvSpPr txBox="1"/>
            <p:nvPr/>
          </p:nvSpPr>
          <p:spPr>
            <a:xfrm>
              <a:off x="21719" y="424436"/>
              <a:ext cx="1692178" cy="332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单体式架构</a:t>
              </a:r>
            </a:p>
          </p:txBody>
        </p:sp>
      </p:grpSp>
    </p:spTree>
    <p:custDataLst>
      <p:tags r:id="rId1"/>
    </p:custDataLst>
    <p:extLst>
      <p:ext uri="{BB962C8B-B14F-4D97-AF65-F5344CB8AC3E}">
        <p14:creationId xmlns:p14="http://schemas.microsoft.com/office/powerpoint/2010/main" val="3519450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6429416"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2" y="3173799"/>
              <a:ext cx="6421986"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6429415"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6421985"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7200800"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1" y="3233752"/>
              <a:ext cx="5194896"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现状分析</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未来展望</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84256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30</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29022523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lvl="0"/>
            <a:r>
              <a:rPr lang="zh-CN" altLang="en-US" sz="2400"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endParaRPr lang="en-US" altLang="zh-CN" sz="32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2" name="文本框 21">
            <a:extLst>
              <a:ext uri="{FF2B5EF4-FFF2-40B4-BE49-F238E27FC236}">
                <a16:creationId xmlns:a16="http://schemas.microsoft.com/office/drawing/2014/main" id="{29FB61D7-E29B-4019-8910-B9505F484D90}"/>
              </a:ext>
            </a:extLst>
          </p:cNvPr>
          <p:cNvSpPr txBox="1"/>
          <p:nvPr/>
        </p:nvSpPr>
        <p:spPr>
          <a:xfrm>
            <a:off x="993461" y="1014301"/>
            <a:ext cx="10360007" cy="499624"/>
          </a:xfrm>
          <a:prstGeom prst="rect">
            <a:avLst/>
          </a:prstGeom>
          <a:noFill/>
        </p:spPr>
        <p:txBody>
          <a:bodyPr wrap="square">
            <a:spAutoFit/>
          </a:bodyPr>
          <a:lstStyle/>
          <a:p>
            <a:pPr algn="just">
              <a:lnSpc>
                <a:spcPct val="150000"/>
              </a:lnSpc>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sym typeface="Arial"/>
              </a:rPr>
              <a:t>目前团队对服务治理在学术和工程上都</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sym typeface="Arial"/>
              </a:rPr>
              <a:t>有所积累</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sym typeface="Arial"/>
              </a:rPr>
              <a:t>。</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3" name="组合 52">
            <a:extLst>
              <a:ext uri="{FF2B5EF4-FFF2-40B4-BE49-F238E27FC236}">
                <a16:creationId xmlns:a16="http://schemas.microsoft.com/office/drawing/2014/main" id="{2BFACA4C-D067-45A5-B49E-6A67DD99CF48}"/>
              </a:ext>
            </a:extLst>
          </p:cNvPr>
          <p:cNvGrpSpPr/>
          <p:nvPr/>
        </p:nvGrpSpPr>
        <p:grpSpPr>
          <a:xfrm>
            <a:off x="993461" y="2364179"/>
            <a:ext cx="5527241" cy="2686412"/>
            <a:chOff x="1089816" y="1130300"/>
            <a:chExt cx="9646179" cy="5003800"/>
          </a:xfrm>
        </p:grpSpPr>
        <p:sp>
          <p:nvSpPr>
            <p:cNvPr id="54" name="右中括号 53">
              <a:extLst>
                <a:ext uri="{FF2B5EF4-FFF2-40B4-BE49-F238E27FC236}">
                  <a16:creationId xmlns:a16="http://schemas.microsoft.com/office/drawing/2014/main" id="{2B69DF9C-F886-4509-A1E6-ACCC165C43BC}"/>
                </a:ext>
              </a:extLst>
            </p:cNvPr>
            <p:cNvSpPr/>
            <p:nvPr/>
          </p:nvSpPr>
          <p:spPr>
            <a:xfrm rot="10800000">
              <a:off x="3912948" y="2015433"/>
              <a:ext cx="528423" cy="3259951"/>
            </a:xfrm>
            <a:prstGeom prst="rightBracket">
              <a:avLst>
                <a:gd name="adj" fmla="val 9604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6" name="直接连接符 55">
              <a:extLst>
                <a:ext uri="{FF2B5EF4-FFF2-40B4-BE49-F238E27FC236}">
                  <a16:creationId xmlns:a16="http://schemas.microsoft.com/office/drawing/2014/main" id="{4C9B9566-A468-4752-9D07-A280285D6A8C}"/>
                </a:ext>
              </a:extLst>
            </p:cNvPr>
            <p:cNvCxnSpPr>
              <a:cxnSpLocks/>
            </p:cNvCxnSpPr>
            <p:nvPr/>
          </p:nvCxnSpPr>
          <p:spPr>
            <a:xfrm>
              <a:off x="2856375" y="3534117"/>
              <a:ext cx="105657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BBE32DDA-AEF3-42D1-B856-2E99BA78A6BB}"/>
                </a:ext>
              </a:extLst>
            </p:cNvPr>
            <p:cNvGrpSpPr/>
            <p:nvPr/>
          </p:nvGrpSpPr>
          <p:grpSpPr>
            <a:xfrm>
              <a:off x="4716324" y="4203700"/>
              <a:ext cx="6019671" cy="1930400"/>
              <a:chOff x="4877099" y="4305301"/>
              <a:chExt cx="6019671" cy="1930400"/>
            </a:xfrm>
          </p:grpSpPr>
          <p:sp>
            <p:nvSpPr>
              <p:cNvPr id="64" name="任意多边形 26">
                <a:extLst>
                  <a:ext uri="{FF2B5EF4-FFF2-40B4-BE49-F238E27FC236}">
                    <a16:creationId xmlns:a16="http://schemas.microsoft.com/office/drawing/2014/main" id="{29FF33D7-3436-464F-89FA-C8840262CD0B}"/>
                  </a:ext>
                </a:extLst>
              </p:cNvPr>
              <p:cNvSpPr/>
              <p:nvPr/>
            </p:nvSpPr>
            <p:spPr>
              <a:xfrm rot="5400000" flipV="1">
                <a:off x="4392764" y="4789636"/>
                <a:ext cx="1930400" cy="96172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3"/>
              </a:solidFill>
              <a:ln w="38100" cap="rnd">
                <a:noFill/>
                <a:prstDash val="solid"/>
                <a:round/>
                <a:headEnd/>
                <a:tailEnd/>
              </a:ln>
              <a:effectLst>
                <a:outerShdw blurRad="254000" dist="127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65" name="圆角矩形 15">
                <a:extLst>
                  <a:ext uri="{FF2B5EF4-FFF2-40B4-BE49-F238E27FC236}">
                    <a16:creationId xmlns:a16="http://schemas.microsoft.com/office/drawing/2014/main" id="{6A54F902-07C9-4701-BC91-A0DF56894462}"/>
                  </a:ext>
                </a:extLst>
              </p:cNvPr>
              <p:cNvSpPr/>
              <p:nvPr/>
            </p:nvSpPr>
            <p:spPr>
              <a:xfrm>
                <a:off x="5057431" y="4475756"/>
                <a:ext cx="5839339" cy="1589488"/>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EEF0BD26-3471-46AA-A427-289824F8803E}"/>
                  </a:ext>
                </a:extLst>
              </p:cNvPr>
              <p:cNvSpPr txBox="1"/>
              <p:nvPr/>
            </p:nvSpPr>
            <p:spPr>
              <a:xfrm>
                <a:off x="6750109" y="4927860"/>
                <a:ext cx="2148777" cy="581926"/>
              </a:xfrm>
              <a:prstGeom prst="rect">
                <a:avLst/>
              </a:prstGeom>
              <a:noFill/>
              <a:ln>
                <a:noFill/>
              </a:ln>
            </p:spPr>
            <p:txBody>
              <a:bodyPr wrap="square" lIns="91440" tIns="45720" rIns="91440" bIns="45720" anchor="ctr" anchorCtr="0">
                <a:noAutofit/>
              </a:bodyPr>
              <a:lstStyle/>
              <a:p>
                <a:pPr>
                  <a:buSzPct val="25000"/>
                </a:pPr>
                <a:r>
                  <a:rPr lang="zh-CN" altLang="en-US" b="1" dirty="0">
                    <a:latin typeface="微软雅黑" panose="020B0503020204020204" pitchFamily="34" charset="-122"/>
                    <a:ea typeface="微软雅黑" panose="020B0503020204020204" pitchFamily="34" charset="-122"/>
                  </a:rPr>
                  <a:t>项目实践</a:t>
                </a:r>
                <a:endParaRPr lang="en-US" altLang="zh-CN" b="1" dirty="0">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376C710B-BCF4-4AFA-96C7-7C70890D83AA}"/>
                  </a:ext>
                </a:extLst>
              </p:cNvPr>
              <p:cNvSpPr txBox="1"/>
              <p:nvPr/>
            </p:nvSpPr>
            <p:spPr>
              <a:xfrm>
                <a:off x="5745778" y="5099450"/>
                <a:ext cx="4985864" cy="508303"/>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30000"/>
                  </a:lnSpc>
                </a:pPr>
                <a:endParaRPr lang="en-US" altLang="zh-CN" sz="1000" dirty="0">
                  <a:solidFill>
                    <a:schemeClr val="tx1"/>
                  </a:solidFill>
                  <a:latin typeface="微软雅黑" panose="020B0503020204020204" pitchFamily="34" charset="-122"/>
                  <a:ea typeface="微软雅黑" panose="020B0503020204020204" pitchFamily="34" charset="-122"/>
                </a:endParaRPr>
              </a:p>
            </p:txBody>
          </p:sp>
        </p:grpSp>
        <p:sp>
          <p:nvSpPr>
            <p:cNvPr id="58" name="文本框 57">
              <a:extLst>
                <a:ext uri="{FF2B5EF4-FFF2-40B4-BE49-F238E27FC236}">
                  <a16:creationId xmlns:a16="http://schemas.microsoft.com/office/drawing/2014/main" id="{77B06C82-A093-427B-83CA-920656B46980}"/>
                </a:ext>
              </a:extLst>
            </p:cNvPr>
            <p:cNvSpPr txBox="1"/>
            <p:nvPr/>
          </p:nvSpPr>
          <p:spPr>
            <a:xfrm>
              <a:off x="1089816" y="3202969"/>
              <a:ext cx="2294708" cy="581926"/>
            </a:xfrm>
            <a:prstGeom prst="rect">
              <a:avLst/>
            </a:prstGeom>
            <a:noFill/>
            <a:ln>
              <a:noFill/>
            </a:ln>
          </p:spPr>
          <p:txBody>
            <a:bodyPr wrap="square" lIns="91440" tIns="45720" rIns="91440" bIns="45720" anchor="ctr" anchorCtr="0">
              <a:noAutofit/>
            </a:bodyPr>
            <a:lstStyle/>
            <a:p>
              <a:pPr>
                <a:buSzPct val="25000"/>
              </a:pPr>
              <a:r>
                <a:rPr lang="zh-CN" altLang="en-US" b="1" dirty="0">
                  <a:latin typeface="微软雅黑" panose="020B0503020204020204" pitchFamily="34" charset="-122"/>
                  <a:ea typeface="微软雅黑" panose="020B0503020204020204" pitchFamily="34" charset="-122"/>
                </a:rPr>
                <a:t>团队工作</a:t>
              </a:r>
              <a:endParaRPr lang="en-US" altLang="zh-CN" b="1" dirty="0">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5C2F894F-E1C2-4933-A3DC-6769EB715C79}"/>
                </a:ext>
              </a:extLst>
            </p:cNvPr>
            <p:cNvGrpSpPr/>
            <p:nvPr/>
          </p:nvGrpSpPr>
          <p:grpSpPr>
            <a:xfrm>
              <a:off x="4716324" y="1130300"/>
              <a:ext cx="6019671" cy="1930400"/>
              <a:chOff x="4877099" y="4305301"/>
              <a:chExt cx="6019671" cy="1930400"/>
            </a:xfrm>
          </p:grpSpPr>
          <p:sp>
            <p:nvSpPr>
              <p:cNvPr id="60" name="任意多边形 32">
                <a:extLst>
                  <a:ext uri="{FF2B5EF4-FFF2-40B4-BE49-F238E27FC236}">
                    <a16:creationId xmlns:a16="http://schemas.microsoft.com/office/drawing/2014/main" id="{3FFD0A6A-012A-4B8C-B448-829A6B38AA35}"/>
                  </a:ext>
                </a:extLst>
              </p:cNvPr>
              <p:cNvSpPr/>
              <p:nvPr/>
            </p:nvSpPr>
            <p:spPr>
              <a:xfrm rot="5400000" flipV="1">
                <a:off x="4392764" y="4789636"/>
                <a:ext cx="1930400" cy="96172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4"/>
              </a:solidFill>
              <a:ln w="38100" cap="rnd">
                <a:noFill/>
                <a:prstDash val="solid"/>
                <a:round/>
                <a:headEnd/>
                <a:tailEnd/>
              </a:ln>
              <a:effectLst>
                <a:outerShdw blurRad="254000" dist="127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defTabSz="914354"/>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61" name="圆角矩形 33">
                <a:extLst>
                  <a:ext uri="{FF2B5EF4-FFF2-40B4-BE49-F238E27FC236}">
                    <a16:creationId xmlns:a16="http://schemas.microsoft.com/office/drawing/2014/main" id="{F4280740-FBEE-4CE6-BE80-7ACCAFA1DC27}"/>
                  </a:ext>
                </a:extLst>
              </p:cNvPr>
              <p:cNvSpPr/>
              <p:nvPr/>
            </p:nvSpPr>
            <p:spPr>
              <a:xfrm>
                <a:off x="5057431" y="4475756"/>
                <a:ext cx="5839339" cy="1589488"/>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44061B4B-4789-4C19-86B2-270393AC29F1}"/>
                  </a:ext>
                </a:extLst>
              </p:cNvPr>
              <p:cNvSpPr txBox="1"/>
              <p:nvPr/>
            </p:nvSpPr>
            <p:spPr>
              <a:xfrm>
                <a:off x="6750109" y="4945257"/>
                <a:ext cx="2148779" cy="581926"/>
              </a:xfrm>
              <a:prstGeom prst="rect">
                <a:avLst/>
              </a:prstGeom>
              <a:noFill/>
              <a:ln>
                <a:noFill/>
              </a:ln>
            </p:spPr>
            <p:txBody>
              <a:bodyPr wrap="square" lIns="91440" tIns="45720" rIns="91440" bIns="45720" anchor="ctr" anchorCtr="0">
                <a:noAutofit/>
              </a:bodyPr>
              <a:lstStyle/>
              <a:p>
                <a:pPr>
                  <a:buSzPct val="25000"/>
                </a:pPr>
                <a:r>
                  <a:rPr lang="zh-CN" altLang="en-US" b="1" dirty="0">
                    <a:latin typeface="微软雅黑" panose="020B0503020204020204" pitchFamily="34" charset="-122"/>
                    <a:ea typeface="微软雅黑" panose="020B0503020204020204" pitchFamily="34" charset="-122"/>
                  </a:rPr>
                  <a:t>论文研究</a:t>
                </a:r>
                <a:endParaRPr lang="en-US" altLang="zh-CN" b="1" dirty="0">
                  <a:latin typeface="微软雅黑" panose="020B0503020204020204" pitchFamily="34" charset="-122"/>
                  <a:ea typeface="微软雅黑" panose="020B0503020204020204" pitchFamily="34" charset="-122"/>
                </a:endParaRPr>
              </a:p>
            </p:txBody>
          </p:sp>
        </p:grpSp>
      </p:grpSp>
      <p:grpSp>
        <p:nvGrpSpPr>
          <p:cNvPr id="68" name="组合 67">
            <a:extLst>
              <a:ext uri="{FF2B5EF4-FFF2-40B4-BE49-F238E27FC236}">
                <a16:creationId xmlns:a16="http://schemas.microsoft.com/office/drawing/2014/main" id="{E5A7D9CB-1E0D-4E8D-9359-E6D852A41E5C}"/>
              </a:ext>
            </a:extLst>
          </p:cNvPr>
          <p:cNvGrpSpPr/>
          <p:nvPr/>
        </p:nvGrpSpPr>
        <p:grpSpPr>
          <a:xfrm>
            <a:off x="6520702" y="3863124"/>
            <a:ext cx="5463701" cy="1659856"/>
            <a:chOff x="-739985" y="1897094"/>
            <a:chExt cx="12080505" cy="3670020"/>
          </a:xfrm>
        </p:grpSpPr>
        <p:cxnSp>
          <p:nvCxnSpPr>
            <p:cNvPr id="69" name="直接连接符 68">
              <a:extLst>
                <a:ext uri="{FF2B5EF4-FFF2-40B4-BE49-F238E27FC236}">
                  <a16:creationId xmlns:a16="http://schemas.microsoft.com/office/drawing/2014/main" id="{6C7826DC-64FC-40DB-A39C-364254238BD0}"/>
                </a:ext>
              </a:extLst>
            </p:cNvPr>
            <p:cNvCxnSpPr>
              <a:cxnSpLocks/>
              <a:endCxn id="71" idx="3"/>
            </p:cNvCxnSpPr>
            <p:nvPr/>
          </p:nvCxnSpPr>
          <p:spPr>
            <a:xfrm flipV="1">
              <a:off x="6091282" y="2413906"/>
              <a:ext cx="1854556" cy="1164187"/>
            </a:xfrm>
            <a:prstGeom prst="line">
              <a:avLst/>
            </a:prstGeom>
            <a:ln w="47625">
              <a:solidFill>
                <a:srgbClr val="4477AB"/>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EA7BC506-2AF9-432D-8A76-5C881FB848A3}"/>
                </a:ext>
              </a:extLst>
            </p:cNvPr>
            <p:cNvSpPr/>
            <p:nvPr/>
          </p:nvSpPr>
          <p:spPr>
            <a:xfrm>
              <a:off x="7857166" y="1897094"/>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2" name="直接连接符 71">
              <a:extLst>
                <a:ext uri="{FF2B5EF4-FFF2-40B4-BE49-F238E27FC236}">
                  <a16:creationId xmlns:a16="http://schemas.microsoft.com/office/drawing/2014/main" id="{21CD39B3-B758-4E4F-B879-68F1DCD872EF}"/>
                </a:ext>
              </a:extLst>
            </p:cNvPr>
            <p:cNvCxnSpPr>
              <a:cxnSpLocks/>
              <a:endCxn id="73" idx="2"/>
            </p:cNvCxnSpPr>
            <p:nvPr/>
          </p:nvCxnSpPr>
          <p:spPr>
            <a:xfrm flipV="1">
              <a:off x="3329544" y="3563980"/>
              <a:ext cx="2418203" cy="907458"/>
            </a:xfrm>
            <a:prstGeom prst="line">
              <a:avLst/>
            </a:prstGeom>
            <a:ln w="47625">
              <a:solidFill>
                <a:srgbClr val="4477AB"/>
              </a:solidFill>
              <a:tailEnd type="triangle"/>
            </a:ln>
          </p:spPr>
          <p:style>
            <a:lnRef idx="1">
              <a:schemeClr val="accent1"/>
            </a:lnRef>
            <a:fillRef idx="0">
              <a:schemeClr val="accent1"/>
            </a:fillRef>
            <a:effectRef idx="0">
              <a:schemeClr val="accent1"/>
            </a:effectRef>
            <a:fontRef idx="minor">
              <a:schemeClr val="tx1"/>
            </a:fontRef>
          </p:style>
        </p:cxnSp>
        <p:sp>
          <p:nvSpPr>
            <p:cNvPr id="73" name="椭圆 72">
              <a:extLst>
                <a:ext uri="{FF2B5EF4-FFF2-40B4-BE49-F238E27FC236}">
                  <a16:creationId xmlns:a16="http://schemas.microsoft.com/office/drawing/2014/main" id="{AB1C3A1F-BCAC-4D90-BC21-0541A5A528EC}"/>
                </a:ext>
              </a:extLst>
            </p:cNvPr>
            <p:cNvSpPr/>
            <p:nvPr/>
          </p:nvSpPr>
          <p:spPr>
            <a:xfrm>
              <a:off x="5747747" y="3261237"/>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4" name="直接连接符 73">
              <a:extLst>
                <a:ext uri="{FF2B5EF4-FFF2-40B4-BE49-F238E27FC236}">
                  <a16:creationId xmlns:a16="http://schemas.microsoft.com/office/drawing/2014/main" id="{6F6776BD-95F8-4917-AE9D-63BDBE1ED6BF}"/>
                </a:ext>
              </a:extLst>
            </p:cNvPr>
            <p:cNvCxnSpPr>
              <a:cxnSpLocks/>
              <a:stCxn id="65" idx="3"/>
              <a:endCxn id="75" idx="2"/>
            </p:cNvCxnSpPr>
            <p:nvPr/>
          </p:nvCxnSpPr>
          <p:spPr>
            <a:xfrm>
              <a:off x="-739985" y="3494881"/>
              <a:ext cx="3784956" cy="975359"/>
            </a:xfrm>
            <a:prstGeom prst="line">
              <a:avLst/>
            </a:prstGeom>
            <a:ln w="476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27A03BCC-AC26-4DE5-B2AB-AE66C8E59D16}"/>
                </a:ext>
              </a:extLst>
            </p:cNvPr>
            <p:cNvSpPr/>
            <p:nvPr/>
          </p:nvSpPr>
          <p:spPr>
            <a:xfrm>
              <a:off x="3044972" y="4167497"/>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6" name="组合 75">
              <a:extLst>
                <a:ext uri="{FF2B5EF4-FFF2-40B4-BE49-F238E27FC236}">
                  <a16:creationId xmlns:a16="http://schemas.microsoft.com/office/drawing/2014/main" id="{1CEFDF0A-3D0B-45B4-B7BE-F3A44CD2C232}"/>
                </a:ext>
              </a:extLst>
            </p:cNvPr>
            <p:cNvGrpSpPr/>
            <p:nvPr/>
          </p:nvGrpSpPr>
          <p:grpSpPr>
            <a:xfrm>
              <a:off x="3125603" y="4248129"/>
              <a:ext cx="444222" cy="444220"/>
              <a:chOff x="3866383" y="1968240"/>
              <a:chExt cx="444222" cy="444220"/>
            </a:xfrm>
          </p:grpSpPr>
          <p:sp>
            <p:nvSpPr>
              <p:cNvPr id="95" name="椭圆 94">
                <a:extLst>
                  <a:ext uri="{FF2B5EF4-FFF2-40B4-BE49-F238E27FC236}">
                    <a16:creationId xmlns:a16="http://schemas.microsoft.com/office/drawing/2014/main" id="{457544C4-284E-4A72-B301-33650A9D051C}"/>
                  </a:ext>
                </a:extLst>
              </p:cNvPr>
              <p:cNvSpPr/>
              <p:nvPr/>
            </p:nvSpPr>
            <p:spPr>
              <a:xfrm>
                <a:off x="3866383" y="1968240"/>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6" name="任意多边形 6">
                <a:extLst>
                  <a:ext uri="{FF2B5EF4-FFF2-40B4-BE49-F238E27FC236}">
                    <a16:creationId xmlns:a16="http://schemas.microsoft.com/office/drawing/2014/main" id="{007FB788-41C5-449E-BB56-676E43167B8F}"/>
                  </a:ext>
                </a:extLst>
              </p:cNvPr>
              <p:cNvSpPr/>
              <p:nvPr/>
            </p:nvSpPr>
            <p:spPr bwMode="auto">
              <a:xfrm>
                <a:off x="4011540" y="2132634"/>
                <a:ext cx="153910" cy="115432"/>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77" name="组合 76">
              <a:extLst>
                <a:ext uri="{FF2B5EF4-FFF2-40B4-BE49-F238E27FC236}">
                  <a16:creationId xmlns:a16="http://schemas.microsoft.com/office/drawing/2014/main" id="{89D164EA-19B3-49B9-932F-C3F11AE12915}"/>
                </a:ext>
              </a:extLst>
            </p:cNvPr>
            <p:cNvGrpSpPr/>
            <p:nvPr/>
          </p:nvGrpSpPr>
          <p:grpSpPr>
            <a:xfrm>
              <a:off x="5831170" y="3341869"/>
              <a:ext cx="444222" cy="444220"/>
              <a:chOff x="4669386" y="1968240"/>
              <a:chExt cx="444222" cy="444220"/>
            </a:xfrm>
          </p:grpSpPr>
          <p:sp>
            <p:nvSpPr>
              <p:cNvPr id="93" name="椭圆 92">
                <a:extLst>
                  <a:ext uri="{FF2B5EF4-FFF2-40B4-BE49-F238E27FC236}">
                    <a16:creationId xmlns:a16="http://schemas.microsoft.com/office/drawing/2014/main" id="{6D959F01-643F-4A72-A15C-324D87655585}"/>
                  </a:ext>
                </a:extLst>
              </p:cNvPr>
              <p:cNvSpPr/>
              <p:nvPr/>
            </p:nvSpPr>
            <p:spPr>
              <a:xfrm>
                <a:off x="4669386" y="1968240"/>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4" name="任意多边形 7">
                <a:extLst>
                  <a:ext uri="{FF2B5EF4-FFF2-40B4-BE49-F238E27FC236}">
                    <a16:creationId xmlns:a16="http://schemas.microsoft.com/office/drawing/2014/main" id="{03C16EF3-1657-4E0F-9137-75AAAB339B09}"/>
                  </a:ext>
                </a:extLst>
              </p:cNvPr>
              <p:cNvSpPr/>
              <p:nvPr/>
            </p:nvSpPr>
            <p:spPr bwMode="auto">
              <a:xfrm>
                <a:off x="4814543" y="2126284"/>
                <a:ext cx="153910" cy="128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endParaRPr>
              </a:p>
            </p:txBody>
          </p:sp>
        </p:grpSp>
        <p:grpSp>
          <p:nvGrpSpPr>
            <p:cNvPr id="78" name="组合 77">
              <a:extLst>
                <a:ext uri="{FF2B5EF4-FFF2-40B4-BE49-F238E27FC236}">
                  <a16:creationId xmlns:a16="http://schemas.microsoft.com/office/drawing/2014/main" id="{8BBED7AC-D4C5-4A7D-A363-01AB6418B682}"/>
                </a:ext>
              </a:extLst>
            </p:cNvPr>
            <p:cNvGrpSpPr/>
            <p:nvPr/>
          </p:nvGrpSpPr>
          <p:grpSpPr>
            <a:xfrm>
              <a:off x="7937797" y="1984164"/>
              <a:ext cx="444222" cy="444220"/>
              <a:chOff x="5472389" y="1968240"/>
              <a:chExt cx="444222" cy="444220"/>
            </a:xfrm>
          </p:grpSpPr>
          <p:sp>
            <p:nvSpPr>
              <p:cNvPr id="91" name="椭圆 90">
                <a:extLst>
                  <a:ext uri="{FF2B5EF4-FFF2-40B4-BE49-F238E27FC236}">
                    <a16:creationId xmlns:a16="http://schemas.microsoft.com/office/drawing/2014/main" id="{33E95581-4860-4155-920E-92CF154B0BB2}"/>
                  </a:ext>
                </a:extLst>
              </p:cNvPr>
              <p:cNvSpPr/>
              <p:nvPr/>
            </p:nvSpPr>
            <p:spPr>
              <a:xfrm>
                <a:off x="5472389" y="1968240"/>
                <a:ext cx="444222" cy="444220"/>
              </a:xfrm>
              <a:prstGeom prst="ellipse">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2" name="任意多边形 8">
                <a:extLst>
                  <a:ext uri="{FF2B5EF4-FFF2-40B4-BE49-F238E27FC236}">
                    <a16:creationId xmlns:a16="http://schemas.microsoft.com/office/drawing/2014/main" id="{AFCCB12C-B6A1-4E9D-B40A-D54FA72158F4}"/>
                  </a:ext>
                </a:extLst>
              </p:cNvPr>
              <p:cNvSpPr/>
              <p:nvPr/>
            </p:nvSpPr>
            <p:spPr bwMode="auto">
              <a:xfrm>
                <a:off x="5617545" y="2120268"/>
                <a:ext cx="153910" cy="140166"/>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endParaRPr>
              </a:p>
            </p:txBody>
          </p:sp>
        </p:grpSp>
        <p:sp>
          <p:nvSpPr>
            <p:cNvPr id="82" name="文本框 81">
              <a:extLst>
                <a:ext uri="{FF2B5EF4-FFF2-40B4-BE49-F238E27FC236}">
                  <a16:creationId xmlns:a16="http://schemas.microsoft.com/office/drawing/2014/main" id="{44E8463E-3F7F-4E43-B3AF-E2DE23A71AEC}"/>
                </a:ext>
              </a:extLst>
            </p:cNvPr>
            <p:cNvSpPr txBox="1"/>
            <p:nvPr/>
          </p:nvSpPr>
          <p:spPr>
            <a:xfrm>
              <a:off x="1661091" y="4818555"/>
              <a:ext cx="3606259" cy="748559"/>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多智能体技术</a:t>
              </a:r>
              <a:endParaRPr lang="en-US" altLang="zh-CN" sz="1600" b="1" dirty="0">
                <a:latin typeface="微软雅黑" panose="020B0503020204020204" pitchFamily="34" charset="-122"/>
                <a:ea typeface="微软雅黑" panose="020B0503020204020204" pitchFamily="34" charset="-122"/>
              </a:endParaRPr>
            </a:p>
          </p:txBody>
        </p:sp>
        <p:sp>
          <p:nvSpPr>
            <p:cNvPr id="84" name="文本框 83">
              <a:extLst>
                <a:ext uri="{FF2B5EF4-FFF2-40B4-BE49-F238E27FC236}">
                  <a16:creationId xmlns:a16="http://schemas.microsoft.com/office/drawing/2014/main" id="{0D10D0DD-2768-4E68-8BAD-4405C62589CB}"/>
                </a:ext>
              </a:extLst>
            </p:cNvPr>
            <p:cNvSpPr txBox="1"/>
            <p:nvPr/>
          </p:nvSpPr>
          <p:spPr>
            <a:xfrm>
              <a:off x="5267350" y="3768995"/>
              <a:ext cx="2218864" cy="129296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复杂软件演化技术</a:t>
              </a:r>
              <a:endParaRPr lang="en-US" altLang="zh-CN" sz="1600" b="1" dirty="0">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DC03C999-BC55-49DB-88FF-FFD69D67B91E}"/>
                </a:ext>
              </a:extLst>
            </p:cNvPr>
            <p:cNvSpPr txBox="1"/>
            <p:nvPr/>
          </p:nvSpPr>
          <p:spPr>
            <a:xfrm>
              <a:off x="7818323" y="2605856"/>
              <a:ext cx="3522197" cy="129296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云原生服务治理技术</a:t>
              </a:r>
              <a:endParaRPr lang="en-US" altLang="zh-CN" sz="1600" b="1" dirty="0">
                <a:latin typeface="微软雅黑" panose="020B0503020204020204" pitchFamily="34" charset="-122"/>
                <a:ea typeface="微软雅黑" panose="020B0503020204020204" pitchFamily="34" charset="-122"/>
              </a:endParaRPr>
            </a:p>
          </p:txBody>
        </p:sp>
      </p:grpSp>
      <p:grpSp>
        <p:nvGrpSpPr>
          <p:cNvPr id="97" name="组合 96">
            <a:extLst>
              <a:ext uri="{FF2B5EF4-FFF2-40B4-BE49-F238E27FC236}">
                <a16:creationId xmlns:a16="http://schemas.microsoft.com/office/drawing/2014/main" id="{364C2C34-E628-4921-8555-279FB6B74E0F}"/>
              </a:ext>
            </a:extLst>
          </p:cNvPr>
          <p:cNvGrpSpPr/>
          <p:nvPr/>
        </p:nvGrpSpPr>
        <p:grpSpPr>
          <a:xfrm>
            <a:off x="6960096" y="1774774"/>
            <a:ext cx="4074108" cy="1886928"/>
            <a:chOff x="1495206" y="3036435"/>
            <a:chExt cx="6485990" cy="3003995"/>
          </a:xfrm>
        </p:grpSpPr>
        <p:sp>
          <p:nvSpPr>
            <p:cNvPr id="113" name="矩形 112">
              <a:extLst>
                <a:ext uri="{FF2B5EF4-FFF2-40B4-BE49-F238E27FC236}">
                  <a16:creationId xmlns:a16="http://schemas.microsoft.com/office/drawing/2014/main" id="{B3F87823-DE66-49B2-9FBB-BF5F8463476A}"/>
                </a:ext>
              </a:extLst>
            </p:cNvPr>
            <p:cNvSpPr/>
            <p:nvPr/>
          </p:nvSpPr>
          <p:spPr>
            <a:xfrm>
              <a:off x="1495206" y="3036435"/>
              <a:ext cx="6485990" cy="441938"/>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zh-CN" altLang="en-US" sz="1800" b="1" dirty="0">
                  <a:solidFill>
                    <a:schemeClr val="tx1"/>
                  </a:solidFill>
                  <a:latin typeface="微软雅黑" panose="020B0503020204020204" pitchFamily="34" charset="-122"/>
                  <a:ea typeface="微软雅黑" panose="020B0503020204020204" pitchFamily="34" charset="-122"/>
                </a:rPr>
                <a:t>微服务故障诊断</a:t>
              </a:r>
            </a:p>
          </p:txBody>
        </p:sp>
        <p:sp>
          <p:nvSpPr>
            <p:cNvPr id="107" name="矩形 106">
              <a:extLst>
                <a:ext uri="{FF2B5EF4-FFF2-40B4-BE49-F238E27FC236}">
                  <a16:creationId xmlns:a16="http://schemas.microsoft.com/office/drawing/2014/main" id="{2BD340B0-C6EF-4265-8FB4-4F68C099AF81}"/>
                </a:ext>
              </a:extLst>
            </p:cNvPr>
            <p:cNvSpPr/>
            <p:nvPr/>
          </p:nvSpPr>
          <p:spPr>
            <a:xfrm>
              <a:off x="1495206" y="5598492"/>
              <a:ext cx="6485990" cy="441938"/>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zh-CN" altLang="en-US" sz="1800" b="1" dirty="0">
                  <a:solidFill>
                    <a:schemeClr val="tx1"/>
                  </a:solidFill>
                  <a:latin typeface="微软雅黑" panose="020B0503020204020204" pitchFamily="34" charset="-122"/>
                  <a:ea typeface="微软雅黑" panose="020B0503020204020204" pitchFamily="34" charset="-122"/>
                </a:rPr>
                <a:t>微服务弹性伸缩</a:t>
              </a:r>
            </a:p>
          </p:txBody>
        </p:sp>
        <p:sp>
          <p:nvSpPr>
            <p:cNvPr id="104" name="矩形 103">
              <a:extLst>
                <a:ext uri="{FF2B5EF4-FFF2-40B4-BE49-F238E27FC236}">
                  <a16:creationId xmlns:a16="http://schemas.microsoft.com/office/drawing/2014/main" id="{EF564A43-47AD-4463-A108-AF88B6D8DAAF}"/>
                </a:ext>
              </a:extLst>
            </p:cNvPr>
            <p:cNvSpPr/>
            <p:nvPr/>
          </p:nvSpPr>
          <p:spPr>
            <a:xfrm>
              <a:off x="1495206" y="4744473"/>
              <a:ext cx="6485990" cy="441938"/>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zh-CN" altLang="en-US" sz="1800" b="1" dirty="0">
                  <a:solidFill>
                    <a:schemeClr val="tx1"/>
                  </a:solidFill>
                  <a:latin typeface="微软雅黑" panose="020B0503020204020204" pitchFamily="34" charset="-122"/>
                  <a:ea typeface="微软雅黑" panose="020B0503020204020204" pitchFamily="34" charset="-122"/>
                </a:rPr>
                <a:t>微服务负载预测</a:t>
              </a:r>
            </a:p>
          </p:txBody>
        </p:sp>
      </p:grpSp>
      <p:sp>
        <p:nvSpPr>
          <p:cNvPr id="150" name="矩形 149">
            <a:extLst>
              <a:ext uri="{FF2B5EF4-FFF2-40B4-BE49-F238E27FC236}">
                <a16:creationId xmlns:a16="http://schemas.microsoft.com/office/drawing/2014/main" id="{25E1D35D-D114-423F-9B67-C90F8268F1F1}"/>
              </a:ext>
            </a:extLst>
          </p:cNvPr>
          <p:cNvSpPr/>
          <p:nvPr/>
        </p:nvSpPr>
        <p:spPr>
          <a:xfrm>
            <a:off x="6960096" y="2331529"/>
            <a:ext cx="4074108" cy="277599"/>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zh-CN" altLang="en-US" sz="1800" b="1" dirty="0">
                <a:solidFill>
                  <a:schemeClr val="tx1"/>
                </a:solidFill>
                <a:latin typeface="微软雅黑" panose="020B0503020204020204" pitchFamily="34" charset="-122"/>
                <a:ea typeface="微软雅黑" panose="020B0503020204020204" pitchFamily="34" charset="-122"/>
              </a:rPr>
              <a:t>微服务负载均衡</a:t>
            </a:r>
          </a:p>
        </p:txBody>
      </p:sp>
    </p:spTree>
    <p:custDataLst>
      <p:tags r:id="rId1"/>
    </p:custDataLst>
    <p:extLst>
      <p:ext uri="{BB962C8B-B14F-4D97-AF65-F5344CB8AC3E}">
        <p14:creationId xmlns:p14="http://schemas.microsoft.com/office/powerpoint/2010/main" val="857197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团队工作</a:t>
            </a:r>
            <a:r>
              <a:rPr lang="en-US" altLang="zh-CN" sz="24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20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论文研究</a:t>
            </a:r>
            <a:r>
              <a:rPr lang="en-US" altLang="zh-CN" sz="20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微服务故障诊断</a:t>
            </a:r>
            <a:endParaRPr 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4" name="AutoShape 5">
            <a:extLst>
              <a:ext uri="{FF2B5EF4-FFF2-40B4-BE49-F238E27FC236}">
                <a16:creationId xmlns:a16="http://schemas.microsoft.com/office/drawing/2014/main" id="{07FA7C67-CD94-4AE6-91A4-1E4374172CC1}"/>
              </a:ext>
            </a:extLst>
          </p:cNvPr>
          <p:cNvSpPr/>
          <p:nvPr/>
        </p:nvSpPr>
        <p:spPr>
          <a:xfrm>
            <a:off x="725754" y="1158198"/>
            <a:ext cx="10585175" cy="1215522"/>
          </a:xfrm>
          <a:prstGeom prst="roundRect">
            <a:avLst>
              <a:gd name="adj" fmla="val 16667"/>
            </a:avLst>
          </a:prstGeom>
          <a:noFill/>
          <a:ln w="25400" cap="flat" cmpd="sng">
            <a:solidFill>
              <a:srgbClr val="4578AB"/>
            </a:solidFill>
            <a:prstDash val="solid"/>
            <a:headEnd type="none" w="med" len="med"/>
            <a:tailEnd type="none" w="med" len="med"/>
          </a:ln>
        </p:spPr>
        <p:txBody>
          <a:bodyPr lIns="90171" tIns="46991" rIns="90171" bIns="46991"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2935CB32-C0FE-4202-A75D-9D7517316DF7}"/>
              </a:ext>
            </a:extLst>
          </p:cNvPr>
          <p:cNvSpPr/>
          <p:nvPr/>
        </p:nvSpPr>
        <p:spPr>
          <a:xfrm>
            <a:off x="918323" y="1246709"/>
            <a:ext cx="10285796" cy="1089529"/>
          </a:xfrm>
          <a:prstGeom prst="rect">
            <a:avLst/>
          </a:prstGeom>
        </p:spPr>
        <p:txBody>
          <a:bodyPr wrap="square">
            <a:spAutoFit/>
          </a:bodyPr>
          <a:lstStyle/>
          <a:p>
            <a:pPr indent="457200" algn="just">
              <a:lnSpc>
                <a:spcPct val="120000"/>
              </a:lnSpc>
              <a:buClr>
                <a:schemeClr val="tx1"/>
              </a:buClr>
              <a:defRPr/>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随着微服务架构的广泛应用，为了辅助监控人员高效的</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实现故障排查和诊断</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，拟提出了</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执行轨迹可视化和故障诊断相结合</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的方法，引入</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多维度故障影响因素</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，进一步优化故障诊断效率，节省时间和人力成本。</a:t>
            </a:r>
          </a:p>
        </p:txBody>
      </p:sp>
      <p:cxnSp>
        <p:nvCxnSpPr>
          <p:cNvPr id="26" name="直接连接符 25">
            <a:extLst>
              <a:ext uri="{FF2B5EF4-FFF2-40B4-BE49-F238E27FC236}">
                <a16:creationId xmlns:a16="http://schemas.microsoft.com/office/drawing/2014/main" id="{6448643E-6D76-4CA9-A7DB-8E0E5EE3E12D}"/>
              </a:ext>
            </a:extLst>
          </p:cNvPr>
          <p:cNvCxnSpPr>
            <a:cxnSpLocks/>
          </p:cNvCxnSpPr>
          <p:nvPr/>
        </p:nvCxnSpPr>
        <p:spPr bwMode="auto">
          <a:xfrm>
            <a:off x="7345833" y="2893586"/>
            <a:ext cx="10910" cy="3346818"/>
          </a:xfrm>
          <a:prstGeom prst="line">
            <a:avLst/>
          </a:prstGeom>
          <a:solidFill>
            <a:schemeClr val="accent1"/>
          </a:solidFill>
          <a:ln w="19050" cap="flat" cmpd="sng" algn="ctr">
            <a:solidFill>
              <a:schemeClr val="accent1"/>
            </a:solidFill>
            <a:prstDash val="lgDash"/>
            <a:round/>
            <a:headEnd type="oval" w="med" len="med"/>
            <a:tailEnd type="oval" w="med" len="med"/>
          </a:ln>
        </p:spPr>
      </p:cxnSp>
      <p:sp>
        <p:nvSpPr>
          <p:cNvPr id="27" name="double-up-arrow_56902">
            <a:extLst>
              <a:ext uri="{FF2B5EF4-FFF2-40B4-BE49-F238E27FC236}">
                <a16:creationId xmlns:a16="http://schemas.microsoft.com/office/drawing/2014/main" id="{06F54340-38FF-4852-8A89-10CA3B1C9D6D}"/>
              </a:ext>
            </a:extLst>
          </p:cNvPr>
          <p:cNvSpPr>
            <a:spLocks noChangeAspect="1"/>
          </p:cNvSpPr>
          <p:nvPr/>
        </p:nvSpPr>
        <p:spPr bwMode="auto">
          <a:xfrm rot="10800000">
            <a:off x="1610972" y="4220873"/>
            <a:ext cx="537555" cy="515212"/>
          </a:xfrm>
          <a:custGeom>
            <a:avLst/>
            <a:gdLst>
              <a:gd name="connsiteX0" fmla="*/ 303841 w 609471"/>
              <a:gd name="connsiteY0" fmla="*/ 263915 h 601783"/>
              <a:gd name="connsiteX1" fmla="*/ 351459 w 609471"/>
              <a:gd name="connsiteY1" fmla="*/ 280846 h 601783"/>
              <a:gd name="connsiteX2" fmla="*/ 581731 w 609471"/>
              <a:gd name="connsiteY2" fmla="*/ 468216 h 601783"/>
              <a:gd name="connsiteX3" fmla="*/ 592517 w 609471"/>
              <a:gd name="connsiteY3" fmla="*/ 574082 h 601783"/>
              <a:gd name="connsiteX4" fmla="*/ 534066 w 609471"/>
              <a:gd name="connsiteY4" fmla="*/ 601783 h 601783"/>
              <a:gd name="connsiteX5" fmla="*/ 486542 w 609471"/>
              <a:gd name="connsiteY5" fmla="*/ 584852 h 601783"/>
              <a:gd name="connsiteX6" fmla="*/ 303841 w 609471"/>
              <a:gd name="connsiteY6" fmla="*/ 436235 h 601783"/>
              <a:gd name="connsiteX7" fmla="*/ 122930 w 609471"/>
              <a:gd name="connsiteY7" fmla="*/ 583394 h 601783"/>
              <a:gd name="connsiteX8" fmla="*/ 75359 w 609471"/>
              <a:gd name="connsiteY8" fmla="*/ 600325 h 601783"/>
              <a:gd name="connsiteX9" fmla="*/ 16908 w 609471"/>
              <a:gd name="connsiteY9" fmla="*/ 572624 h 601783"/>
              <a:gd name="connsiteX10" fmla="*/ 27788 w 609471"/>
              <a:gd name="connsiteY10" fmla="*/ 466758 h 601783"/>
              <a:gd name="connsiteX11" fmla="*/ 256223 w 609471"/>
              <a:gd name="connsiteY11" fmla="*/ 280846 h 601783"/>
              <a:gd name="connsiteX12" fmla="*/ 303841 w 609471"/>
              <a:gd name="connsiteY12" fmla="*/ 263915 h 601783"/>
              <a:gd name="connsiteX13" fmla="*/ 303841 w 609471"/>
              <a:gd name="connsiteY13" fmla="*/ 0 h 601783"/>
              <a:gd name="connsiteX14" fmla="*/ 351459 w 609471"/>
              <a:gd name="connsiteY14" fmla="*/ 16931 h 601783"/>
              <a:gd name="connsiteX15" fmla="*/ 581731 w 609471"/>
              <a:gd name="connsiteY15" fmla="*/ 204301 h 601783"/>
              <a:gd name="connsiteX16" fmla="*/ 592517 w 609471"/>
              <a:gd name="connsiteY16" fmla="*/ 310167 h 601783"/>
              <a:gd name="connsiteX17" fmla="*/ 534066 w 609471"/>
              <a:gd name="connsiteY17" fmla="*/ 337868 h 601783"/>
              <a:gd name="connsiteX18" fmla="*/ 486542 w 609471"/>
              <a:gd name="connsiteY18" fmla="*/ 320937 h 601783"/>
              <a:gd name="connsiteX19" fmla="*/ 303841 w 609471"/>
              <a:gd name="connsiteY19" fmla="*/ 172320 h 601783"/>
              <a:gd name="connsiteX20" fmla="*/ 122930 w 609471"/>
              <a:gd name="connsiteY20" fmla="*/ 319479 h 601783"/>
              <a:gd name="connsiteX21" fmla="*/ 75359 w 609471"/>
              <a:gd name="connsiteY21" fmla="*/ 336410 h 601783"/>
              <a:gd name="connsiteX22" fmla="*/ 16908 w 609471"/>
              <a:gd name="connsiteY22" fmla="*/ 308709 h 601783"/>
              <a:gd name="connsiteX23" fmla="*/ 27788 w 609471"/>
              <a:gd name="connsiteY23" fmla="*/ 202796 h 601783"/>
              <a:gd name="connsiteX24" fmla="*/ 256223 w 609471"/>
              <a:gd name="connsiteY24" fmla="*/ 16931 h 601783"/>
              <a:gd name="connsiteX25" fmla="*/ 303841 w 609471"/>
              <a:gd name="connsiteY25" fmla="*/ 0 h 60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471" h="601783">
                <a:moveTo>
                  <a:pt x="303841" y="263915"/>
                </a:moveTo>
                <a:cubicBezTo>
                  <a:pt x="320727" y="263915"/>
                  <a:pt x="337612" y="269559"/>
                  <a:pt x="351459" y="280846"/>
                </a:cubicBezTo>
                <a:lnTo>
                  <a:pt x="581731" y="468216"/>
                </a:lnTo>
                <a:cubicBezTo>
                  <a:pt x="613948" y="494412"/>
                  <a:pt x="618846" y="541819"/>
                  <a:pt x="592517" y="574082"/>
                </a:cubicBezTo>
                <a:cubicBezTo>
                  <a:pt x="577634" y="592330"/>
                  <a:pt x="555921" y="601783"/>
                  <a:pt x="534066" y="601783"/>
                </a:cubicBezTo>
                <a:cubicBezTo>
                  <a:pt x="517346" y="601783"/>
                  <a:pt x="500531" y="596186"/>
                  <a:pt x="486542" y="584852"/>
                </a:cubicBezTo>
                <a:lnTo>
                  <a:pt x="303841" y="436235"/>
                </a:lnTo>
                <a:lnTo>
                  <a:pt x="122930" y="583394"/>
                </a:lnTo>
                <a:cubicBezTo>
                  <a:pt x="108989" y="594822"/>
                  <a:pt x="92080" y="600325"/>
                  <a:pt x="75359" y="600325"/>
                </a:cubicBezTo>
                <a:cubicBezTo>
                  <a:pt x="53505" y="600325"/>
                  <a:pt x="31839" y="590872"/>
                  <a:pt x="16908" y="572624"/>
                </a:cubicBezTo>
                <a:cubicBezTo>
                  <a:pt x="-9327" y="540408"/>
                  <a:pt x="-4523" y="493001"/>
                  <a:pt x="27788" y="466758"/>
                </a:cubicBezTo>
                <a:lnTo>
                  <a:pt x="256223" y="280846"/>
                </a:lnTo>
                <a:cubicBezTo>
                  <a:pt x="270071" y="269559"/>
                  <a:pt x="286956" y="263915"/>
                  <a:pt x="303841" y="263915"/>
                </a:cubicBezTo>
                <a:close/>
                <a:moveTo>
                  <a:pt x="303841" y="0"/>
                </a:moveTo>
                <a:cubicBezTo>
                  <a:pt x="320727" y="0"/>
                  <a:pt x="337612" y="5644"/>
                  <a:pt x="351459" y="16931"/>
                </a:cubicBezTo>
                <a:lnTo>
                  <a:pt x="581731" y="204301"/>
                </a:lnTo>
                <a:cubicBezTo>
                  <a:pt x="613948" y="230497"/>
                  <a:pt x="618846" y="277904"/>
                  <a:pt x="592517" y="310167"/>
                </a:cubicBezTo>
                <a:cubicBezTo>
                  <a:pt x="577634" y="328415"/>
                  <a:pt x="555921" y="337868"/>
                  <a:pt x="534066" y="337868"/>
                </a:cubicBezTo>
                <a:cubicBezTo>
                  <a:pt x="517346" y="337868"/>
                  <a:pt x="500531" y="332271"/>
                  <a:pt x="486542" y="320937"/>
                </a:cubicBezTo>
                <a:lnTo>
                  <a:pt x="303841" y="172320"/>
                </a:lnTo>
                <a:lnTo>
                  <a:pt x="122930" y="319479"/>
                </a:lnTo>
                <a:cubicBezTo>
                  <a:pt x="108989" y="330907"/>
                  <a:pt x="92080" y="336410"/>
                  <a:pt x="75359" y="336410"/>
                </a:cubicBezTo>
                <a:cubicBezTo>
                  <a:pt x="53505" y="336410"/>
                  <a:pt x="31839" y="326957"/>
                  <a:pt x="16908" y="308709"/>
                </a:cubicBezTo>
                <a:cubicBezTo>
                  <a:pt x="-9327" y="276493"/>
                  <a:pt x="-4523" y="229086"/>
                  <a:pt x="27788" y="202796"/>
                </a:cubicBezTo>
                <a:lnTo>
                  <a:pt x="256223" y="16931"/>
                </a:lnTo>
                <a:cubicBezTo>
                  <a:pt x="270071" y="5644"/>
                  <a:pt x="286956" y="0"/>
                  <a:pt x="303841" y="0"/>
                </a:cubicBezTo>
                <a:close/>
              </a:path>
            </a:pathLst>
          </a:custGeom>
          <a:solidFill>
            <a:srgbClr val="0070C0"/>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cxnSp>
        <p:nvCxnSpPr>
          <p:cNvPr id="28" name="直接连接符 27">
            <a:extLst>
              <a:ext uri="{FF2B5EF4-FFF2-40B4-BE49-F238E27FC236}">
                <a16:creationId xmlns:a16="http://schemas.microsoft.com/office/drawing/2014/main" id="{2E5A937F-4780-4AC6-938E-C2894E665B79}"/>
              </a:ext>
            </a:extLst>
          </p:cNvPr>
          <p:cNvCxnSpPr>
            <a:cxnSpLocks/>
          </p:cNvCxnSpPr>
          <p:nvPr/>
        </p:nvCxnSpPr>
        <p:spPr bwMode="auto">
          <a:xfrm flipV="1">
            <a:off x="3033756" y="4366328"/>
            <a:ext cx="8624154" cy="1082"/>
          </a:xfrm>
          <a:prstGeom prst="line">
            <a:avLst/>
          </a:prstGeom>
          <a:solidFill>
            <a:schemeClr val="accent1"/>
          </a:solidFill>
          <a:ln w="19050" cap="flat" cmpd="sng" algn="ctr">
            <a:solidFill>
              <a:schemeClr val="accent1"/>
            </a:solidFill>
            <a:prstDash val="lgDash"/>
            <a:round/>
            <a:headEnd type="oval" w="med" len="med"/>
            <a:tailEnd type="oval" w="med" len="med"/>
          </a:ln>
        </p:spPr>
      </p:cxnSp>
      <p:sp>
        <p:nvSpPr>
          <p:cNvPr id="29" name="矩形 28">
            <a:extLst>
              <a:ext uri="{FF2B5EF4-FFF2-40B4-BE49-F238E27FC236}">
                <a16:creationId xmlns:a16="http://schemas.microsoft.com/office/drawing/2014/main" id="{BF795A7C-B928-4E90-9017-8AD43E0BBC86}"/>
              </a:ext>
            </a:extLst>
          </p:cNvPr>
          <p:cNvSpPr/>
          <p:nvPr/>
        </p:nvSpPr>
        <p:spPr>
          <a:xfrm>
            <a:off x="3511184" y="4483094"/>
            <a:ext cx="3624710" cy="369332"/>
          </a:xfrm>
          <a:prstGeom prst="rect">
            <a:avLst/>
          </a:prstGeom>
        </p:spPr>
        <p:txBody>
          <a:bodyPr wrap="none">
            <a:spAutoFit/>
          </a:bodyPr>
          <a:lstStyle/>
          <a:p>
            <a:pPr lvl="0">
              <a:spcAft>
                <a:spcPts val="600"/>
              </a:spcAft>
              <a:buClr>
                <a:schemeClr val="tx1"/>
              </a:buClr>
            </a:pPr>
            <a:r>
              <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4.</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基于故障影响图的故障诊断方法</a:t>
            </a:r>
          </a:p>
        </p:txBody>
      </p:sp>
      <p:sp>
        <p:nvSpPr>
          <p:cNvPr id="30" name="矩形 29">
            <a:extLst>
              <a:ext uri="{FF2B5EF4-FFF2-40B4-BE49-F238E27FC236}">
                <a16:creationId xmlns:a16="http://schemas.microsoft.com/office/drawing/2014/main" id="{905B7E59-A1AA-4214-B805-B703D4AD0DEC}"/>
              </a:ext>
            </a:extLst>
          </p:cNvPr>
          <p:cNvSpPr/>
          <p:nvPr/>
        </p:nvSpPr>
        <p:spPr>
          <a:xfrm>
            <a:off x="3395767" y="2708920"/>
            <a:ext cx="3820277" cy="369332"/>
          </a:xfrm>
          <a:prstGeom prst="rect">
            <a:avLst/>
          </a:prstGeom>
        </p:spPr>
        <p:txBody>
          <a:bodyPr wrap="none">
            <a:spAutoFit/>
          </a:bodyPr>
          <a:lstStyle/>
          <a:p>
            <a:r>
              <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面向微服务的执行轨迹可视化方法</a:t>
            </a:r>
            <a:endParaRPr lang="zh-CN" altLang="en-US" dirty="0">
              <a:solidFill>
                <a:srgbClr val="4578AB"/>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0C030ECC-F3E0-4DF9-9FC6-0CCE2E81E549}"/>
              </a:ext>
            </a:extLst>
          </p:cNvPr>
          <p:cNvSpPr/>
          <p:nvPr/>
        </p:nvSpPr>
        <p:spPr>
          <a:xfrm>
            <a:off x="7461249" y="2722717"/>
            <a:ext cx="4281941" cy="369332"/>
          </a:xfrm>
          <a:prstGeom prst="rect">
            <a:avLst/>
          </a:prstGeom>
        </p:spPr>
        <p:txBody>
          <a:bodyPr wrap="none">
            <a:spAutoFit/>
          </a:bodyPr>
          <a:lstStyle/>
          <a:p>
            <a:r>
              <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2.</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基于故障注入的故障关联关系挖掘技术</a:t>
            </a:r>
            <a:endParaRPr lang="zh-CN" altLang="en-US" dirty="0">
              <a:solidFill>
                <a:srgbClr val="4578AB"/>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CE796C44-C3F9-4B77-890D-D1EA575FB8A5}"/>
              </a:ext>
            </a:extLst>
          </p:cNvPr>
          <p:cNvSpPr/>
          <p:nvPr/>
        </p:nvSpPr>
        <p:spPr>
          <a:xfrm>
            <a:off x="7480739" y="4498076"/>
            <a:ext cx="3163045" cy="369332"/>
          </a:xfrm>
          <a:prstGeom prst="rect">
            <a:avLst/>
          </a:prstGeom>
        </p:spPr>
        <p:txBody>
          <a:bodyPr wrap="none">
            <a:spAutoFit/>
          </a:bodyPr>
          <a:lstStyle/>
          <a:p>
            <a:r>
              <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3.</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多维度故障影响图建模方法</a:t>
            </a:r>
            <a:endParaRPr lang="zh-CN" altLang="en-US" dirty="0">
              <a:solidFill>
                <a:srgbClr val="4578AB"/>
              </a:solidFill>
              <a:latin typeface="微软雅黑" panose="020B0503020204020204" pitchFamily="34" charset="-122"/>
              <a:ea typeface="微软雅黑" panose="020B0503020204020204" pitchFamily="34" charset="-122"/>
            </a:endParaRPr>
          </a:p>
        </p:txBody>
      </p:sp>
      <p:sp>
        <p:nvSpPr>
          <p:cNvPr id="33" name="圆角矩形 118">
            <a:extLst>
              <a:ext uri="{FF2B5EF4-FFF2-40B4-BE49-F238E27FC236}">
                <a16:creationId xmlns:a16="http://schemas.microsoft.com/office/drawing/2014/main" id="{AEA336BB-3C0E-4F46-9B86-78A11B02E36C}"/>
              </a:ext>
            </a:extLst>
          </p:cNvPr>
          <p:cNvSpPr/>
          <p:nvPr/>
        </p:nvSpPr>
        <p:spPr>
          <a:xfrm>
            <a:off x="3742045" y="3115615"/>
            <a:ext cx="2956764" cy="1105258"/>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引入多种监控指标</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实时监控</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运行状态</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及时</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响应故障发生</a:t>
            </a:r>
          </a:p>
        </p:txBody>
      </p:sp>
      <p:sp>
        <p:nvSpPr>
          <p:cNvPr id="34" name="圆角矩形 118">
            <a:extLst>
              <a:ext uri="{FF2B5EF4-FFF2-40B4-BE49-F238E27FC236}">
                <a16:creationId xmlns:a16="http://schemas.microsoft.com/office/drawing/2014/main" id="{88FA600B-EFEF-4334-AB15-C338EF955E46}"/>
              </a:ext>
            </a:extLst>
          </p:cNvPr>
          <p:cNvSpPr/>
          <p:nvPr/>
        </p:nvSpPr>
        <p:spPr>
          <a:xfrm>
            <a:off x="7924185" y="3125003"/>
            <a:ext cx="2877016" cy="1105258"/>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微服务</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特征故障分析</a:t>
            </a:r>
            <a:endPar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有效微服务故障注入</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故障因素</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关系挖掘</a:t>
            </a:r>
          </a:p>
        </p:txBody>
      </p:sp>
      <p:sp>
        <p:nvSpPr>
          <p:cNvPr id="35" name="圆角矩形 118">
            <a:extLst>
              <a:ext uri="{FF2B5EF4-FFF2-40B4-BE49-F238E27FC236}">
                <a16:creationId xmlns:a16="http://schemas.microsoft.com/office/drawing/2014/main" id="{EC1A043B-E7B2-48BF-B34B-929510D96CFB}"/>
              </a:ext>
            </a:extLst>
          </p:cNvPr>
          <p:cNvSpPr/>
          <p:nvPr/>
        </p:nvSpPr>
        <p:spPr>
          <a:xfrm>
            <a:off x="7924185" y="5025591"/>
            <a:ext cx="2877016" cy="1105258"/>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lnSpc>
                <a:spcPct val="120000"/>
              </a:lnSpc>
              <a:buClr>
                <a:schemeClr val="tx1"/>
              </a:buClr>
              <a:buFont typeface="Wingdings" panose="05000000000000000000" pitchFamily="2" charset="2"/>
              <a:buChar char="Ø"/>
              <a:defRPr/>
            </a:pP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多维度</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影响因素</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故障影响图建模</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p:txBody>
      </p:sp>
      <p:sp>
        <p:nvSpPr>
          <p:cNvPr id="36" name="圆角矩形 118">
            <a:extLst>
              <a:ext uri="{FF2B5EF4-FFF2-40B4-BE49-F238E27FC236}">
                <a16:creationId xmlns:a16="http://schemas.microsoft.com/office/drawing/2014/main" id="{B322C339-59E4-4971-98E8-D76338B65B6E}"/>
              </a:ext>
            </a:extLst>
          </p:cNvPr>
          <p:cNvSpPr/>
          <p:nvPr/>
        </p:nvSpPr>
        <p:spPr>
          <a:xfrm>
            <a:off x="3821793" y="5025591"/>
            <a:ext cx="2877016" cy="1130798"/>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设计诊断算法优化</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筛选</a:t>
            </a:r>
            <a:r>
              <a:rPr lang="zh-CN" altLang="en-US"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最小故障集合</a:t>
            </a:r>
            <a:endParaRPr lang="en-US" altLang="zh-CN" b="1"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marL="342900" indent="-342900" algn="just">
              <a:lnSpc>
                <a:spcPct val="120000"/>
              </a:lnSpc>
              <a:buClr>
                <a:schemeClr val="tx1"/>
              </a:buClr>
              <a:buFont typeface="Wingdings" panose="05000000000000000000" pitchFamily="2" charset="2"/>
              <a:buChar char="Ø"/>
              <a:defRPr/>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辅助开发者故障诊断</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p:txBody>
      </p:sp>
      <p:sp>
        <p:nvSpPr>
          <p:cNvPr id="49" name="Text Box 2">
            <a:extLst>
              <a:ext uri="{FF2B5EF4-FFF2-40B4-BE49-F238E27FC236}">
                <a16:creationId xmlns:a16="http://schemas.microsoft.com/office/drawing/2014/main" id="{ECC53D4A-602E-4C6F-88C5-C67E7A1BBFD6}"/>
              </a:ext>
            </a:extLst>
          </p:cNvPr>
          <p:cNvSpPr txBox="1">
            <a:spLocks noChangeArrowheads="1"/>
          </p:cNvSpPr>
          <p:nvPr/>
        </p:nvSpPr>
        <p:spPr bwMode="auto">
          <a:xfrm>
            <a:off x="363732" y="3198034"/>
            <a:ext cx="3032034" cy="521970"/>
          </a:xfrm>
          <a:prstGeom prst="rect">
            <a:avLst/>
          </a:prstGeom>
          <a:noFill/>
          <a:ln w="12700">
            <a:noFill/>
            <a:miter lim="800000"/>
            <a:headEnd type="none" w="sm" len="sm"/>
            <a:tailEnd type="none" w="sm" len="sm"/>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4578AB"/>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故障信息采集</a:t>
            </a:r>
          </a:p>
        </p:txBody>
      </p:sp>
      <p:sp>
        <p:nvSpPr>
          <p:cNvPr id="50" name="Text Box 2">
            <a:extLst>
              <a:ext uri="{FF2B5EF4-FFF2-40B4-BE49-F238E27FC236}">
                <a16:creationId xmlns:a16="http://schemas.microsoft.com/office/drawing/2014/main" id="{1CD30850-D882-452D-B803-95A9A9B65BAB}"/>
              </a:ext>
            </a:extLst>
          </p:cNvPr>
          <p:cNvSpPr txBox="1">
            <a:spLocks noChangeArrowheads="1"/>
          </p:cNvSpPr>
          <p:nvPr/>
        </p:nvSpPr>
        <p:spPr bwMode="auto">
          <a:xfrm>
            <a:off x="363732" y="5238961"/>
            <a:ext cx="3032034" cy="521970"/>
          </a:xfrm>
          <a:prstGeom prst="rect">
            <a:avLst/>
          </a:prstGeom>
          <a:noFill/>
          <a:ln w="12700">
            <a:noFill/>
            <a:miter lim="800000"/>
            <a:headEnd type="none" w="sm" len="sm"/>
            <a:tailEnd type="none" w="sm" len="sm"/>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800" b="1" dirty="0">
                <a:solidFill>
                  <a:srgbClr val="4578AB"/>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微服务故障诊断</a:t>
            </a:r>
            <a:endParaRPr kumimoji="0" lang="zh-CN" altLang="en-US" sz="2800" b="1" i="0" u="none" strike="noStrike" kern="1200" cap="none" spc="0" normalizeH="0" baseline="0" noProof="0" dirty="0">
              <a:ln>
                <a:noFill/>
              </a:ln>
              <a:solidFill>
                <a:srgbClr val="4578AB"/>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Tree>
    <p:custDataLst>
      <p:tags r:id="rId1"/>
    </p:custDataLst>
    <p:extLst>
      <p:ext uri="{BB962C8B-B14F-4D97-AF65-F5344CB8AC3E}">
        <p14:creationId xmlns:p14="http://schemas.microsoft.com/office/powerpoint/2010/main" val="1427423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论文研究</a:t>
            </a:r>
            <a:r>
              <a:rPr lang="en-US" altLang="zh-CN" sz="2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负载均衡与负载预测</a:t>
            </a:r>
            <a:endParaRPr lang="en-US"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18" name="圆角矩形 118">
            <a:extLst>
              <a:ext uri="{FF2B5EF4-FFF2-40B4-BE49-F238E27FC236}">
                <a16:creationId xmlns:a16="http://schemas.microsoft.com/office/drawing/2014/main" id="{CA74B761-BC6C-4CC7-ADC2-A0F8DAE2F151}"/>
              </a:ext>
            </a:extLst>
          </p:cNvPr>
          <p:cNvSpPr/>
          <p:nvPr/>
        </p:nvSpPr>
        <p:spPr>
          <a:xfrm>
            <a:off x="918323" y="1167835"/>
            <a:ext cx="10421527" cy="1159525"/>
          </a:xfrm>
          <a:prstGeom prst="roundRect">
            <a:avLst>
              <a:gd name="adj" fmla="val 8812"/>
            </a:avLst>
          </a:prstGeom>
          <a:noFill/>
          <a:ln w="19050">
            <a:solidFill>
              <a:srgbClr val="4578A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457200" algn="just" latinLnBrk="0">
              <a:lnSpc>
                <a:spcPct val="120000"/>
              </a:lnSpc>
              <a:spcBef>
                <a:spcPts val="0"/>
              </a:spcBef>
              <a:buClr>
                <a:schemeClr val="tx1"/>
              </a:buClr>
              <a:buFont typeface="Wingdings" panose="05000000000000000000" pitchFamily="2" charset="2"/>
              <a:buNone/>
              <a:defRPr/>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针对微服务之间的依赖关系、通信开销、长链高响应时延等问题，研究</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面向微服务链的负载均技术</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；为保障微服务系统的高可用，避免出现系统过载，研究</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内外部调用独立的负载预测技术</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，外部调用基于</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时序模型</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，内部调用</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基于机器学习</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进行预测。</a:t>
            </a:r>
          </a:p>
        </p:txBody>
      </p:sp>
      <p:sp>
        <p:nvSpPr>
          <p:cNvPr id="219" name="文本框 218">
            <a:extLst>
              <a:ext uri="{FF2B5EF4-FFF2-40B4-BE49-F238E27FC236}">
                <a16:creationId xmlns:a16="http://schemas.microsoft.com/office/drawing/2014/main" id="{F1976CDE-E6FB-45F2-A554-1EE5ECA88A46}"/>
              </a:ext>
            </a:extLst>
          </p:cNvPr>
          <p:cNvSpPr txBox="1"/>
          <p:nvPr/>
        </p:nvSpPr>
        <p:spPr>
          <a:xfrm>
            <a:off x="1347662" y="6048595"/>
            <a:ext cx="3167420"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面向微服务链的负载均衡模式</a:t>
            </a:r>
          </a:p>
        </p:txBody>
      </p:sp>
      <p:cxnSp>
        <p:nvCxnSpPr>
          <p:cNvPr id="220" name="直接连接符 219">
            <a:extLst>
              <a:ext uri="{FF2B5EF4-FFF2-40B4-BE49-F238E27FC236}">
                <a16:creationId xmlns:a16="http://schemas.microsoft.com/office/drawing/2014/main" id="{451A34C5-73BA-4801-9DE5-CBA72ADC1F6D}"/>
              </a:ext>
            </a:extLst>
          </p:cNvPr>
          <p:cNvCxnSpPr>
            <a:cxnSpLocks/>
          </p:cNvCxnSpPr>
          <p:nvPr/>
        </p:nvCxnSpPr>
        <p:spPr bwMode="auto">
          <a:xfrm>
            <a:off x="6091481" y="2609444"/>
            <a:ext cx="6177" cy="3477353"/>
          </a:xfrm>
          <a:prstGeom prst="line">
            <a:avLst/>
          </a:prstGeom>
          <a:solidFill>
            <a:schemeClr val="accent1"/>
          </a:solidFill>
          <a:ln w="19050" cap="flat" cmpd="sng" algn="ctr">
            <a:solidFill>
              <a:srgbClr val="C00000"/>
            </a:solidFill>
            <a:prstDash val="lgDash"/>
            <a:round/>
            <a:headEnd type="oval" w="med" len="med"/>
            <a:tailEnd type="oval" w="med" len="med"/>
          </a:ln>
        </p:spPr>
      </p:cxnSp>
      <p:grpSp>
        <p:nvGrpSpPr>
          <p:cNvPr id="221" name="组合 220">
            <a:extLst>
              <a:ext uri="{FF2B5EF4-FFF2-40B4-BE49-F238E27FC236}">
                <a16:creationId xmlns:a16="http://schemas.microsoft.com/office/drawing/2014/main" id="{8F064887-E9DC-493E-B2B4-E41AB9B1F56D}"/>
              </a:ext>
            </a:extLst>
          </p:cNvPr>
          <p:cNvGrpSpPr/>
          <p:nvPr/>
        </p:nvGrpSpPr>
        <p:grpSpPr>
          <a:xfrm>
            <a:off x="52110" y="2580146"/>
            <a:ext cx="6034575" cy="3276422"/>
            <a:chOff x="61425" y="2906231"/>
            <a:chExt cx="6034575" cy="3276422"/>
          </a:xfrm>
        </p:grpSpPr>
        <p:grpSp>
          <p:nvGrpSpPr>
            <p:cNvPr id="222" name="组合 221">
              <a:extLst>
                <a:ext uri="{FF2B5EF4-FFF2-40B4-BE49-F238E27FC236}">
                  <a16:creationId xmlns:a16="http://schemas.microsoft.com/office/drawing/2014/main" id="{51EE37C2-59F8-4B05-8BAD-343D04B78AE7}"/>
                </a:ext>
              </a:extLst>
            </p:cNvPr>
            <p:cNvGrpSpPr/>
            <p:nvPr/>
          </p:nvGrpSpPr>
          <p:grpSpPr>
            <a:xfrm>
              <a:off x="61425" y="2906231"/>
              <a:ext cx="6034575" cy="2772599"/>
              <a:chOff x="59937" y="3086917"/>
              <a:chExt cx="6034575" cy="2772599"/>
            </a:xfrm>
          </p:grpSpPr>
          <p:grpSp>
            <p:nvGrpSpPr>
              <p:cNvPr id="224" name="组合 223">
                <a:extLst>
                  <a:ext uri="{FF2B5EF4-FFF2-40B4-BE49-F238E27FC236}">
                    <a16:creationId xmlns:a16="http://schemas.microsoft.com/office/drawing/2014/main" id="{50AC1952-4B9F-4012-A528-A50C89CE77B4}"/>
                  </a:ext>
                </a:extLst>
              </p:cNvPr>
              <p:cNvGrpSpPr/>
              <p:nvPr/>
            </p:nvGrpSpPr>
            <p:grpSpPr>
              <a:xfrm>
                <a:off x="59937" y="3450120"/>
                <a:ext cx="5209785" cy="2409396"/>
                <a:chOff x="145392" y="3304845"/>
                <a:chExt cx="5209785" cy="2409396"/>
              </a:xfrm>
            </p:grpSpPr>
            <p:grpSp>
              <p:nvGrpSpPr>
                <p:cNvPr id="231" name="组合 230">
                  <a:extLst>
                    <a:ext uri="{FF2B5EF4-FFF2-40B4-BE49-F238E27FC236}">
                      <a16:creationId xmlns:a16="http://schemas.microsoft.com/office/drawing/2014/main" id="{1F6F5533-A185-41DE-8C41-DCE31E6C9B0D}"/>
                    </a:ext>
                  </a:extLst>
                </p:cNvPr>
                <p:cNvGrpSpPr/>
                <p:nvPr/>
              </p:nvGrpSpPr>
              <p:grpSpPr>
                <a:xfrm>
                  <a:off x="1768426" y="4682900"/>
                  <a:ext cx="3586751" cy="1031341"/>
                  <a:chOff x="1121884" y="4729045"/>
                  <a:chExt cx="3586751" cy="1031341"/>
                </a:xfrm>
              </p:grpSpPr>
              <p:grpSp>
                <p:nvGrpSpPr>
                  <p:cNvPr id="248" name="组合 247">
                    <a:extLst>
                      <a:ext uri="{FF2B5EF4-FFF2-40B4-BE49-F238E27FC236}">
                        <a16:creationId xmlns:a16="http://schemas.microsoft.com/office/drawing/2014/main" id="{C0CF1B10-8C1A-441F-B983-8BA1D4AFD1AC}"/>
                      </a:ext>
                    </a:extLst>
                  </p:cNvPr>
                  <p:cNvGrpSpPr/>
                  <p:nvPr/>
                </p:nvGrpSpPr>
                <p:grpSpPr>
                  <a:xfrm>
                    <a:off x="1415472" y="4950786"/>
                    <a:ext cx="352910" cy="350421"/>
                    <a:chOff x="1199456" y="4869160"/>
                    <a:chExt cx="360040" cy="340802"/>
                  </a:xfrm>
                </p:grpSpPr>
                <p:sp>
                  <p:nvSpPr>
                    <p:cNvPr id="279" name="矩形 278">
                      <a:extLst>
                        <a:ext uri="{FF2B5EF4-FFF2-40B4-BE49-F238E27FC236}">
                          <a16:creationId xmlns:a16="http://schemas.microsoft.com/office/drawing/2014/main" id="{DE73F895-D121-4D0E-A562-143E3C25F75A}"/>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80" name="直接连接符 279">
                      <a:extLst>
                        <a:ext uri="{FF2B5EF4-FFF2-40B4-BE49-F238E27FC236}">
                          <a16:creationId xmlns:a16="http://schemas.microsoft.com/office/drawing/2014/main" id="{44A6E07C-1CF2-4021-AC9E-CD15A2BA5354}"/>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90867563-2B3E-48CE-BB16-079D27348BF1}"/>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2DF73CA7-B278-4B3F-AA61-D3EE505B23C7}"/>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组合 248">
                    <a:extLst>
                      <a:ext uri="{FF2B5EF4-FFF2-40B4-BE49-F238E27FC236}">
                        <a16:creationId xmlns:a16="http://schemas.microsoft.com/office/drawing/2014/main" id="{126EB952-39CD-4037-8024-BC5C1D4A74F9}"/>
                      </a:ext>
                    </a:extLst>
                  </p:cNvPr>
                  <p:cNvGrpSpPr/>
                  <p:nvPr/>
                </p:nvGrpSpPr>
                <p:grpSpPr>
                  <a:xfrm>
                    <a:off x="1896036" y="4950785"/>
                    <a:ext cx="352910" cy="350421"/>
                    <a:chOff x="1199456" y="4869160"/>
                    <a:chExt cx="360040" cy="340802"/>
                  </a:xfrm>
                </p:grpSpPr>
                <p:sp>
                  <p:nvSpPr>
                    <p:cNvPr id="275" name="矩形 274">
                      <a:extLst>
                        <a:ext uri="{FF2B5EF4-FFF2-40B4-BE49-F238E27FC236}">
                          <a16:creationId xmlns:a16="http://schemas.microsoft.com/office/drawing/2014/main" id="{F0E82158-5376-469D-AE04-CF491A77FF4B}"/>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76" name="直接连接符 275">
                      <a:extLst>
                        <a:ext uri="{FF2B5EF4-FFF2-40B4-BE49-F238E27FC236}">
                          <a16:creationId xmlns:a16="http://schemas.microsoft.com/office/drawing/2014/main" id="{74CCAEEA-230E-4C5C-97B4-30096281C597}"/>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38A30F38-9719-4152-BFB6-6C465D7C8996}"/>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E80967D3-C694-4E9B-A052-8AFAEB4E6B79}"/>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0" name="组合 249">
                    <a:extLst>
                      <a:ext uri="{FF2B5EF4-FFF2-40B4-BE49-F238E27FC236}">
                        <a16:creationId xmlns:a16="http://schemas.microsoft.com/office/drawing/2014/main" id="{F266A6CF-8523-433F-963B-079FD2D3F993}"/>
                      </a:ext>
                    </a:extLst>
                  </p:cNvPr>
                  <p:cNvGrpSpPr/>
                  <p:nvPr/>
                </p:nvGrpSpPr>
                <p:grpSpPr>
                  <a:xfrm>
                    <a:off x="2711192" y="4950786"/>
                    <a:ext cx="352910" cy="350421"/>
                    <a:chOff x="1199456" y="4869160"/>
                    <a:chExt cx="360040" cy="340802"/>
                  </a:xfrm>
                </p:grpSpPr>
                <p:sp>
                  <p:nvSpPr>
                    <p:cNvPr id="271" name="矩形 270">
                      <a:extLst>
                        <a:ext uri="{FF2B5EF4-FFF2-40B4-BE49-F238E27FC236}">
                          <a16:creationId xmlns:a16="http://schemas.microsoft.com/office/drawing/2014/main" id="{F259D348-B820-4B95-8659-E35B853522EC}"/>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72" name="直接连接符 271">
                      <a:extLst>
                        <a:ext uri="{FF2B5EF4-FFF2-40B4-BE49-F238E27FC236}">
                          <a16:creationId xmlns:a16="http://schemas.microsoft.com/office/drawing/2014/main" id="{3EE81B91-BB1C-4965-99F2-21E686EDE125}"/>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D753668D-54B5-41F7-9DFF-25A572F35E83}"/>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F28C9ED8-BF87-4C96-944D-FDA5BCCB6D5C}"/>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1" name="组合 250">
                    <a:extLst>
                      <a:ext uri="{FF2B5EF4-FFF2-40B4-BE49-F238E27FC236}">
                        <a16:creationId xmlns:a16="http://schemas.microsoft.com/office/drawing/2014/main" id="{4DB0EE5B-A920-4F6D-9F37-0F91457DAE4C}"/>
                      </a:ext>
                    </a:extLst>
                  </p:cNvPr>
                  <p:cNvGrpSpPr/>
                  <p:nvPr/>
                </p:nvGrpSpPr>
                <p:grpSpPr>
                  <a:xfrm>
                    <a:off x="3191756" y="4950786"/>
                    <a:ext cx="352910" cy="350421"/>
                    <a:chOff x="1199456" y="4869160"/>
                    <a:chExt cx="360040" cy="340802"/>
                  </a:xfrm>
                </p:grpSpPr>
                <p:sp>
                  <p:nvSpPr>
                    <p:cNvPr id="267" name="矩形 266">
                      <a:extLst>
                        <a:ext uri="{FF2B5EF4-FFF2-40B4-BE49-F238E27FC236}">
                          <a16:creationId xmlns:a16="http://schemas.microsoft.com/office/drawing/2014/main" id="{6D5735BB-CE37-47E1-B8C5-303F2A0AB9F0}"/>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8" name="直接连接符 267">
                      <a:extLst>
                        <a:ext uri="{FF2B5EF4-FFF2-40B4-BE49-F238E27FC236}">
                          <a16:creationId xmlns:a16="http://schemas.microsoft.com/office/drawing/2014/main" id="{9A6DB3D8-9B94-41BC-85CB-6E60C455E9F4}"/>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D0BE438C-EA57-4F52-8822-113A7772CFBE}"/>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2C0AB8E4-4BEB-4069-88C1-0ECE70BBC727}"/>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2" name="组合 251">
                    <a:extLst>
                      <a:ext uri="{FF2B5EF4-FFF2-40B4-BE49-F238E27FC236}">
                        <a16:creationId xmlns:a16="http://schemas.microsoft.com/office/drawing/2014/main" id="{14A8D250-3CE1-4204-B8D2-867DEB793EAD}"/>
                      </a:ext>
                    </a:extLst>
                  </p:cNvPr>
                  <p:cNvGrpSpPr/>
                  <p:nvPr/>
                </p:nvGrpSpPr>
                <p:grpSpPr>
                  <a:xfrm>
                    <a:off x="3683984" y="4951955"/>
                    <a:ext cx="352910" cy="350421"/>
                    <a:chOff x="1199456" y="4869160"/>
                    <a:chExt cx="360040" cy="340802"/>
                  </a:xfrm>
                </p:grpSpPr>
                <p:sp>
                  <p:nvSpPr>
                    <p:cNvPr id="263" name="矩形 262">
                      <a:extLst>
                        <a:ext uri="{FF2B5EF4-FFF2-40B4-BE49-F238E27FC236}">
                          <a16:creationId xmlns:a16="http://schemas.microsoft.com/office/drawing/2014/main" id="{978F9958-68D3-4760-9942-93A6FEFAD216}"/>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4" name="直接连接符 263">
                      <a:extLst>
                        <a:ext uri="{FF2B5EF4-FFF2-40B4-BE49-F238E27FC236}">
                          <a16:creationId xmlns:a16="http://schemas.microsoft.com/office/drawing/2014/main" id="{86C8A6A9-12BC-4169-91FD-B9C853A4CA8F}"/>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2ACF86E2-F39E-4F97-BD21-40C69AD864AA}"/>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67F2A678-F4A2-4E03-8ED3-0ADA5AEF84DA}"/>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3" name="矩形: 圆角 252">
                    <a:extLst>
                      <a:ext uri="{FF2B5EF4-FFF2-40B4-BE49-F238E27FC236}">
                        <a16:creationId xmlns:a16="http://schemas.microsoft.com/office/drawing/2014/main" id="{963BDA6F-9DF8-4874-9AF6-3B5DF0AB7F3F}"/>
                      </a:ext>
                    </a:extLst>
                  </p:cNvPr>
                  <p:cNvSpPr/>
                  <p:nvPr/>
                </p:nvSpPr>
                <p:spPr>
                  <a:xfrm>
                    <a:off x="2631851" y="4867669"/>
                    <a:ext cx="1956171" cy="504056"/>
                  </a:xfrm>
                  <a:prstGeom prst="roundRect">
                    <a:avLst/>
                  </a:prstGeom>
                  <a:no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54" name="组合 253">
                    <a:extLst>
                      <a:ext uri="{FF2B5EF4-FFF2-40B4-BE49-F238E27FC236}">
                        <a16:creationId xmlns:a16="http://schemas.microsoft.com/office/drawing/2014/main" id="{6AD171DC-8AAA-416D-AF39-0982AF5D70C8}"/>
                      </a:ext>
                    </a:extLst>
                  </p:cNvPr>
                  <p:cNvGrpSpPr/>
                  <p:nvPr/>
                </p:nvGrpSpPr>
                <p:grpSpPr>
                  <a:xfrm>
                    <a:off x="4164548" y="4960675"/>
                    <a:ext cx="352910" cy="350421"/>
                    <a:chOff x="1199456" y="4869160"/>
                    <a:chExt cx="360040" cy="340802"/>
                  </a:xfrm>
                </p:grpSpPr>
                <p:sp>
                  <p:nvSpPr>
                    <p:cNvPr id="259" name="矩形 258">
                      <a:extLst>
                        <a:ext uri="{FF2B5EF4-FFF2-40B4-BE49-F238E27FC236}">
                          <a16:creationId xmlns:a16="http://schemas.microsoft.com/office/drawing/2014/main" id="{8D3477C2-24F1-4AD2-9C16-4D8F884EB41B}"/>
                        </a:ext>
                      </a:extLst>
                    </p:cNvPr>
                    <p:cNvSpPr/>
                    <p:nvPr/>
                  </p:nvSpPr>
                  <p:spPr>
                    <a:xfrm>
                      <a:off x="1199456" y="4869160"/>
                      <a:ext cx="360040" cy="340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0" name="直接连接符 259">
                      <a:extLst>
                        <a:ext uri="{FF2B5EF4-FFF2-40B4-BE49-F238E27FC236}">
                          <a16:creationId xmlns:a16="http://schemas.microsoft.com/office/drawing/2014/main" id="{AF4304B5-D1BF-4111-A3BA-1180A2FE6821}"/>
                        </a:ext>
                      </a:extLst>
                    </p:cNvPr>
                    <p:cNvCxnSpPr>
                      <a:cxnSpLocks/>
                    </p:cNvCxnSpPr>
                    <p:nvPr/>
                  </p:nvCxnSpPr>
                  <p:spPr>
                    <a:xfrm>
                      <a:off x="1487488"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337CE4F-8E33-4710-AF24-54A8771C02D6}"/>
                        </a:ext>
                      </a:extLst>
                    </p:cNvPr>
                    <p:cNvCxnSpPr>
                      <a:cxnSpLocks/>
                    </p:cNvCxnSpPr>
                    <p:nvPr/>
                  </p:nvCxnSpPr>
                  <p:spPr>
                    <a:xfrm>
                      <a:off x="1383445"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ED96F04D-EB88-4521-821F-6E24A60C715B}"/>
                        </a:ext>
                      </a:extLst>
                    </p:cNvPr>
                    <p:cNvCxnSpPr>
                      <a:cxnSpLocks/>
                    </p:cNvCxnSpPr>
                    <p:nvPr/>
                  </p:nvCxnSpPr>
                  <p:spPr>
                    <a:xfrm>
                      <a:off x="1271464" y="4941168"/>
                      <a:ext cx="0" cy="21602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5" name="矩形: 圆角 254">
                    <a:extLst>
                      <a:ext uri="{FF2B5EF4-FFF2-40B4-BE49-F238E27FC236}">
                        <a16:creationId xmlns:a16="http://schemas.microsoft.com/office/drawing/2014/main" id="{7634E4CE-E103-4AE4-B339-01618B3D197A}"/>
                      </a:ext>
                    </a:extLst>
                  </p:cNvPr>
                  <p:cNvSpPr/>
                  <p:nvPr/>
                </p:nvSpPr>
                <p:spPr>
                  <a:xfrm>
                    <a:off x="1336131" y="4873967"/>
                    <a:ext cx="974651" cy="504056"/>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 name="矩形: 圆角 255">
                    <a:extLst>
                      <a:ext uri="{FF2B5EF4-FFF2-40B4-BE49-F238E27FC236}">
                        <a16:creationId xmlns:a16="http://schemas.microsoft.com/office/drawing/2014/main" id="{3299B69A-F9A3-4D62-8F10-28ACA9F4CFD7}"/>
                      </a:ext>
                    </a:extLst>
                  </p:cNvPr>
                  <p:cNvSpPr/>
                  <p:nvPr/>
                </p:nvSpPr>
                <p:spPr>
                  <a:xfrm>
                    <a:off x="1121884" y="4729045"/>
                    <a:ext cx="3586751"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7" name="文本框 256">
                    <a:extLst>
                      <a:ext uri="{FF2B5EF4-FFF2-40B4-BE49-F238E27FC236}">
                        <a16:creationId xmlns:a16="http://schemas.microsoft.com/office/drawing/2014/main" id="{6F1D7EF3-12B9-4DCC-9CCA-938D1DCF5790}"/>
                      </a:ext>
                    </a:extLst>
                  </p:cNvPr>
                  <p:cNvSpPr txBox="1"/>
                  <p:nvPr/>
                </p:nvSpPr>
                <p:spPr>
                  <a:xfrm>
                    <a:off x="1302669" y="5391054"/>
                    <a:ext cx="1008113"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Chain_a</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8" name="文本框 257">
                    <a:extLst>
                      <a:ext uri="{FF2B5EF4-FFF2-40B4-BE49-F238E27FC236}">
                        <a16:creationId xmlns:a16="http://schemas.microsoft.com/office/drawing/2014/main" id="{10D44572-C7DC-401B-BFBC-08706420973D}"/>
                      </a:ext>
                    </a:extLst>
                  </p:cNvPr>
                  <p:cNvSpPr txBox="1"/>
                  <p:nvPr/>
                </p:nvSpPr>
                <p:spPr>
                  <a:xfrm>
                    <a:off x="3064102" y="5367825"/>
                    <a:ext cx="1008113"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Chain_b</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2" name="组合 231">
                  <a:extLst>
                    <a:ext uri="{FF2B5EF4-FFF2-40B4-BE49-F238E27FC236}">
                      <a16:creationId xmlns:a16="http://schemas.microsoft.com/office/drawing/2014/main" id="{EECF1296-9457-4D06-B995-4C1CF4354CB9}"/>
                    </a:ext>
                  </a:extLst>
                </p:cNvPr>
                <p:cNvGrpSpPr/>
                <p:nvPr/>
              </p:nvGrpSpPr>
              <p:grpSpPr>
                <a:xfrm>
                  <a:off x="1996119" y="3304845"/>
                  <a:ext cx="1445828" cy="360040"/>
                  <a:chOff x="1421585" y="3422998"/>
                  <a:chExt cx="1445828" cy="360040"/>
                </a:xfrm>
              </p:grpSpPr>
              <p:sp>
                <p:nvSpPr>
                  <p:cNvPr id="244" name="矩形 243">
                    <a:extLst>
                      <a:ext uri="{FF2B5EF4-FFF2-40B4-BE49-F238E27FC236}">
                        <a16:creationId xmlns:a16="http://schemas.microsoft.com/office/drawing/2014/main" id="{B7581DC7-DC75-4B3C-B967-062C7ED63BD1}"/>
                      </a:ext>
                    </a:extLst>
                  </p:cNvPr>
                  <p:cNvSpPr/>
                  <p:nvPr/>
                </p:nvSpPr>
                <p:spPr>
                  <a:xfrm>
                    <a:off x="1421585" y="3422998"/>
                    <a:ext cx="361457" cy="3600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 name="矩形 244">
                    <a:extLst>
                      <a:ext uri="{FF2B5EF4-FFF2-40B4-BE49-F238E27FC236}">
                        <a16:creationId xmlns:a16="http://schemas.microsoft.com/office/drawing/2014/main" id="{2BBD305A-31AB-499B-8FF4-DF37CA96E0EE}"/>
                      </a:ext>
                    </a:extLst>
                  </p:cNvPr>
                  <p:cNvSpPr/>
                  <p:nvPr/>
                </p:nvSpPr>
                <p:spPr>
                  <a:xfrm>
                    <a:off x="1783042" y="3422998"/>
                    <a:ext cx="361457" cy="3600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6" name="矩形 245">
                    <a:extLst>
                      <a:ext uri="{FF2B5EF4-FFF2-40B4-BE49-F238E27FC236}">
                        <a16:creationId xmlns:a16="http://schemas.microsoft.com/office/drawing/2014/main" id="{D30BCC33-2F7A-4A91-9B72-BE3C249A938B}"/>
                      </a:ext>
                    </a:extLst>
                  </p:cNvPr>
                  <p:cNvSpPr/>
                  <p:nvPr/>
                </p:nvSpPr>
                <p:spPr>
                  <a:xfrm>
                    <a:off x="2144499" y="3422998"/>
                    <a:ext cx="361457" cy="3600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7" name="矩形 246">
                    <a:extLst>
                      <a:ext uri="{FF2B5EF4-FFF2-40B4-BE49-F238E27FC236}">
                        <a16:creationId xmlns:a16="http://schemas.microsoft.com/office/drawing/2014/main" id="{1C7818FE-4E52-4982-AAFC-B9B345F90249}"/>
                      </a:ext>
                    </a:extLst>
                  </p:cNvPr>
                  <p:cNvSpPr/>
                  <p:nvPr/>
                </p:nvSpPr>
                <p:spPr>
                  <a:xfrm>
                    <a:off x="2505956" y="3422998"/>
                    <a:ext cx="361457" cy="3600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3" name="组合 232">
                  <a:extLst>
                    <a:ext uri="{FF2B5EF4-FFF2-40B4-BE49-F238E27FC236}">
                      <a16:creationId xmlns:a16="http://schemas.microsoft.com/office/drawing/2014/main" id="{7DB1BD97-AEE3-40FD-8BB7-B06C64FFC888}"/>
                    </a:ext>
                  </a:extLst>
                </p:cNvPr>
                <p:cNvGrpSpPr/>
                <p:nvPr/>
              </p:nvGrpSpPr>
              <p:grpSpPr>
                <a:xfrm>
                  <a:off x="2357576" y="3862881"/>
                  <a:ext cx="1084371" cy="360040"/>
                  <a:chOff x="1783042" y="3981034"/>
                  <a:chExt cx="1084371" cy="360040"/>
                </a:xfrm>
              </p:grpSpPr>
              <p:sp>
                <p:nvSpPr>
                  <p:cNvPr id="241" name="矩形 240">
                    <a:extLst>
                      <a:ext uri="{FF2B5EF4-FFF2-40B4-BE49-F238E27FC236}">
                        <a16:creationId xmlns:a16="http://schemas.microsoft.com/office/drawing/2014/main" id="{0E6E67C0-6881-4FCB-B54B-12FF20F68D85}"/>
                      </a:ext>
                    </a:extLst>
                  </p:cNvPr>
                  <p:cNvSpPr/>
                  <p:nvPr/>
                </p:nvSpPr>
                <p:spPr>
                  <a:xfrm>
                    <a:off x="1783042" y="3981034"/>
                    <a:ext cx="361457" cy="36004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2" name="矩形 241">
                    <a:extLst>
                      <a:ext uri="{FF2B5EF4-FFF2-40B4-BE49-F238E27FC236}">
                        <a16:creationId xmlns:a16="http://schemas.microsoft.com/office/drawing/2014/main" id="{E6BB9CC3-6578-4741-9518-EC5E64C2FB1A}"/>
                      </a:ext>
                    </a:extLst>
                  </p:cNvPr>
                  <p:cNvSpPr/>
                  <p:nvPr/>
                </p:nvSpPr>
                <p:spPr>
                  <a:xfrm>
                    <a:off x="2144499" y="3981034"/>
                    <a:ext cx="361457" cy="36004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3" name="矩形 242">
                    <a:extLst>
                      <a:ext uri="{FF2B5EF4-FFF2-40B4-BE49-F238E27FC236}">
                        <a16:creationId xmlns:a16="http://schemas.microsoft.com/office/drawing/2014/main" id="{CA6B54DD-238C-4DAC-B9A2-BDE88EA816DB}"/>
                      </a:ext>
                    </a:extLst>
                  </p:cNvPr>
                  <p:cNvSpPr/>
                  <p:nvPr/>
                </p:nvSpPr>
                <p:spPr>
                  <a:xfrm>
                    <a:off x="2505956" y="3981034"/>
                    <a:ext cx="361457" cy="36004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34" name="连接符: 肘形 233">
                  <a:extLst>
                    <a:ext uri="{FF2B5EF4-FFF2-40B4-BE49-F238E27FC236}">
                      <a16:creationId xmlns:a16="http://schemas.microsoft.com/office/drawing/2014/main" id="{17582158-2374-4C9F-930F-FEA579BEBDFF}"/>
                    </a:ext>
                  </a:extLst>
                </p:cNvPr>
                <p:cNvCxnSpPr>
                  <a:stCxn id="243" idx="3"/>
                  <a:endCxn id="255" idx="0"/>
                </p:cNvCxnSpPr>
                <p:nvPr/>
              </p:nvCxnSpPr>
              <p:spPr>
                <a:xfrm flipH="1">
                  <a:off x="2469999" y="4042901"/>
                  <a:ext cx="971948" cy="784921"/>
                </a:xfrm>
                <a:prstGeom prst="bentConnector4">
                  <a:avLst>
                    <a:gd name="adj1" fmla="val -23520"/>
                    <a:gd name="adj2" fmla="val 6146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连接符: 肘形 234">
                  <a:extLst>
                    <a:ext uri="{FF2B5EF4-FFF2-40B4-BE49-F238E27FC236}">
                      <a16:creationId xmlns:a16="http://schemas.microsoft.com/office/drawing/2014/main" id="{0E8E76C2-10B0-4DBF-B34E-9E58B41C99A7}"/>
                    </a:ext>
                  </a:extLst>
                </p:cNvPr>
                <p:cNvCxnSpPr>
                  <a:stCxn id="247" idx="3"/>
                  <a:endCxn id="253" idx="0"/>
                </p:cNvCxnSpPr>
                <p:nvPr/>
              </p:nvCxnSpPr>
              <p:spPr>
                <a:xfrm>
                  <a:off x="3441947" y="3484865"/>
                  <a:ext cx="814532" cy="133665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6" name="组合 235">
                  <a:extLst>
                    <a:ext uri="{FF2B5EF4-FFF2-40B4-BE49-F238E27FC236}">
                      <a16:creationId xmlns:a16="http://schemas.microsoft.com/office/drawing/2014/main" id="{EB57C191-2EF6-42A0-A292-8CA42756041D}"/>
                    </a:ext>
                  </a:extLst>
                </p:cNvPr>
                <p:cNvGrpSpPr/>
                <p:nvPr/>
              </p:nvGrpSpPr>
              <p:grpSpPr>
                <a:xfrm>
                  <a:off x="145392" y="3682861"/>
                  <a:ext cx="899670" cy="360040"/>
                  <a:chOff x="145226" y="3682861"/>
                  <a:chExt cx="885323" cy="360040"/>
                </a:xfrm>
              </p:grpSpPr>
              <p:sp>
                <p:nvSpPr>
                  <p:cNvPr id="239" name="流程图: 直接访问存储器 238">
                    <a:extLst>
                      <a:ext uri="{FF2B5EF4-FFF2-40B4-BE49-F238E27FC236}">
                        <a16:creationId xmlns:a16="http://schemas.microsoft.com/office/drawing/2014/main" id="{765BBE23-01E5-41C1-8B28-A10E145687C5}"/>
                      </a:ext>
                    </a:extLst>
                  </p:cNvPr>
                  <p:cNvSpPr/>
                  <p:nvPr/>
                </p:nvSpPr>
                <p:spPr>
                  <a:xfrm>
                    <a:off x="216018" y="3682861"/>
                    <a:ext cx="814531" cy="360040"/>
                  </a:xfrm>
                  <a:prstGeom prst="flowChartMagneticDru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0" name="文本框 239">
                    <a:extLst>
                      <a:ext uri="{FF2B5EF4-FFF2-40B4-BE49-F238E27FC236}">
                        <a16:creationId xmlns:a16="http://schemas.microsoft.com/office/drawing/2014/main" id="{4722DF4F-EBAE-407D-92C8-A42D795FF474}"/>
                      </a:ext>
                    </a:extLst>
                  </p:cNvPr>
                  <p:cNvSpPr txBox="1"/>
                  <p:nvPr/>
                </p:nvSpPr>
                <p:spPr>
                  <a:xfrm>
                    <a:off x="145226" y="3721900"/>
                    <a:ext cx="696190" cy="276999"/>
                  </a:xfrm>
                  <a:prstGeom prst="rect">
                    <a:avLst/>
                  </a:prstGeom>
                  <a:noFill/>
                </p:spPr>
                <p:txBody>
                  <a:bodyPr wrap="squar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Channel</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37" name="连接符: 肘形 236">
                  <a:extLst>
                    <a:ext uri="{FF2B5EF4-FFF2-40B4-BE49-F238E27FC236}">
                      <a16:creationId xmlns:a16="http://schemas.microsoft.com/office/drawing/2014/main" id="{1D02838A-BF4A-4F61-8578-326AB1B6846A}"/>
                    </a:ext>
                  </a:extLst>
                </p:cNvPr>
                <p:cNvCxnSpPr>
                  <a:cxnSpLocks/>
                </p:cNvCxnSpPr>
                <p:nvPr/>
              </p:nvCxnSpPr>
              <p:spPr>
                <a:xfrm>
                  <a:off x="944216" y="3861639"/>
                  <a:ext cx="1413360" cy="180020"/>
                </a:xfrm>
                <a:prstGeom prst="bentConnector3">
                  <a:avLst>
                    <a:gd name="adj1" fmla="val 4966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连接符: 肘形 237">
                  <a:extLst>
                    <a:ext uri="{FF2B5EF4-FFF2-40B4-BE49-F238E27FC236}">
                      <a16:creationId xmlns:a16="http://schemas.microsoft.com/office/drawing/2014/main" id="{28B5CDFA-D96F-4E1D-B275-8C8C9D0E0C73}"/>
                    </a:ext>
                  </a:extLst>
                </p:cNvPr>
                <p:cNvCxnSpPr>
                  <a:cxnSpLocks/>
                  <a:endCxn id="244" idx="1"/>
                </p:cNvCxnSpPr>
                <p:nvPr/>
              </p:nvCxnSpPr>
              <p:spPr>
                <a:xfrm flipV="1">
                  <a:off x="946719" y="3484865"/>
                  <a:ext cx="1049400" cy="378016"/>
                </a:xfrm>
                <a:prstGeom prst="bentConnector3">
                  <a:avLst>
                    <a:gd name="adj1" fmla="val 6684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5" name="文本框 224">
                <a:extLst>
                  <a:ext uri="{FF2B5EF4-FFF2-40B4-BE49-F238E27FC236}">
                    <a16:creationId xmlns:a16="http://schemas.microsoft.com/office/drawing/2014/main" id="{B1264028-7D65-4FB1-93DC-B579AFB3918E}"/>
                  </a:ext>
                </a:extLst>
              </p:cNvPr>
              <p:cNvSpPr txBox="1"/>
              <p:nvPr/>
            </p:nvSpPr>
            <p:spPr>
              <a:xfrm>
                <a:off x="1863756" y="3086917"/>
                <a:ext cx="1717360" cy="338554"/>
              </a:xfrm>
              <a:prstGeom prst="rect">
                <a:avLst/>
              </a:prstGeom>
              <a:noFill/>
            </p:spPr>
            <p:txBody>
              <a:bodyPr wrap="square" rtlCol="0">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Message queue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6" name="组合 225">
                <a:extLst>
                  <a:ext uri="{FF2B5EF4-FFF2-40B4-BE49-F238E27FC236}">
                    <a16:creationId xmlns:a16="http://schemas.microsoft.com/office/drawing/2014/main" id="{B6100C89-B243-4338-A560-3995CF41AB2D}"/>
                  </a:ext>
                </a:extLst>
              </p:cNvPr>
              <p:cNvGrpSpPr/>
              <p:nvPr/>
            </p:nvGrpSpPr>
            <p:grpSpPr>
              <a:xfrm>
                <a:off x="4315653" y="3616610"/>
                <a:ext cx="1778859" cy="652574"/>
                <a:chOff x="4893205" y="3585583"/>
                <a:chExt cx="1778859" cy="652574"/>
              </a:xfrm>
            </p:grpSpPr>
            <p:sp>
              <p:nvSpPr>
                <p:cNvPr id="227" name="矩形 226">
                  <a:extLst>
                    <a:ext uri="{FF2B5EF4-FFF2-40B4-BE49-F238E27FC236}">
                      <a16:creationId xmlns:a16="http://schemas.microsoft.com/office/drawing/2014/main" id="{92728EF5-1482-4869-9953-87CA38F94ECF}"/>
                    </a:ext>
                  </a:extLst>
                </p:cNvPr>
                <p:cNvSpPr/>
                <p:nvPr/>
              </p:nvSpPr>
              <p:spPr>
                <a:xfrm>
                  <a:off x="4893205" y="3656128"/>
                  <a:ext cx="173282" cy="18002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8" name="矩形 227">
                  <a:extLst>
                    <a:ext uri="{FF2B5EF4-FFF2-40B4-BE49-F238E27FC236}">
                      <a16:creationId xmlns:a16="http://schemas.microsoft.com/office/drawing/2014/main" id="{EC857130-462E-4A27-AA24-B4F290940F00}"/>
                    </a:ext>
                  </a:extLst>
                </p:cNvPr>
                <p:cNvSpPr/>
                <p:nvPr/>
              </p:nvSpPr>
              <p:spPr>
                <a:xfrm>
                  <a:off x="4893205" y="3987736"/>
                  <a:ext cx="173282" cy="18002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9" name="文本框 228">
                  <a:extLst>
                    <a:ext uri="{FF2B5EF4-FFF2-40B4-BE49-F238E27FC236}">
                      <a16:creationId xmlns:a16="http://schemas.microsoft.com/office/drawing/2014/main" id="{9231CBD4-7E47-41C6-9934-C5C23030A974}"/>
                    </a:ext>
                  </a:extLst>
                </p:cNvPr>
                <p:cNvSpPr txBox="1"/>
                <p:nvPr/>
              </p:nvSpPr>
              <p:spPr>
                <a:xfrm>
                  <a:off x="5038862" y="3585583"/>
                  <a:ext cx="1633202" cy="307777"/>
                </a:xfrm>
                <a:prstGeom prst="rect">
                  <a:avLst/>
                </a:prstGeom>
                <a:noFill/>
              </p:spPr>
              <p:txBody>
                <a:bodyPr wrap="square" rtlCol="0">
                  <a:spAutoFit/>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Request of Chain_a</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0" name="文本框 229">
                  <a:extLst>
                    <a:ext uri="{FF2B5EF4-FFF2-40B4-BE49-F238E27FC236}">
                      <a16:creationId xmlns:a16="http://schemas.microsoft.com/office/drawing/2014/main" id="{3A454354-7694-4575-9366-8563ED1A417E}"/>
                    </a:ext>
                  </a:extLst>
                </p:cNvPr>
                <p:cNvSpPr txBox="1"/>
                <p:nvPr/>
              </p:nvSpPr>
              <p:spPr>
                <a:xfrm>
                  <a:off x="5022485" y="3930380"/>
                  <a:ext cx="1649579" cy="307777"/>
                </a:xfrm>
                <a:prstGeom prst="rect">
                  <a:avLst/>
                </a:prstGeom>
                <a:noFill/>
              </p:spPr>
              <p:txBody>
                <a:bodyPr wrap="square" rtlCol="0">
                  <a:spAutoFit/>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Request of Chain_b</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23" name="文本框 222">
              <a:extLst>
                <a:ext uri="{FF2B5EF4-FFF2-40B4-BE49-F238E27FC236}">
                  <a16:creationId xmlns:a16="http://schemas.microsoft.com/office/drawing/2014/main" id="{1AC93711-375B-4FC4-B205-DBD4B30B992F}"/>
                </a:ext>
              </a:extLst>
            </p:cNvPr>
            <p:cNvSpPr txBox="1"/>
            <p:nvPr/>
          </p:nvSpPr>
          <p:spPr>
            <a:xfrm>
              <a:off x="4605631" y="5597878"/>
              <a:ext cx="1413453" cy="584775"/>
            </a:xfrm>
            <a:prstGeom prst="rect">
              <a:avLst/>
            </a:prstGeom>
            <a:noFill/>
          </p:spPr>
          <p:txBody>
            <a:bodyPr wrap="square" rtlCol="0">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 microservice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3" name="文本框 282">
            <a:extLst>
              <a:ext uri="{FF2B5EF4-FFF2-40B4-BE49-F238E27FC236}">
                <a16:creationId xmlns:a16="http://schemas.microsoft.com/office/drawing/2014/main" id="{BC8DFF2B-6BA7-4670-87E0-A6F8BC0FA5F1}"/>
              </a:ext>
            </a:extLst>
          </p:cNvPr>
          <p:cNvSpPr txBox="1"/>
          <p:nvPr/>
        </p:nvSpPr>
        <p:spPr>
          <a:xfrm>
            <a:off x="7484106" y="6014944"/>
            <a:ext cx="4012494"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内外部调用独立的负载预测技术</a:t>
            </a:r>
          </a:p>
        </p:txBody>
      </p:sp>
      <p:grpSp>
        <p:nvGrpSpPr>
          <p:cNvPr id="284" name="组合 283">
            <a:extLst>
              <a:ext uri="{FF2B5EF4-FFF2-40B4-BE49-F238E27FC236}">
                <a16:creationId xmlns:a16="http://schemas.microsoft.com/office/drawing/2014/main" id="{FCC5A1A1-712D-438C-A987-4A2EC828C939}"/>
              </a:ext>
            </a:extLst>
          </p:cNvPr>
          <p:cNvGrpSpPr/>
          <p:nvPr/>
        </p:nvGrpSpPr>
        <p:grpSpPr>
          <a:xfrm>
            <a:off x="6409392" y="2555900"/>
            <a:ext cx="5348639" cy="3252536"/>
            <a:chOff x="6437320" y="2564790"/>
            <a:chExt cx="5450990" cy="3590232"/>
          </a:xfrm>
        </p:grpSpPr>
        <p:grpSp>
          <p:nvGrpSpPr>
            <p:cNvPr id="285" name="组合 284">
              <a:extLst>
                <a:ext uri="{FF2B5EF4-FFF2-40B4-BE49-F238E27FC236}">
                  <a16:creationId xmlns:a16="http://schemas.microsoft.com/office/drawing/2014/main" id="{0E2C0F9A-E9C3-4E7E-9522-6282CFB7ECA1}"/>
                </a:ext>
              </a:extLst>
            </p:cNvPr>
            <p:cNvGrpSpPr/>
            <p:nvPr/>
          </p:nvGrpSpPr>
          <p:grpSpPr>
            <a:xfrm>
              <a:off x="6437320" y="2696051"/>
              <a:ext cx="5450990" cy="3458971"/>
              <a:chOff x="6437320" y="2696051"/>
              <a:chExt cx="5450990" cy="3458971"/>
            </a:xfrm>
          </p:grpSpPr>
          <p:grpSp>
            <p:nvGrpSpPr>
              <p:cNvPr id="294" name="组合 293">
                <a:extLst>
                  <a:ext uri="{FF2B5EF4-FFF2-40B4-BE49-F238E27FC236}">
                    <a16:creationId xmlns:a16="http://schemas.microsoft.com/office/drawing/2014/main" id="{FBF95DDC-A9FA-4C74-871C-09F8B78CDEB2}"/>
                  </a:ext>
                </a:extLst>
              </p:cNvPr>
              <p:cNvGrpSpPr/>
              <p:nvPr/>
            </p:nvGrpSpPr>
            <p:grpSpPr>
              <a:xfrm>
                <a:off x="6437320" y="2839445"/>
                <a:ext cx="5071333" cy="3315577"/>
                <a:chOff x="6209700" y="2823656"/>
                <a:chExt cx="5071333" cy="3315577"/>
              </a:xfrm>
            </p:grpSpPr>
            <p:grpSp>
              <p:nvGrpSpPr>
                <p:cNvPr id="299" name="组合 298">
                  <a:extLst>
                    <a:ext uri="{FF2B5EF4-FFF2-40B4-BE49-F238E27FC236}">
                      <a16:creationId xmlns:a16="http://schemas.microsoft.com/office/drawing/2014/main" id="{437264D6-2C81-42B4-9A8E-61F6B2966CE0}"/>
                    </a:ext>
                  </a:extLst>
                </p:cNvPr>
                <p:cNvGrpSpPr/>
                <p:nvPr/>
              </p:nvGrpSpPr>
              <p:grpSpPr>
                <a:xfrm>
                  <a:off x="6209700" y="2823657"/>
                  <a:ext cx="2380608" cy="3315576"/>
                  <a:chOff x="6259707" y="2982092"/>
                  <a:chExt cx="2380608" cy="3315576"/>
                </a:xfrm>
              </p:grpSpPr>
              <p:grpSp>
                <p:nvGrpSpPr>
                  <p:cNvPr id="381" name="组合 380">
                    <a:extLst>
                      <a:ext uri="{FF2B5EF4-FFF2-40B4-BE49-F238E27FC236}">
                        <a16:creationId xmlns:a16="http://schemas.microsoft.com/office/drawing/2014/main" id="{D7D02FC6-940D-456E-99B8-679589FD5530}"/>
                      </a:ext>
                    </a:extLst>
                  </p:cNvPr>
                  <p:cNvGrpSpPr/>
                  <p:nvPr/>
                </p:nvGrpSpPr>
                <p:grpSpPr>
                  <a:xfrm>
                    <a:off x="6259707" y="4168718"/>
                    <a:ext cx="870468" cy="766023"/>
                    <a:chOff x="6384032" y="3861048"/>
                    <a:chExt cx="870468" cy="766023"/>
                  </a:xfrm>
                </p:grpSpPr>
                <p:sp>
                  <p:nvSpPr>
                    <p:cNvPr id="388" name="椭圆 387">
                      <a:extLst>
                        <a:ext uri="{FF2B5EF4-FFF2-40B4-BE49-F238E27FC236}">
                          <a16:creationId xmlns:a16="http://schemas.microsoft.com/office/drawing/2014/main" id="{506C7931-33A2-4CEC-BC87-8EDF778D3313}"/>
                        </a:ext>
                      </a:extLst>
                    </p:cNvPr>
                    <p:cNvSpPr/>
                    <p:nvPr/>
                  </p:nvSpPr>
                  <p:spPr>
                    <a:xfrm>
                      <a:off x="6384032" y="3861048"/>
                      <a:ext cx="796335" cy="766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9" name="文本框 388">
                      <a:extLst>
                        <a:ext uri="{FF2B5EF4-FFF2-40B4-BE49-F238E27FC236}">
                          <a16:creationId xmlns:a16="http://schemas.microsoft.com/office/drawing/2014/main" id="{2346AC98-0765-4377-BCC2-C5FFE033DC11}"/>
                        </a:ext>
                      </a:extLst>
                    </p:cNvPr>
                    <p:cNvSpPr txBox="1"/>
                    <p:nvPr/>
                  </p:nvSpPr>
                  <p:spPr>
                    <a:xfrm>
                      <a:off x="6421602" y="4059393"/>
                      <a:ext cx="832898" cy="407678"/>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Client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82" name="直接箭头连接符 381">
                    <a:extLst>
                      <a:ext uri="{FF2B5EF4-FFF2-40B4-BE49-F238E27FC236}">
                        <a16:creationId xmlns:a16="http://schemas.microsoft.com/office/drawing/2014/main" id="{097F0519-C166-43DA-8C31-1A0026C9BC3F}"/>
                      </a:ext>
                    </a:extLst>
                  </p:cNvPr>
                  <p:cNvCxnSpPr>
                    <a:cxnSpLocks/>
                    <a:stCxn id="389" idx="3"/>
                  </p:cNvCxnSpPr>
                  <p:nvPr/>
                </p:nvCxnSpPr>
                <p:spPr>
                  <a:xfrm flipV="1">
                    <a:off x="7130175" y="3930891"/>
                    <a:ext cx="625783" cy="640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直接箭头连接符 382">
                    <a:extLst>
                      <a:ext uri="{FF2B5EF4-FFF2-40B4-BE49-F238E27FC236}">
                        <a16:creationId xmlns:a16="http://schemas.microsoft.com/office/drawing/2014/main" id="{8647C9CB-4989-4C8C-B6AB-D06A060DBC87}"/>
                      </a:ext>
                    </a:extLst>
                  </p:cNvPr>
                  <p:cNvCxnSpPr>
                    <a:cxnSpLocks/>
                    <a:stCxn id="389" idx="3"/>
                  </p:cNvCxnSpPr>
                  <p:nvPr/>
                </p:nvCxnSpPr>
                <p:spPr>
                  <a:xfrm>
                    <a:off x="7130175" y="4570902"/>
                    <a:ext cx="625783" cy="200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直接箭头连接符 383">
                    <a:extLst>
                      <a:ext uri="{FF2B5EF4-FFF2-40B4-BE49-F238E27FC236}">
                        <a16:creationId xmlns:a16="http://schemas.microsoft.com/office/drawing/2014/main" id="{A1BE4CE9-8359-4E4F-B248-21B62CADEA43}"/>
                      </a:ext>
                    </a:extLst>
                  </p:cNvPr>
                  <p:cNvCxnSpPr>
                    <a:cxnSpLocks/>
                    <a:stCxn id="388" idx="6"/>
                  </p:cNvCxnSpPr>
                  <p:nvPr/>
                </p:nvCxnSpPr>
                <p:spPr>
                  <a:xfrm>
                    <a:off x="7056042" y="4551730"/>
                    <a:ext cx="707274" cy="7141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5" name="组合 384">
                    <a:extLst>
                      <a:ext uri="{FF2B5EF4-FFF2-40B4-BE49-F238E27FC236}">
                        <a16:creationId xmlns:a16="http://schemas.microsoft.com/office/drawing/2014/main" id="{35F83E7B-3CCF-4A0D-8FE8-4C1BA712930F}"/>
                      </a:ext>
                    </a:extLst>
                  </p:cNvPr>
                  <p:cNvGrpSpPr/>
                  <p:nvPr/>
                </p:nvGrpSpPr>
                <p:grpSpPr>
                  <a:xfrm>
                    <a:off x="7658378" y="2982092"/>
                    <a:ext cx="981937" cy="3315576"/>
                    <a:chOff x="8145082" y="3094002"/>
                    <a:chExt cx="981937" cy="2369456"/>
                  </a:xfrm>
                </p:grpSpPr>
                <p:sp>
                  <p:nvSpPr>
                    <p:cNvPr id="386" name="矩形 385">
                      <a:extLst>
                        <a:ext uri="{FF2B5EF4-FFF2-40B4-BE49-F238E27FC236}">
                          <a16:creationId xmlns:a16="http://schemas.microsoft.com/office/drawing/2014/main" id="{ACB3232F-9D44-4A71-97F4-6C1B0F13FDF2}"/>
                        </a:ext>
                      </a:extLst>
                    </p:cNvPr>
                    <p:cNvSpPr/>
                    <p:nvPr/>
                  </p:nvSpPr>
                  <p:spPr>
                    <a:xfrm>
                      <a:off x="8250020" y="3094002"/>
                      <a:ext cx="772060" cy="2369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7" name="文本框 386">
                      <a:extLst>
                        <a:ext uri="{FF2B5EF4-FFF2-40B4-BE49-F238E27FC236}">
                          <a16:creationId xmlns:a16="http://schemas.microsoft.com/office/drawing/2014/main" id="{7587DE95-1463-461F-A6B9-42FADF064E36}"/>
                        </a:ext>
                      </a:extLst>
                    </p:cNvPr>
                    <p:cNvSpPr txBox="1"/>
                    <p:nvPr/>
                  </p:nvSpPr>
                  <p:spPr>
                    <a:xfrm>
                      <a:off x="8145082" y="4015527"/>
                      <a:ext cx="981937" cy="461295"/>
                    </a:xfrm>
                    <a:prstGeom prst="rect">
                      <a:avLst/>
                    </a:prstGeom>
                    <a:noFill/>
                  </p:spPr>
                  <p:txBody>
                    <a:bodyPr wrap="square" rtlCol="0">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API </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Gateway</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300" name="组合 299">
                  <a:extLst>
                    <a:ext uri="{FF2B5EF4-FFF2-40B4-BE49-F238E27FC236}">
                      <a16:creationId xmlns:a16="http://schemas.microsoft.com/office/drawing/2014/main" id="{DCE00BE2-26AF-4464-A90A-FEEBE077A5F4}"/>
                    </a:ext>
                  </a:extLst>
                </p:cNvPr>
                <p:cNvGrpSpPr/>
                <p:nvPr/>
              </p:nvGrpSpPr>
              <p:grpSpPr>
                <a:xfrm>
                  <a:off x="8859698" y="2823656"/>
                  <a:ext cx="463561" cy="899627"/>
                  <a:chOff x="8834020" y="3309001"/>
                  <a:chExt cx="463561" cy="899627"/>
                </a:xfrm>
              </p:grpSpPr>
              <p:grpSp>
                <p:nvGrpSpPr>
                  <p:cNvPr id="370" name="组合 369">
                    <a:extLst>
                      <a:ext uri="{FF2B5EF4-FFF2-40B4-BE49-F238E27FC236}">
                        <a16:creationId xmlns:a16="http://schemas.microsoft.com/office/drawing/2014/main" id="{567E8555-A991-4BCE-BD4A-D0E2C4F23E1D}"/>
                      </a:ext>
                    </a:extLst>
                  </p:cNvPr>
                  <p:cNvGrpSpPr/>
                  <p:nvPr/>
                </p:nvGrpSpPr>
                <p:grpSpPr>
                  <a:xfrm>
                    <a:off x="8878849" y="3385599"/>
                    <a:ext cx="352910" cy="350421"/>
                    <a:chOff x="10054315" y="4167092"/>
                    <a:chExt cx="352910" cy="350421"/>
                  </a:xfrm>
                </p:grpSpPr>
                <p:sp>
                  <p:nvSpPr>
                    <p:cNvPr id="377" name="矩形 376">
                      <a:extLst>
                        <a:ext uri="{FF2B5EF4-FFF2-40B4-BE49-F238E27FC236}">
                          <a16:creationId xmlns:a16="http://schemas.microsoft.com/office/drawing/2014/main" id="{1E2CE48D-8B34-455B-B588-6328FF54508D}"/>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78" name="直接连接符 377">
                      <a:extLst>
                        <a:ext uri="{FF2B5EF4-FFF2-40B4-BE49-F238E27FC236}">
                          <a16:creationId xmlns:a16="http://schemas.microsoft.com/office/drawing/2014/main" id="{BFEC2643-B160-45D3-98B1-E226E7E1CDAB}"/>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378">
                      <a:extLst>
                        <a:ext uri="{FF2B5EF4-FFF2-40B4-BE49-F238E27FC236}">
                          <a16:creationId xmlns:a16="http://schemas.microsoft.com/office/drawing/2014/main" id="{E2B7F309-90AF-487C-9FF7-7506AD7ED77B}"/>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直接连接符 379">
                      <a:extLst>
                        <a:ext uri="{FF2B5EF4-FFF2-40B4-BE49-F238E27FC236}">
                          <a16:creationId xmlns:a16="http://schemas.microsoft.com/office/drawing/2014/main" id="{D0D8F7FC-AB05-47A0-8B87-DCE932357CF8}"/>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71" name="组合 370">
                    <a:extLst>
                      <a:ext uri="{FF2B5EF4-FFF2-40B4-BE49-F238E27FC236}">
                        <a16:creationId xmlns:a16="http://schemas.microsoft.com/office/drawing/2014/main" id="{19677FE7-0229-449F-B5C9-B974A402843A}"/>
                      </a:ext>
                    </a:extLst>
                  </p:cNvPr>
                  <p:cNvGrpSpPr/>
                  <p:nvPr/>
                </p:nvGrpSpPr>
                <p:grpSpPr>
                  <a:xfrm>
                    <a:off x="8889345" y="3804570"/>
                    <a:ext cx="352910" cy="350421"/>
                    <a:chOff x="10054315" y="4167092"/>
                    <a:chExt cx="352910" cy="350421"/>
                  </a:xfrm>
                </p:grpSpPr>
                <p:sp>
                  <p:nvSpPr>
                    <p:cNvPr id="373" name="矩形 372">
                      <a:extLst>
                        <a:ext uri="{FF2B5EF4-FFF2-40B4-BE49-F238E27FC236}">
                          <a16:creationId xmlns:a16="http://schemas.microsoft.com/office/drawing/2014/main" id="{2B78F56B-6991-4C42-A480-B4D9F1FBE27B}"/>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74" name="直接连接符 373">
                      <a:extLst>
                        <a:ext uri="{FF2B5EF4-FFF2-40B4-BE49-F238E27FC236}">
                          <a16:creationId xmlns:a16="http://schemas.microsoft.com/office/drawing/2014/main" id="{E479B059-250E-4F8D-967B-ABCE642E9364}"/>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直接连接符 374">
                      <a:extLst>
                        <a:ext uri="{FF2B5EF4-FFF2-40B4-BE49-F238E27FC236}">
                          <a16:creationId xmlns:a16="http://schemas.microsoft.com/office/drawing/2014/main" id="{A6DA2AD4-9760-4A1E-B5B4-E998551816F7}"/>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直接连接符 375">
                      <a:extLst>
                        <a:ext uri="{FF2B5EF4-FFF2-40B4-BE49-F238E27FC236}">
                          <a16:creationId xmlns:a16="http://schemas.microsoft.com/office/drawing/2014/main" id="{505E6A08-2C10-462B-B586-B627CE942490}"/>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2" name="矩形: 圆角 371">
                    <a:extLst>
                      <a:ext uri="{FF2B5EF4-FFF2-40B4-BE49-F238E27FC236}">
                        <a16:creationId xmlns:a16="http://schemas.microsoft.com/office/drawing/2014/main" id="{8527C5FA-AC41-4869-8220-E4E673AD92CC}"/>
                      </a:ext>
                    </a:extLst>
                  </p:cNvPr>
                  <p:cNvSpPr/>
                  <p:nvPr/>
                </p:nvSpPr>
                <p:spPr>
                  <a:xfrm>
                    <a:off x="8834020" y="3309001"/>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1" name="组合 300">
                  <a:extLst>
                    <a:ext uri="{FF2B5EF4-FFF2-40B4-BE49-F238E27FC236}">
                      <a16:creationId xmlns:a16="http://schemas.microsoft.com/office/drawing/2014/main" id="{2E04BDA0-E3A5-4D14-8E47-6DFE8BBA42A9}"/>
                    </a:ext>
                  </a:extLst>
                </p:cNvPr>
                <p:cNvGrpSpPr/>
                <p:nvPr/>
              </p:nvGrpSpPr>
              <p:grpSpPr>
                <a:xfrm>
                  <a:off x="9780117" y="3224367"/>
                  <a:ext cx="463561" cy="899627"/>
                  <a:chOff x="9639117" y="3309001"/>
                  <a:chExt cx="463561" cy="899627"/>
                </a:xfrm>
              </p:grpSpPr>
              <p:grpSp>
                <p:nvGrpSpPr>
                  <p:cNvPr id="359" name="组合 358">
                    <a:extLst>
                      <a:ext uri="{FF2B5EF4-FFF2-40B4-BE49-F238E27FC236}">
                        <a16:creationId xmlns:a16="http://schemas.microsoft.com/office/drawing/2014/main" id="{A474D110-C657-4BF1-A614-DF70B8A2460E}"/>
                      </a:ext>
                    </a:extLst>
                  </p:cNvPr>
                  <p:cNvGrpSpPr/>
                  <p:nvPr/>
                </p:nvGrpSpPr>
                <p:grpSpPr>
                  <a:xfrm>
                    <a:off x="9683946" y="3385599"/>
                    <a:ext cx="352910" cy="350421"/>
                    <a:chOff x="10054315" y="4167092"/>
                    <a:chExt cx="352910" cy="350421"/>
                  </a:xfrm>
                </p:grpSpPr>
                <p:sp>
                  <p:nvSpPr>
                    <p:cNvPr id="366" name="矩形 365">
                      <a:extLst>
                        <a:ext uri="{FF2B5EF4-FFF2-40B4-BE49-F238E27FC236}">
                          <a16:creationId xmlns:a16="http://schemas.microsoft.com/office/drawing/2014/main" id="{85FED74C-98D9-4947-BCBE-EA4E2E198BD8}"/>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67" name="直接连接符 366">
                      <a:extLst>
                        <a:ext uri="{FF2B5EF4-FFF2-40B4-BE49-F238E27FC236}">
                          <a16:creationId xmlns:a16="http://schemas.microsoft.com/office/drawing/2014/main" id="{9D7A2B0F-B763-4CD9-BD1B-D8333E7F4A42}"/>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直接连接符 367">
                      <a:extLst>
                        <a:ext uri="{FF2B5EF4-FFF2-40B4-BE49-F238E27FC236}">
                          <a16:creationId xmlns:a16="http://schemas.microsoft.com/office/drawing/2014/main" id="{C1A2E8B1-C493-4B6C-930B-F1DB062D4A1A}"/>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id="{C807039D-3C4F-4E37-BA28-2DCA10DECB68}"/>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0" name="组合 359">
                    <a:extLst>
                      <a:ext uri="{FF2B5EF4-FFF2-40B4-BE49-F238E27FC236}">
                        <a16:creationId xmlns:a16="http://schemas.microsoft.com/office/drawing/2014/main" id="{C15C16F8-85BD-4481-AA67-DB321D1116E5}"/>
                      </a:ext>
                    </a:extLst>
                  </p:cNvPr>
                  <p:cNvGrpSpPr/>
                  <p:nvPr/>
                </p:nvGrpSpPr>
                <p:grpSpPr>
                  <a:xfrm>
                    <a:off x="9694442" y="3804570"/>
                    <a:ext cx="352910" cy="350421"/>
                    <a:chOff x="10054315" y="4167092"/>
                    <a:chExt cx="352910" cy="350421"/>
                  </a:xfrm>
                </p:grpSpPr>
                <p:sp>
                  <p:nvSpPr>
                    <p:cNvPr id="362" name="矩形 361">
                      <a:extLst>
                        <a:ext uri="{FF2B5EF4-FFF2-40B4-BE49-F238E27FC236}">
                          <a16:creationId xmlns:a16="http://schemas.microsoft.com/office/drawing/2014/main" id="{7A5068D3-3A53-4E04-B127-B8E7C87385E1}"/>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63" name="直接连接符 362">
                      <a:extLst>
                        <a:ext uri="{FF2B5EF4-FFF2-40B4-BE49-F238E27FC236}">
                          <a16:creationId xmlns:a16="http://schemas.microsoft.com/office/drawing/2014/main" id="{B6982834-6195-4443-BE7D-4EC76E329ECC}"/>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5F441541-EC3C-44E4-9632-AF546DCFBC0F}"/>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id="{0CE41636-9300-4548-AA4A-4DD20F4EF046}"/>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1" name="矩形: 圆角 360">
                    <a:extLst>
                      <a:ext uri="{FF2B5EF4-FFF2-40B4-BE49-F238E27FC236}">
                        <a16:creationId xmlns:a16="http://schemas.microsoft.com/office/drawing/2014/main" id="{2E743BD0-A4DF-4AAC-AC6E-08730F57B01B}"/>
                      </a:ext>
                    </a:extLst>
                  </p:cNvPr>
                  <p:cNvSpPr/>
                  <p:nvPr/>
                </p:nvSpPr>
                <p:spPr>
                  <a:xfrm>
                    <a:off x="9639117" y="3309001"/>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2" name="组合 301">
                  <a:extLst>
                    <a:ext uri="{FF2B5EF4-FFF2-40B4-BE49-F238E27FC236}">
                      <a16:creationId xmlns:a16="http://schemas.microsoft.com/office/drawing/2014/main" id="{A7E19535-3DA0-419D-B78A-6589C416FC6E}"/>
                    </a:ext>
                  </a:extLst>
                </p:cNvPr>
                <p:cNvGrpSpPr/>
                <p:nvPr/>
              </p:nvGrpSpPr>
              <p:grpSpPr>
                <a:xfrm>
                  <a:off x="10817472" y="4005521"/>
                  <a:ext cx="463561" cy="899627"/>
                  <a:chOff x="10721685" y="4023224"/>
                  <a:chExt cx="463561" cy="899627"/>
                </a:xfrm>
              </p:grpSpPr>
              <p:grpSp>
                <p:nvGrpSpPr>
                  <p:cNvPr id="348" name="组合 347">
                    <a:extLst>
                      <a:ext uri="{FF2B5EF4-FFF2-40B4-BE49-F238E27FC236}">
                        <a16:creationId xmlns:a16="http://schemas.microsoft.com/office/drawing/2014/main" id="{289E4313-25BC-4B67-AF81-A07135DF28AC}"/>
                      </a:ext>
                    </a:extLst>
                  </p:cNvPr>
                  <p:cNvGrpSpPr/>
                  <p:nvPr/>
                </p:nvGrpSpPr>
                <p:grpSpPr>
                  <a:xfrm>
                    <a:off x="10766514" y="4099822"/>
                    <a:ext cx="352910" cy="350421"/>
                    <a:chOff x="10054315" y="4167092"/>
                    <a:chExt cx="352910" cy="350421"/>
                  </a:xfrm>
                </p:grpSpPr>
                <p:sp>
                  <p:nvSpPr>
                    <p:cNvPr id="355" name="矩形 354">
                      <a:extLst>
                        <a:ext uri="{FF2B5EF4-FFF2-40B4-BE49-F238E27FC236}">
                          <a16:creationId xmlns:a16="http://schemas.microsoft.com/office/drawing/2014/main" id="{D70E7341-C50C-4B13-8B03-0D33D5F01589}"/>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56" name="直接连接符 355">
                      <a:extLst>
                        <a:ext uri="{FF2B5EF4-FFF2-40B4-BE49-F238E27FC236}">
                          <a16:creationId xmlns:a16="http://schemas.microsoft.com/office/drawing/2014/main" id="{267C204D-BA7E-4C00-82CD-F73F862022C0}"/>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id="{456575E6-4027-458A-8617-A28460D7AD64}"/>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id="{DC89D199-5D0B-49D8-8CDB-04CD70CF34BD}"/>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9" name="组合 348">
                    <a:extLst>
                      <a:ext uri="{FF2B5EF4-FFF2-40B4-BE49-F238E27FC236}">
                        <a16:creationId xmlns:a16="http://schemas.microsoft.com/office/drawing/2014/main" id="{77239FB8-A657-4586-A508-3E7C4B68B371}"/>
                      </a:ext>
                    </a:extLst>
                  </p:cNvPr>
                  <p:cNvGrpSpPr/>
                  <p:nvPr/>
                </p:nvGrpSpPr>
                <p:grpSpPr>
                  <a:xfrm>
                    <a:off x="10777010" y="4518793"/>
                    <a:ext cx="352910" cy="350421"/>
                    <a:chOff x="10054315" y="4167092"/>
                    <a:chExt cx="352910" cy="350421"/>
                  </a:xfrm>
                </p:grpSpPr>
                <p:sp>
                  <p:nvSpPr>
                    <p:cNvPr id="351" name="矩形 350">
                      <a:extLst>
                        <a:ext uri="{FF2B5EF4-FFF2-40B4-BE49-F238E27FC236}">
                          <a16:creationId xmlns:a16="http://schemas.microsoft.com/office/drawing/2014/main" id="{2B6DB08B-5129-4019-9B72-17C03F09A1F4}"/>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52" name="直接连接符 351">
                      <a:extLst>
                        <a:ext uri="{FF2B5EF4-FFF2-40B4-BE49-F238E27FC236}">
                          <a16:creationId xmlns:a16="http://schemas.microsoft.com/office/drawing/2014/main" id="{0A756FC2-D69F-4925-BB33-BA9AE9B7BC4D}"/>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id="{74521F31-6430-4D0C-A623-8FF36079F4AA}"/>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A4E2607A-A0D3-4570-B206-34EFCFC5FB0D}"/>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50" name="矩形: 圆角 349">
                    <a:extLst>
                      <a:ext uri="{FF2B5EF4-FFF2-40B4-BE49-F238E27FC236}">
                        <a16:creationId xmlns:a16="http://schemas.microsoft.com/office/drawing/2014/main" id="{DCFBE107-9F1E-4C49-A59C-6867975952DB}"/>
                      </a:ext>
                    </a:extLst>
                  </p:cNvPr>
                  <p:cNvSpPr/>
                  <p:nvPr/>
                </p:nvSpPr>
                <p:spPr>
                  <a:xfrm>
                    <a:off x="10721685" y="4023224"/>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3" name="组合 302">
                  <a:extLst>
                    <a:ext uri="{FF2B5EF4-FFF2-40B4-BE49-F238E27FC236}">
                      <a16:creationId xmlns:a16="http://schemas.microsoft.com/office/drawing/2014/main" id="{8964C5F9-9654-47FE-AFC8-7BB3259F9A64}"/>
                    </a:ext>
                  </a:extLst>
                </p:cNvPr>
                <p:cNvGrpSpPr/>
                <p:nvPr/>
              </p:nvGrpSpPr>
              <p:grpSpPr>
                <a:xfrm>
                  <a:off x="8880094" y="4095265"/>
                  <a:ext cx="463561" cy="899627"/>
                  <a:chOff x="8823523" y="4552124"/>
                  <a:chExt cx="463561" cy="899627"/>
                </a:xfrm>
              </p:grpSpPr>
              <p:grpSp>
                <p:nvGrpSpPr>
                  <p:cNvPr id="337" name="组合 336">
                    <a:extLst>
                      <a:ext uri="{FF2B5EF4-FFF2-40B4-BE49-F238E27FC236}">
                        <a16:creationId xmlns:a16="http://schemas.microsoft.com/office/drawing/2014/main" id="{F6641D42-01DD-47B1-A05C-DA0B97D85A10}"/>
                      </a:ext>
                    </a:extLst>
                  </p:cNvPr>
                  <p:cNvGrpSpPr/>
                  <p:nvPr/>
                </p:nvGrpSpPr>
                <p:grpSpPr>
                  <a:xfrm>
                    <a:off x="8868352" y="4628722"/>
                    <a:ext cx="352910" cy="350421"/>
                    <a:chOff x="10054315" y="4167092"/>
                    <a:chExt cx="352910" cy="350421"/>
                  </a:xfrm>
                </p:grpSpPr>
                <p:sp>
                  <p:nvSpPr>
                    <p:cNvPr id="344" name="矩形 343">
                      <a:extLst>
                        <a:ext uri="{FF2B5EF4-FFF2-40B4-BE49-F238E27FC236}">
                          <a16:creationId xmlns:a16="http://schemas.microsoft.com/office/drawing/2014/main" id="{C9EF6B7B-D7F2-4220-964A-C59D1D5E8C2D}"/>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1331BD-8389-4C0A-9C28-11C6A7E4C810}"/>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id="{1F65332C-B05D-46D6-93FD-D2C7BC610228}"/>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id="{336FB808-0BC1-4403-BA29-70399DC2CCAD}"/>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38" name="组合 337">
                    <a:extLst>
                      <a:ext uri="{FF2B5EF4-FFF2-40B4-BE49-F238E27FC236}">
                        <a16:creationId xmlns:a16="http://schemas.microsoft.com/office/drawing/2014/main" id="{E0BB0CDD-0392-421E-A18C-3495F8A959E0}"/>
                      </a:ext>
                    </a:extLst>
                  </p:cNvPr>
                  <p:cNvGrpSpPr/>
                  <p:nvPr/>
                </p:nvGrpSpPr>
                <p:grpSpPr>
                  <a:xfrm>
                    <a:off x="8878848" y="5047693"/>
                    <a:ext cx="352910" cy="350421"/>
                    <a:chOff x="10054315" y="4167092"/>
                    <a:chExt cx="352910" cy="350421"/>
                  </a:xfrm>
                </p:grpSpPr>
                <p:sp>
                  <p:nvSpPr>
                    <p:cNvPr id="340" name="矩形 339">
                      <a:extLst>
                        <a:ext uri="{FF2B5EF4-FFF2-40B4-BE49-F238E27FC236}">
                          <a16:creationId xmlns:a16="http://schemas.microsoft.com/office/drawing/2014/main" id="{7CB307F5-042F-4C55-93D6-A3859696A813}"/>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41" name="直接连接符 340">
                      <a:extLst>
                        <a:ext uri="{FF2B5EF4-FFF2-40B4-BE49-F238E27FC236}">
                          <a16:creationId xmlns:a16="http://schemas.microsoft.com/office/drawing/2014/main" id="{94D8069C-7404-495D-963C-8E148DFEA608}"/>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01D91551-96EE-4D8F-9ECA-E68450CD624F}"/>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D6F66DEE-5BA7-46C6-8666-569C93811990}"/>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9" name="矩形: 圆角 338">
                    <a:extLst>
                      <a:ext uri="{FF2B5EF4-FFF2-40B4-BE49-F238E27FC236}">
                        <a16:creationId xmlns:a16="http://schemas.microsoft.com/office/drawing/2014/main" id="{30667B77-572F-4BD4-9CB5-B1D341ED76B1}"/>
                      </a:ext>
                    </a:extLst>
                  </p:cNvPr>
                  <p:cNvSpPr/>
                  <p:nvPr/>
                </p:nvSpPr>
                <p:spPr>
                  <a:xfrm>
                    <a:off x="8823523" y="4552124"/>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4" name="组合 303">
                  <a:extLst>
                    <a:ext uri="{FF2B5EF4-FFF2-40B4-BE49-F238E27FC236}">
                      <a16:creationId xmlns:a16="http://schemas.microsoft.com/office/drawing/2014/main" id="{B8F92F75-B025-4EDB-B3B6-EA79CE893F05}"/>
                    </a:ext>
                  </a:extLst>
                </p:cNvPr>
                <p:cNvGrpSpPr/>
                <p:nvPr/>
              </p:nvGrpSpPr>
              <p:grpSpPr>
                <a:xfrm>
                  <a:off x="9780117" y="4811249"/>
                  <a:ext cx="463561" cy="899627"/>
                  <a:chOff x="9674311" y="4562530"/>
                  <a:chExt cx="463561" cy="899627"/>
                </a:xfrm>
              </p:grpSpPr>
              <p:grpSp>
                <p:nvGrpSpPr>
                  <p:cNvPr id="326" name="组合 325">
                    <a:extLst>
                      <a:ext uri="{FF2B5EF4-FFF2-40B4-BE49-F238E27FC236}">
                        <a16:creationId xmlns:a16="http://schemas.microsoft.com/office/drawing/2014/main" id="{FF4DBA3F-09FF-4C52-BAC7-5F8EE8A51E43}"/>
                      </a:ext>
                    </a:extLst>
                  </p:cNvPr>
                  <p:cNvGrpSpPr/>
                  <p:nvPr/>
                </p:nvGrpSpPr>
                <p:grpSpPr>
                  <a:xfrm>
                    <a:off x="9728775" y="4628722"/>
                    <a:ext cx="352910" cy="350421"/>
                    <a:chOff x="10054315" y="4167092"/>
                    <a:chExt cx="352910" cy="350421"/>
                  </a:xfrm>
                </p:grpSpPr>
                <p:sp>
                  <p:nvSpPr>
                    <p:cNvPr id="333" name="矩形 332">
                      <a:extLst>
                        <a:ext uri="{FF2B5EF4-FFF2-40B4-BE49-F238E27FC236}">
                          <a16:creationId xmlns:a16="http://schemas.microsoft.com/office/drawing/2014/main" id="{6A0C76DB-724C-406C-87B3-9DD02480B74F}"/>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34" name="直接连接符 333">
                      <a:extLst>
                        <a:ext uri="{FF2B5EF4-FFF2-40B4-BE49-F238E27FC236}">
                          <a16:creationId xmlns:a16="http://schemas.microsoft.com/office/drawing/2014/main" id="{DFA0921D-A681-440B-B3F4-24613D30B39E}"/>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F31A8204-1AE2-45B9-8D60-F3D9BD382A96}"/>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id="{34B5C9ED-BCF8-4CB5-B4D8-2BD37BDF8928}"/>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7" name="组合 326">
                    <a:extLst>
                      <a:ext uri="{FF2B5EF4-FFF2-40B4-BE49-F238E27FC236}">
                        <a16:creationId xmlns:a16="http://schemas.microsoft.com/office/drawing/2014/main" id="{E3459763-CF96-4490-AFE9-CCD1C7C5D0FA}"/>
                      </a:ext>
                    </a:extLst>
                  </p:cNvPr>
                  <p:cNvGrpSpPr/>
                  <p:nvPr/>
                </p:nvGrpSpPr>
                <p:grpSpPr>
                  <a:xfrm>
                    <a:off x="9739271" y="5047693"/>
                    <a:ext cx="352910" cy="350421"/>
                    <a:chOff x="10054315" y="4167092"/>
                    <a:chExt cx="352910" cy="350421"/>
                  </a:xfrm>
                </p:grpSpPr>
                <p:sp>
                  <p:nvSpPr>
                    <p:cNvPr id="329" name="矩形 328">
                      <a:extLst>
                        <a:ext uri="{FF2B5EF4-FFF2-40B4-BE49-F238E27FC236}">
                          <a16:creationId xmlns:a16="http://schemas.microsoft.com/office/drawing/2014/main" id="{2E104271-938C-48EC-AC31-DDBF4E66D8D9}"/>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30" name="直接连接符 329">
                      <a:extLst>
                        <a:ext uri="{FF2B5EF4-FFF2-40B4-BE49-F238E27FC236}">
                          <a16:creationId xmlns:a16="http://schemas.microsoft.com/office/drawing/2014/main" id="{EF395ABC-9D14-467F-896C-9B186C27AF31}"/>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68369E42-5375-4223-90FA-75FCEC975AD0}"/>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4646466C-1BD3-4EDF-9A7F-495488E8CB0D}"/>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8" name="矩形: 圆角 327">
                    <a:extLst>
                      <a:ext uri="{FF2B5EF4-FFF2-40B4-BE49-F238E27FC236}">
                        <a16:creationId xmlns:a16="http://schemas.microsoft.com/office/drawing/2014/main" id="{FB29AD13-0D7C-463C-8E90-920724E73C24}"/>
                      </a:ext>
                    </a:extLst>
                  </p:cNvPr>
                  <p:cNvSpPr/>
                  <p:nvPr/>
                </p:nvSpPr>
                <p:spPr>
                  <a:xfrm>
                    <a:off x="9674311" y="4562530"/>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05" name="直接箭头连接符 304">
                  <a:extLst>
                    <a:ext uri="{FF2B5EF4-FFF2-40B4-BE49-F238E27FC236}">
                      <a16:creationId xmlns:a16="http://schemas.microsoft.com/office/drawing/2014/main" id="{7AF9EAED-5172-4693-BB5A-ADB7A6418170}"/>
                    </a:ext>
                  </a:extLst>
                </p:cNvPr>
                <p:cNvCxnSpPr>
                  <a:stCxn id="372" idx="3"/>
                  <a:endCxn id="361" idx="1"/>
                </p:cNvCxnSpPr>
                <p:nvPr/>
              </p:nvCxnSpPr>
              <p:spPr>
                <a:xfrm>
                  <a:off x="9323259" y="3273470"/>
                  <a:ext cx="456858" cy="40071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直接箭头连接符 305">
                  <a:extLst>
                    <a:ext uri="{FF2B5EF4-FFF2-40B4-BE49-F238E27FC236}">
                      <a16:creationId xmlns:a16="http://schemas.microsoft.com/office/drawing/2014/main" id="{DD1AD856-C93E-4BBB-B9C1-C62B4EEA1B16}"/>
                    </a:ext>
                  </a:extLst>
                </p:cNvPr>
                <p:cNvCxnSpPr>
                  <a:stCxn id="361" idx="3"/>
                  <a:endCxn id="350" idx="1"/>
                </p:cNvCxnSpPr>
                <p:nvPr/>
              </p:nvCxnSpPr>
              <p:spPr>
                <a:xfrm>
                  <a:off x="10243678" y="3674181"/>
                  <a:ext cx="573794" cy="78115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接箭头连接符 306">
                  <a:extLst>
                    <a:ext uri="{FF2B5EF4-FFF2-40B4-BE49-F238E27FC236}">
                      <a16:creationId xmlns:a16="http://schemas.microsoft.com/office/drawing/2014/main" id="{A09A1EF4-415D-4E21-9418-BE08A3F9B228}"/>
                    </a:ext>
                  </a:extLst>
                </p:cNvPr>
                <p:cNvCxnSpPr>
                  <a:stCxn id="339" idx="3"/>
                  <a:endCxn id="328" idx="1"/>
                </p:cNvCxnSpPr>
                <p:nvPr/>
              </p:nvCxnSpPr>
              <p:spPr>
                <a:xfrm>
                  <a:off x="9343655" y="4545079"/>
                  <a:ext cx="436462" cy="71598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直接箭头连接符 307">
                  <a:extLst>
                    <a:ext uri="{FF2B5EF4-FFF2-40B4-BE49-F238E27FC236}">
                      <a16:creationId xmlns:a16="http://schemas.microsoft.com/office/drawing/2014/main" id="{FD3AEAB5-AC14-470F-BACF-C10F202C41F5}"/>
                    </a:ext>
                  </a:extLst>
                </p:cNvPr>
                <p:cNvCxnSpPr>
                  <a:stCxn id="328" idx="3"/>
                  <a:endCxn id="350" idx="1"/>
                </p:cNvCxnSpPr>
                <p:nvPr/>
              </p:nvCxnSpPr>
              <p:spPr>
                <a:xfrm flipV="1">
                  <a:off x="10243678" y="4455335"/>
                  <a:ext cx="573794" cy="80572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接箭头连接符 308">
                  <a:extLst>
                    <a:ext uri="{FF2B5EF4-FFF2-40B4-BE49-F238E27FC236}">
                      <a16:creationId xmlns:a16="http://schemas.microsoft.com/office/drawing/2014/main" id="{13FE3F49-AB1A-4676-ABB4-EE455B097BDB}"/>
                    </a:ext>
                  </a:extLst>
                </p:cNvPr>
                <p:cNvCxnSpPr>
                  <a:cxnSpLocks/>
                  <a:endCxn id="372" idx="1"/>
                </p:cNvCxnSpPr>
                <p:nvPr/>
              </p:nvCxnSpPr>
              <p:spPr>
                <a:xfrm flipV="1">
                  <a:off x="8492728" y="3273470"/>
                  <a:ext cx="366970" cy="12639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接箭头连接符 309">
                  <a:extLst>
                    <a:ext uri="{FF2B5EF4-FFF2-40B4-BE49-F238E27FC236}">
                      <a16:creationId xmlns:a16="http://schemas.microsoft.com/office/drawing/2014/main" id="{6EF82351-3B92-4F0C-AECB-EBC011D5660A}"/>
                    </a:ext>
                  </a:extLst>
                </p:cNvPr>
                <p:cNvCxnSpPr>
                  <a:cxnSpLocks/>
                  <a:endCxn id="339" idx="1"/>
                </p:cNvCxnSpPr>
                <p:nvPr/>
              </p:nvCxnSpPr>
              <p:spPr>
                <a:xfrm flipV="1">
                  <a:off x="8492728" y="4545079"/>
                  <a:ext cx="387366" cy="103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1" name="组合 310">
                  <a:extLst>
                    <a:ext uri="{FF2B5EF4-FFF2-40B4-BE49-F238E27FC236}">
                      <a16:creationId xmlns:a16="http://schemas.microsoft.com/office/drawing/2014/main" id="{FECEEAFD-273F-4E95-9658-ACE5F594EE25}"/>
                    </a:ext>
                  </a:extLst>
                </p:cNvPr>
                <p:cNvGrpSpPr/>
                <p:nvPr/>
              </p:nvGrpSpPr>
              <p:grpSpPr>
                <a:xfrm>
                  <a:off x="8886780" y="5239604"/>
                  <a:ext cx="463561" cy="899627"/>
                  <a:chOff x="8823523" y="4552124"/>
                  <a:chExt cx="463561" cy="899627"/>
                </a:xfrm>
              </p:grpSpPr>
              <p:grpSp>
                <p:nvGrpSpPr>
                  <p:cNvPr id="315" name="组合 314">
                    <a:extLst>
                      <a:ext uri="{FF2B5EF4-FFF2-40B4-BE49-F238E27FC236}">
                        <a16:creationId xmlns:a16="http://schemas.microsoft.com/office/drawing/2014/main" id="{9B14098E-28AE-4715-AE98-7771836D35C1}"/>
                      </a:ext>
                    </a:extLst>
                  </p:cNvPr>
                  <p:cNvGrpSpPr/>
                  <p:nvPr/>
                </p:nvGrpSpPr>
                <p:grpSpPr>
                  <a:xfrm>
                    <a:off x="8868352" y="4628722"/>
                    <a:ext cx="352910" cy="350421"/>
                    <a:chOff x="10054315" y="4167092"/>
                    <a:chExt cx="352910" cy="350421"/>
                  </a:xfrm>
                </p:grpSpPr>
                <p:sp>
                  <p:nvSpPr>
                    <p:cNvPr id="322" name="矩形 321">
                      <a:extLst>
                        <a:ext uri="{FF2B5EF4-FFF2-40B4-BE49-F238E27FC236}">
                          <a16:creationId xmlns:a16="http://schemas.microsoft.com/office/drawing/2014/main" id="{05CADFEA-A0DA-4B58-A412-78DAC32272D3}"/>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23" name="直接连接符 322">
                      <a:extLst>
                        <a:ext uri="{FF2B5EF4-FFF2-40B4-BE49-F238E27FC236}">
                          <a16:creationId xmlns:a16="http://schemas.microsoft.com/office/drawing/2014/main" id="{7D295C2E-0346-4FE0-8607-F24D75687044}"/>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1CFE9D41-9791-4F7F-B926-26ACF1474EA3}"/>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17837F7A-D961-4B58-AC7D-E0F370303D1C}"/>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6" name="组合 315">
                    <a:extLst>
                      <a:ext uri="{FF2B5EF4-FFF2-40B4-BE49-F238E27FC236}">
                        <a16:creationId xmlns:a16="http://schemas.microsoft.com/office/drawing/2014/main" id="{8F23F8A6-A3CE-40AD-BBA9-747D5EB09FA9}"/>
                      </a:ext>
                    </a:extLst>
                  </p:cNvPr>
                  <p:cNvGrpSpPr/>
                  <p:nvPr/>
                </p:nvGrpSpPr>
                <p:grpSpPr>
                  <a:xfrm>
                    <a:off x="8878848" y="5047693"/>
                    <a:ext cx="352910" cy="350421"/>
                    <a:chOff x="10054315" y="4167092"/>
                    <a:chExt cx="352910" cy="350421"/>
                  </a:xfrm>
                </p:grpSpPr>
                <p:sp>
                  <p:nvSpPr>
                    <p:cNvPr id="318" name="矩形 317">
                      <a:extLst>
                        <a:ext uri="{FF2B5EF4-FFF2-40B4-BE49-F238E27FC236}">
                          <a16:creationId xmlns:a16="http://schemas.microsoft.com/office/drawing/2014/main" id="{76A63E77-0800-4C20-8E3A-DDE1C4C41843}"/>
                        </a:ext>
                      </a:extLst>
                    </p:cNvPr>
                    <p:cNvSpPr/>
                    <p:nvPr/>
                  </p:nvSpPr>
                  <p:spPr>
                    <a:xfrm>
                      <a:off x="10054315" y="4167092"/>
                      <a:ext cx="352910" cy="350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19" name="直接连接符 318">
                      <a:extLst>
                        <a:ext uri="{FF2B5EF4-FFF2-40B4-BE49-F238E27FC236}">
                          <a16:creationId xmlns:a16="http://schemas.microsoft.com/office/drawing/2014/main" id="{E3AA1D2B-042A-43DC-9D39-7DDE298C190F}"/>
                        </a:ext>
                      </a:extLst>
                    </p:cNvPr>
                    <p:cNvCxnSpPr>
                      <a:cxnSpLocks/>
                    </p:cNvCxnSpPr>
                    <p:nvPr/>
                  </p:nvCxnSpPr>
                  <p:spPr>
                    <a:xfrm>
                      <a:off x="10128448"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DBF2D2EF-235C-476F-A76C-8C29E335651A}"/>
                        </a:ext>
                      </a:extLst>
                    </p:cNvPr>
                    <p:cNvCxnSpPr>
                      <a:cxnSpLocks/>
                    </p:cNvCxnSpPr>
                    <p:nvPr/>
                  </p:nvCxnSpPr>
                  <p:spPr>
                    <a:xfrm>
                      <a:off x="10230770"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8D5F78AD-568A-487D-8D93-6123CFB93585}"/>
                        </a:ext>
                      </a:extLst>
                    </p:cNvPr>
                    <p:cNvCxnSpPr>
                      <a:cxnSpLocks/>
                    </p:cNvCxnSpPr>
                    <p:nvPr/>
                  </p:nvCxnSpPr>
                  <p:spPr>
                    <a:xfrm>
                      <a:off x="10344472" y="4241562"/>
                      <a:ext cx="0" cy="22212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7" name="矩形: 圆角 316">
                    <a:extLst>
                      <a:ext uri="{FF2B5EF4-FFF2-40B4-BE49-F238E27FC236}">
                        <a16:creationId xmlns:a16="http://schemas.microsoft.com/office/drawing/2014/main" id="{CD10ABBE-1F1E-41A3-95D9-F71C5ABE42DB}"/>
                      </a:ext>
                    </a:extLst>
                  </p:cNvPr>
                  <p:cNvSpPr/>
                  <p:nvPr/>
                </p:nvSpPr>
                <p:spPr>
                  <a:xfrm>
                    <a:off x="8823523" y="4552124"/>
                    <a:ext cx="463561" cy="899627"/>
                  </a:xfrm>
                  <a:prstGeom prst="roundRect">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12" name="直接箭头连接符 311">
                  <a:extLst>
                    <a:ext uri="{FF2B5EF4-FFF2-40B4-BE49-F238E27FC236}">
                      <a16:creationId xmlns:a16="http://schemas.microsoft.com/office/drawing/2014/main" id="{16061480-BAD7-4D41-944A-2463F5798E8F}"/>
                    </a:ext>
                  </a:extLst>
                </p:cNvPr>
                <p:cNvCxnSpPr>
                  <a:cxnSpLocks/>
                </p:cNvCxnSpPr>
                <p:nvPr/>
              </p:nvCxnSpPr>
              <p:spPr>
                <a:xfrm>
                  <a:off x="8498957" y="4575560"/>
                  <a:ext cx="397854" cy="11390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直接箭头连接符 312">
                  <a:extLst>
                    <a:ext uri="{FF2B5EF4-FFF2-40B4-BE49-F238E27FC236}">
                      <a16:creationId xmlns:a16="http://schemas.microsoft.com/office/drawing/2014/main" id="{A7AB733F-4060-490F-B3B5-1EFB3BE3FDE2}"/>
                    </a:ext>
                  </a:extLst>
                </p:cNvPr>
                <p:cNvCxnSpPr>
                  <a:stCxn id="317" idx="3"/>
                  <a:endCxn id="328" idx="1"/>
                </p:cNvCxnSpPr>
                <p:nvPr/>
              </p:nvCxnSpPr>
              <p:spPr>
                <a:xfrm flipV="1">
                  <a:off x="9350341" y="5261063"/>
                  <a:ext cx="429776" cy="42835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ED7E2471-B900-4B8B-91E3-790DBA5136E7}"/>
                    </a:ext>
                  </a:extLst>
                </p:cNvPr>
                <p:cNvCxnSpPr>
                  <a:stCxn id="339" idx="3"/>
                  <a:endCxn id="361" idx="1"/>
                </p:cNvCxnSpPr>
                <p:nvPr/>
              </p:nvCxnSpPr>
              <p:spPr>
                <a:xfrm flipV="1">
                  <a:off x="9343655" y="3674181"/>
                  <a:ext cx="436462" cy="87089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5" name="直接箭头连接符 294">
                <a:extLst>
                  <a:ext uri="{FF2B5EF4-FFF2-40B4-BE49-F238E27FC236}">
                    <a16:creationId xmlns:a16="http://schemas.microsoft.com/office/drawing/2014/main" id="{220B16BD-2FF4-4A02-9376-1FB17C8AE7BD}"/>
                  </a:ext>
                </a:extLst>
              </p:cNvPr>
              <p:cNvCxnSpPr>
                <a:cxnSpLocks/>
              </p:cNvCxnSpPr>
              <p:nvPr/>
            </p:nvCxnSpPr>
            <p:spPr>
              <a:xfrm>
                <a:off x="10502969" y="2871317"/>
                <a:ext cx="356336"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EC47963E-E81A-440D-9521-E68BD44B2AAD}"/>
                  </a:ext>
                </a:extLst>
              </p:cNvPr>
              <p:cNvCxnSpPr>
                <a:cxnSpLocks/>
              </p:cNvCxnSpPr>
              <p:nvPr/>
            </p:nvCxnSpPr>
            <p:spPr>
              <a:xfrm>
                <a:off x="10502969" y="3123303"/>
                <a:ext cx="358118" cy="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7" name="文本框 296">
                <a:extLst>
                  <a:ext uri="{FF2B5EF4-FFF2-40B4-BE49-F238E27FC236}">
                    <a16:creationId xmlns:a16="http://schemas.microsoft.com/office/drawing/2014/main" id="{6894D103-BE35-47E9-8728-CB73F642C280}"/>
                  </a:ext>
                </a:extLst>
              </p:cNvPr>
              <p:cNvSpPr txBox="1"/>
              <p:nvPr/>
            </p:nvSpPr>
            <p:spPr>
              <a:xfrm>
                <a:off x="10952207" y="2696051"/>
                <a:ext cx="936103" cy="339732"/>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外部调用</a:t>
                </a:r>
              </a:p>
            </p:txBody>
          </p:sp>
          <p:sp>
            <p:nvSpPr>
              <p:cNvPr id="298" name="文本框 297">
                <a:extLst>
                  <a:ext uri="{FF2B5EF4-FFF2-40B4-BE49-F238E27FC236}">
                    <a16:creationId xmlns:a16="http://schemas.microsoft.com/office/drawing/2014/main" id="{571F0D16-F15B-457D-AC94-E5EC5F7BFC81}"/>
                  </a:ext>
                </a:extLst>
              </p:cNvPr>
              <p:cNvSpPr txBox="1"/>
              <p:nvPr/>
            </p:nvSpPr>
            <p:spPr>
              <a:xfrm>
                <a:off x="10952207" y="2966288"/>
                <a:ext cx="936103" cy="339732"/>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内部调用</a:t>
                </a:r>
              </a:p>
            </p:txBody>
          </p:sp>
        </p:grpSp>
        <p:sp>
          <p:nvSpPr>
            <p:cNvPr id="286" name="文本框 285">
              <a:extLst>
                <a:ext uri="{FF2B5EF4-FFF2-40B4-BE49-F238E27FC236}">
                  <a16:creationId xmlns:a16="http://schemas.microsoft.com/office/drawing/2014/main" id="{65759254-9699-4405-A3F0-3C77B668D454}"/>
                </a:ext>
              </a:extLst>
            </p:cNvPr>
            <p:cNvSpPr txBox="1"/>
            <p:nvPr/>
          </p:nvSpPr>
          <p:spPr>
            <a:xfrm>
              <a:off x="6438782" y="3642102"/>
              <a:ext cx="1286993" cy="339732"/>
            </a:xfrm>
            <a:prstGeom prst="rect">
              <a:avLst/>
            </a:prstGeom>
            <a:noFill/>
          </p:spPr>
          <p:txBody>
            <a:bodyPr wrap="square" rtlCol="0">
              <a:spAutoFit/>
            </a:bodyPr>
            <a:lstStyle/>
            <a:p>
              <a:r>
                <a:rPr lang="zh-CN" altLang="en-US" sz="1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基于时序模型</a:t>
              </a:r>
            </a:p>
          </p:txBody>
        </p:sp>
        <p:sp>
          <p:nvSpPr>
            <p:cNvPr id="287" name="文本框 286">
              <a:extLst>
                <a:ext uri="{FF2B5EF4-FFF2-40B4-BE49-F238E27FC236}">
                  <a16:creationId xmlns:a16="http://schemas.microsoft.com/office/drawing/2014/main" id="{FBEE8A65-8133-4F6F-A71F-2E6F9976A9A3}"/>
                </a:ext>
              </a:extLst>
            </p:cNvPr>
            <p:cNvSpPr txBox="1"/>
            <p:nvPr/>
          </p:nvSpPr>
          <p:spPr>
            <a:xfrm>
              <a:off x="10555755" y="5044439"/>
              <a:ext cx="1286993" cy="339732"/>
            </a:xfrm>
            <a:prstGeom prst="rect">
              <a:avLst/>
            </a:prstGeom>
            <a:noFill/>
          </p:spPr>
          <p:txBody>
            <a:bodyPr wrap="square" rtlCol="0">
              <a:spAutoFit/>
            </a:bodyPr>
            <a:lstStyle/>
            <a:p>
              <a:r>
                <a:rPr lang="zh-CN" altLang="en-US" sz="1400"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rPr>
                <a:t>基于机器学习</a:t>
              </a:r>
            </a:p>
          </p:txBody>
        </p:sp>
        <p:sp>
          <p:nvSpPr>
            <p:cNvPr id="288" name="文本框 287">
              <a:extLst>
                <a:ext uri="{FF2B5EF4-FFF2-40B4-BE49-F238E27FC236}">
                  <a16:creationId xmlns:a16="http://schemas.microsoft.com/office/drawing/2014/main" id="{5A982107-FF23-43B1-8FE0-01E5D0133930}"/>
                </a:ext>
              </a:extLst>
            </p:cNvPr>
            <p:cNvSpPr txBox="1"/>
            <p:nvPr/>
          </p:nvSpPr>
          <p:spPr>
            <a:xfrm>
              <a:off x="9046230" y="2564790"/>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A</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9" name="文本框 288">
              <a:extLst>
                <a:ext uri="{FF2B5EF4-FFF2-40B4-BE49-F238E27FC236}">
                  <a16:creationId xmlns:a16="http://schemas.microsoft.com/office/drawing/2014/main" id="{506BC1E5-511A-4F12-9F42-628F8F639097}"/>
                </a:ext>
              </a:extLst>
            </p:cNvPr>
            <p:cNvSpPr txBox="1"/>
            <p:nvPr/>
          </p:nvSpPr>
          <p:spPr>
            <a:xfrm>
              <a:off x="9063132" y="3866341"/>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B</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0" name="文本框 289">
              <a:extLst>
                <a:ext uri="{FF2B5EF4-FFF2-40B4-BE49-F238E27FC236}">
                  <a16:creationId xmlns:a16="http://schemas.microsoft.com/office/drawing/2014/main" id="{F414CCDF-ED84-4E47-99E1-83C2B0F758FF}"/>
                </a:ext>
              </a:extLst>
            </p:cNvPr>
            <p:cNvSpPr txBox="1"/>
            <p:nvPr/>
          </p:nvSpPr>
          <p:spPr>
            <a:xfrm>
              <a:off x="9090965" y="4998850"/>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C</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1" name="文本框 290">
              <a:extLst>
                <a:ext uri="{FF2B5EF4-FFF2-40B4-BE49-F238E27FC236}">
                  <a16:creationId xmlns:a16="http://schemas.microsoft.com/office/drawing/2014/main" id="{EB8F1E3E-198D-4410-838E-88920CDD5112}"/>
                </a:ext>
              </a:extLst>
            </p:cNvPr>
            <p:cNvSpPr txBox="1"/>
            <p:nvPr/>
          </p:nvSpPr>
          <p:spPr>
            <a:xfrm>
              <a:off x="9985677" y="2992691"/>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D</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2" name="文本框 291">
              <a:extLst>
                <a:ext uri="{FF2B5EF4-FFF2-40B4-BE49-F238E27FC236}">
                  <a16:creationId xmlns:a16="http://schemas.microsoft.com/office/drawing/2014/main" id="{8AD456F9-5138-4833-805F-4F15B7C59A76}"/>
                </a:ext>
              </a:extLst>
            </p:cNvPr>
            <p:cNvSpPr txBox="1"/>
            <p:nvPr/>
          </p:nvSpPr>
          <p:spPr>
            <a:xfrm>
              <a:off x="10002397" y="4588767"/>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E</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3" name="文本框 292">
              <a:extLst>
                <a:ext uri="{FF2B5EF4-FFF2-40B4-BE49-F238E27FC236}">
                  <a16:creationId xmlns:a16="http://schemas.microsoft.com/office/drawing/2014/main" id="{C70E7BB3-8F8D-4578-87B8-A57BE68CD8F5}"/>
                </a:ext>
              </a:extLst>
            </p:cNvPr>
            <p:cNvSpPr txBox="1"/>
            <p:nvPr/>
          </p:nvSpPr>
          <p:spPr>
            <a:xfrm>
              <a:off x="11003143" y="3774547"/>
              <a:ext cx="531732" cy="280279"/>
            </a:xfrm>
            <a:prstGeom prst="rect">
              <a:avLst/>
            </a:prstGeom>
            <a:noFill/>
          </p:spPr>
          <p:txBody>
            <a:bodyPr wrap="square" rtlCol="0">
              <a:spAutoFit/>
            </a:bodyPr>
            <a:lstStyle/>
            <a:p>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rPr>
                <a:t>MS F</a:t>
              </a:r>
              <a:endParaRPr lang="zh-CN" altLang="en-US" sz="105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2476637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论文研究</a:t>
            </a:r>
            <a:r>
              <a:rPr kumimoji="0" lang="en-US" altLang="zh-CN"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弹性伸缩</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pic>
        <p:nvPicPr>
          <p:cNvPr id="11" name="图片 10">
            <a:extLst>
              <a:ext uri="{FF2B5EF4-FFF2-40B4-BE49-F238E27FC236}">
                <a16:creationId xmlns:a16="http://schemas.microsoft.com/office/drawing/2014/main" id="{F1EF0459-1AF3-465D-B60C-AC66303BE0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4714" y="2590700"/>
            <a:ext cx="4752529" cy="3056054"/>
          </a:xfrm>
          <a:prstGeom prst="rect">
            <a:avLst/>
          </a:prstGeom>
        </p:spPr>
      </p:pic>
      <p:grpSp>
        <p:nvGrpSpPr>
          <p:cNvPr id="12" name="组合 11">
            <a:extLst>
              <a:ext uri="{FF2B5EF4-FFF2-40B4-BE49-F238E27FC236}">
                <a16:creationId xmlns:a16="http://schemas.microsoft.com/office/drawing/2014/main" id="{B72B1987-ABDB-44E4-82B6-8B2BC4F55D62}"/>
              </a:ext>
            </a:extLst>
          </p:cNvPr>
          <p:cNvGrpSpPr/>
          <p:nvPr/>
        </p:nvGrpSpPr>
        <p:grpSpPr>
          <a:xfrm>
            <a:off x="972637" y="2434473"/>
            <a:ext cx="6242077" cy="3697291"/>
            <a:chOff x="551384" y="2226156"/>
            <a:chExt cx="4556508" cy="3768455"/>
          </a:xfrm>
        </p:grpSpPr>
        <p:grpSp>
          <p:nvGrpSpPr>
            <p:cNvPr id="13" name="组合 12">
              <a:extLst>
                <a:ext uri="{FF2B5EF4-FFF2-40B4-BE49-F238E27FC236}">
                  <a16:creationId xmlns:a16="http://schemas.microsoft.com/office/drawing/2014/main" id="{2B0973E2-ADA0-477B-8C7B-F837121CF4F1}"/>
                </a:ext>
              </a:extLst>
            </p:cNvPr>
            <p:cNvGrpSpPr/>
            <p:nvPr/>
          </p:nvGrpSpPr>
          <p:grpSpPr>
            <a:xfrm>
              <a:off x="551384" y="2420888"/>
              <a:ext cx="4556508" cy="3573723"/>
              <a:chOff x="570949" y="4579524"/>
              <a:chExt cx="10231946" cy="738844"/>
            </a:xfrm>
          </p:grpSpPr>
          <p:sp>
            <p:nvSpPr>
              <p:cNvPr id="15" name="圆角矩形 4">
                <a:extLst>
                  <a:ext uri="{FF2B5EF4-FFF2-40B4-BE49-F238E27FC236}">
                    <a16:creationId xmlns:a16="http://schemas.microsoft.com/office/drawing/2014/main" id="{303FE9EB-69C3-4465-BB88-B2B34E44E276}"/>
                  </a:ext>
                </a:extLst>
              </p:cNvPr>
              <p:cNvSpPr/>
              <p:nvPr>
                <p:custDataLst>
                  <p:tags r:id="rId2"/>
                </p:custDataLst>
              </p:nvPr>
            </p:nvSpPr>
            <p:spPr>
              <a:xfrm>
                <a:off x="570949" y="4579524"/>
                <a:ext cx="10231946" cy="738844"/>
              </a:xfrm>
              <a:prstGeom prst="roundRect">
                <a:avLst>
                  <a:gd name="adj" fmla="val 2415"/>
                </a:avLst>
              </a:prstGeom>
              <a:solidFill>
                <a:sysClr val="window" lastClr="FFFFFF">
                  <a:alpha val="40000"/>
                </a:sysClr>
              </a:solidFill>
              <a:ln w="19050" cap="flat" cmpd="sng" algn="ctr">
                <a:solidFill>
                  <a:schemeClr val="accent1"/>
                </a:solidFill>
                <a:prstDash val="solid"/>
                <a:miter lim="800000"/>
              </a:ln>
              <a:effectLst/>
            </p:spPr>
            <p:txBody>
              <a:bodyPr anchor="ctr"/>
              <a:lstStyle/>
              <a:p>
                <a:pPr algn="ctr">
                  <a:lnSpc>
                    <a:spcPct val="120000"/>
                  </a:lnSpc>
                </a:pPr>
                <a:endParaRPr>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6" name="文本框 15">
                <a:extLst>
                  <a:ext uri="{FF2B5EF4-FFF2-40B4-BE49-F238E27FC236}">
                    <a16:creationId xmlns:a16="http://schemas.microsoft.com/office/drawing/2014/main" id="{2600FB58-03D1-4E0C-A692-59FCCA7ED88C}"/>
                  </a:ext>
                </a:extLst>
              </p:cNvPr>
              <p:cNvSpPr txBox="1"/>
              <p:nvPr/>
            </p:nvSpPr>
            <p:spPr>
              <a:xfrm>
                <a:off x="707495" y="4642120"/>
                <a:ext cx="9613897" cy="667892"/>
              </a:xfrm>
              <a:prstGeom prst="rect">
                <a:avLst/>
              </a:prstGeom>
              <a:noFill/>
            </p:spPr>
            <p:txBody>
              <a:bodyPr wrap="square" rtlCol="0">
                <a:spAutoFit/>
              </a:bodyPr>
              <a:lstStyle/>
              <a:p>
                <a:pPr marL="285750" indent="-285750">
                  <a:lnSpc>
                    <a:spcPts val="3000"/>
                  </a:lnSpc>
                  <a:buClr>
                    <a:srgbClr val="0D0D0D"/>
                  </a:buClr>
                  <a:buFont typeface="Wingdings" panose="05000000000000000000" pitchFamily="2" charset="2"/>
                  <a:buChar char="Ø"/>
                </a:pPr>
                <a:r>
                  <a:rPr lang="zh-CN" altLang="en-US"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指标监测</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sz="1800" dirty="0">
                    <a:effectLst>
                      <a:outerShdw blurRad="38100" dist="38100" dir="2700000" algn="tl">
                        <a:srgbClr val="C0C0C0"/>
                      </a:outerShdw>
                    </a:effectLst>
                    <a:latin typeface="微软雅黑" panose="020B0503020204020204" pitchFamily="34" charset="-122"/>
                    <a:ea typeface="微软雅黑" panose="020B0503020204020204" pitchFamily="34" charset="-122"/>
                  </a:rPr>
                  <a:t>弹性伸缩的基础是对服务未来资源的使用率进行预测，进行预测的前提是对服务使用的资源进行监控</a:t>
                </a:r>
                <a:endPar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a:p>
                <a:pPr marL="285750" indent="-285750">
                  <a:lnSpc>
                    <a:spcPts val="3000"/>
                  </a:lnSpc>
                  <a:buClr>
                    <a:srgbClr val="0D0D0D"/>
                  </a:buClr>
                  <a:buFont typeface="Wingdings" panose="05000000000000000000" pitchFamily="2" charset="2"/>
                  <a:buChar char="Ø"/>
                </a:pPr>
                <a:r>
                  <a:rPr lang="zh-CN" altLang="en-US"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弹性调度策略</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：根据不同的负载要求，选择合适的调度策略。</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a:p>
                <a:pPr marL="285750" indent="-285750">
                  <a:lnSpc>
                    <a:spcPts val="3000"/>
                  </a:lnSpc>
                  <a:buClr>
                    <a:srgbClr val="0D0D0D"/>
                  </a:buClr>
                  <a:buFont typeface="Wingdings" panose="05000000000000000000" pitchFamily="2" charset="2"/>
                  <a:buChar char="Ø"/>
                </a:pPr>
                <a:r>
                  <a:rPr lang="zh-CN" altLang="en-US"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负载预测</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：通过对副本集的负载进行预测，并根据预测结果计算在当前负载的情况下需要的期望的副本数量，从而实现弹性伸缩功能</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4" name="圆角矩形 11">
              <a:extLst>
                <a:ext uri="{FF2B5EF4-FFF2-40B4-BE49-F238E27FC236}">
                  <a16:creationId xmlns:a16="http://schemas.microsoft.com/office/drawing/2014/main" id="{C3576C2A-130D-4A83-B501-D31E40F2AD0A}"/>
                </a:ext>
              </a:extLst>
            </p:cNvPr>
            <p:cNvSpPr/>
            <p:nvPr/>
          </p:nvSpPr>
          <p:spPr bwMode="auto">
            <a:xfrm>
              <a:off x="674951" y="2226156"/>
              <a:ext cx="1344068" cy="451809"/>
            </a:xfrm>
            <a:prstGeom prst="roundRect">
              <a:avLst>
                <a:gd name="adj" fmla="val 11861"/>
              </a:avLst>
            </a:prstGeom>
            <a:solidFill>
              <a:schemeClr val="accent2">
                <a:lumMod val="40000"/>
                <a:lumOff val="60000"/>
              </a:scheme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lstStyle/>
            <a:p>
              <a:pPr algn="ctr">
                <a:lnSpc>
                  <a:spcPts val="3000"/>
                </a:lnSpc>
                <a:buClr>
                  <a:srgbClr val="0D0D0D"/>
                </a:buClr>
              </a:pPr>
              <a:r>
                <a:rPr lang="zh-CN" altLang="en-US" sz="24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研究内容</a:t>
              </a:r>
              <a:endParaRPr lang="en-US" altLang="zh-CN" sz="24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8" name="AutoShape 5">
            <a:extLst>
              <a:ext uri="{FF2B5EF4-FFF2-40B4-BE49-F238E27FC236}">
                <a16:creationId xmlns:a16="http://schemas.microsoft.com/office/drawing/2014/main" id="{E322AC7B-B6E9-44FF-9689-CF934F2835C7}"/>
              </a:ext>
            </a:extLst>
          </p:cNvPr>
          <p:cNvSpPr/>
          <p:nvPr/>
        </p:nvSpPr>
        <p:spPr>
          <a:xfrm>
            <a:off x="1033288" y="1099775"/>
            <a:ext cx="10533540" cy="1215522"/>
          </a:xfrm>
          <a:prstGeom prst="roundRect">
            <a:avLst>
              <a:gd name="adj" fmla="val 16667"/>
            </a:avLst>
          </a:prstGeom>
          <a:noFill/>
          <a:ln w="19050" cap="flat" cmpd="sng">
            <a:solidFill>
              <a:schemeClr val="accent1"/>
            </a:solidFill>
            <a:prstDash val="solid"/>
            <a:headEnd type="none" w="med" len="med"/>
            <a:tailEnd type="none" w="med" len="med"/>
          </a:ln>
        </p:spPr>
        <p:txBody>
          <a:bodyPr lIns="90171" tIns="46991" rIns="90171" bIns="46991"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None/>
            </a:pPr>
            <a:endParaRPr lang="zh-CN" altLang="zh-CN" sz="1800" dirty="0">
              <a:solidFill>
                <a:srgbClr val="C00000"/>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4BD7163-DD72-4B9B-B8D2-A9F5D6E1F9B6}"/>
              </a:ext>
            </a:extLst>
          </p:cNvPr>
          <p:cNvSpPr/>
          <p:nvPr/>
        </p:nvSpPr>
        <p:spPr>
          <a:xfrm>
            <a:off x="1136150" y="1120676"/>
            <a:ext cx="10213787" cy="1066446"/>
          </a:xfrm>
          <a:prstGeom prst="rect">
            <a:avLst/>
          </a:prstGeom>
        </p:spPr>
        <p:txBody>
          <a:bodyPr wrap="square">
            <a:spAutoFit/>
          </a:bodyPr>
          <a:lstStyle/>
          <a:p>
            <a:pPr indent="457200" algn="just">
              <a:lnSpc>
                <a:spcPct val="120000"/>
              </a:lnSpc>
              <a:buClr>
                <a:schemeClr val="tx1"/>
              </a:buClr>
              <a:defRPr/>
            </a:pPr>
            <a:r>
              <a:rPr lang="zh-CN" altLang="en-US" b="0" i="0" dirty="0">
                <a:solidFill>
                  <a:srgbClr val="222222"/>
                </a:solidFill>
                <a:effectLst/>
                <a:latin typeface="微软雅黑" panose="020B0503020204020204" pitchFamily="34" charset="-122"/>
                <a:ea typeface="微软雅黑" panose="020B0503020204020204" pitchFamily="34" charset="-122"/>
              </a:rPr>
              <a:t>弹性伸缩可以根据应用程序工作负载及时扩展计算资源以实现在高并发请求下应用的负载均衡</a:t>
            </a:r>
            <a:r>
              <a:rPr lang="zh-CN" altLang="en-US" dirty="0">
                <a:solidFill>
                  <a:srgbClr val="222222"/>
                </a:solidFill>
                <a:latin typeface="微软雅黑" panose="020B0503020204020204" pitchFamily="34" charset="-122"/>
                <a:ea typeface="微软雅黑" panose="020B0503020204020204" pitchFamily="34" charset="-122"/>
              </a:rPr>
              <a:t>。</a:t>
            </a:r>
            <a:r>
              <a:rPr lang="en-US" altLang="zh-CN" b="0" i="0" dirty="0">
                <a:solidFill>
                  <a:srgbClr val="222222"/>
                </a:solidFill>
                <a:effectLst/>
                <a:latin typeface="微软雅黑" panose="020B0503020204020204" pitchFamily="34" charset="-122"/>
                <a:ea typeface="微软雅黑" panose="020B0503020204020204" pitchFamily="34" charset="-122"/>
              </a:rPr>
              <a:t> </a:t>
            </a:r>
            <a:r>
              <a:rPr lang="zh-CN" altLang="en-US" b="0" i="0" dirty="0">
                <a:solidFill>
                  <a:srgbClr val="222222"/>
                </a:solidFill>
                <a:effectLst/>
                <a:latin typeface="微软雅黑" panose="020B0503020204020204" pitchFamily="34" charset="-122"/>
                <a:ea typeface="微软雅黑" panose="020B0503020204020204" pitchFamily="34" charset="-122"/>
              </a:rPr>
              <a:t>基于容器的微服务应具有弹性伸缩功能从而在不同的工作负载条件下稳定运行，拟通过将</a:t>
            </a:r>
            <a:r>
              <a:rPr lang="zh-CN" altLang="en-US" b="1" i="0" dirty="0">
                <a:solidFill>
                  <a:schemeClr val="accent1"/>
                </a:solidFill>
                <a:effectLst/>
                <a:latin typeface="微软雅黑" panose="020B0503020204020204" pitchFamily="34" charset="-122"/>
                <a:ea typeface="微软雅黑" panose="020B0503020204020204" pitchFamily="34" charset="-122"/>
              </a:rPr>
              <a:t>响应式扩展、预测</a:t>
            </a:r>
            <a:r>
              <a:rPr lang="zh-CN" altLang="en-US" b="1" dirty="0">
                <a:solidFill>
                  <a:schemeClr val="accent1"/>
                </a:solidFill>
                <a:latin typeface="微软雅黑" panose="020B0503020204020204" pitchFamily="34" charset="-122"/>
                <a:ea typeface="微软雅黑" panose="020B0503020204020204" pitchFamily="34" charset="-122"/>
              </a:rPr>
              <a:t>式伸缩</a:t>
            </a:r>
            <a:r>
              <a:rPr lang="zh-CN" altLang="en-US" b="0" i="0" dirty="0">
                <a:solidFill>
                  <a:srgbClr val="222222"/>
                </a:solidFill>
                <a:effectLst/>
                <a:latin typeface="微软雅黑" panose="020B0503020204020204" pitchFamily="34" charset="-122"/>
                <a:ea typeface="微软雅黑" panose="020B0503020204020204" pitchFamily="34" charset="-122"/>
              </a:rPr>
              <a:t>与</a:t>
            </a:r>
            <a:r>
              <a:rPr lang="zh-CN" altLang="en-US" b="1" i="0" dirty="0">
                <a:solidFill>
                  <a:schemeClr val="accent1"/>
                </a:solidFill>
                <a:effectLst/>
                <a:latin typeface="微软雅黑" panose="020B0503020204020204" pitchFamily="34" charset="-122"/>
                <a:ea typeface="微软雅黑" panose="020B0503020204020204" pitchFamily="34" charset="-122"/>
              </a:rPr>
              <a:t>弹性伸缩容忍度</a:t>
            </a:r>
            <a:r>
              <a:rPr lang="zh-CN" altLang="en-US" b="0" i="0" dirty="0">
                <a:solidFill>
                  <a:srgbClr val="222222"/>
                </a:solidFill>
                <a:effectLst/>
                <a:latin typeface="微软雅黑" panose="020B0503020204020204" pitchFamily="34" charset="-122"/>
                <a:ea typeface="微软雅黑" panose="020B0503020204020204" pitchFamily="34" charset="-122"/>
              </a:rPr>
              <a:t>相结合以提高系统可靠性及负载能力。</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p:txBody>
      </p:sp>
    </p:spTree>
    <p:custDataLst>
      <p:tags r:id="rId1"/>
    </p:custDataLst>
    <p:extLst>
      <p:ext uri="{BB962C8B-B14F-4D97-AF65-F5344CB8AC3E}">
        <p14:creationId xmlns:p14="http://schemas.microsoft.com/office/powerpoint/2010/main" val="3529909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5C9706-6206-4CD5-910D-BCCA27452875}"/>
              </a:ext>
            </a:extLst>
          </p:cNvPr>
          <p:cNvSpPr>
            <a:spLocks noGrp="1"/>
          </p:cNvSpPr>
          <p:nvPr>
            <p:ph type="sldNum" sz="quarter" idx="4"/>
          </p:nvPr>
        </p:nvSpPr>
        <p:spPr/>
        <p:txBody>
          <a:bodyPr/>
          <a:lstStyle/>
          <a:p>
            <a:fld id="{0C913308-F349-4B6D-A68A-DD1791B4A57B}" type="slidenum">
              <a:rPr lang="zh-CN" altLang="en-US" smtClean="0">
                <a:solidFill>
                  <a:prstClr val="black">
                    <a:tint val="75000"/>
                  </a:prstClr>
                </a:solidFill>
              </a:rPr>
              <a:pPr/>
              <a:t>35</a:t>
            </a:fld>
            <a:endParaRPr lang="zh-CN" altLang="en-US">
              <a:solidFill>
                <a:prstClr val="black">
                  <a:tint val="75000"/>
                </a:prstClr>
              </a:solidFill>
            </a:endParaRPr>
          </a:p>
        </p:txBody>
      </p:sp>
      <p:sp>
        <p:nvSpPr>
          <p:cNvPr id="13" name="圆角矩形 5">
            <a:extLst>
              <a:ext uri="{FF2B5EF4-FFF2-40B4-BE49-F238E27FC236}">
                <a16:creationId xmlns:a16="http://schemas.microsoft.com/office/drawing/2014/main" id="{AE1DDADC-2762-4C36-AEC4-BB006ACCC882}"/>
              </a:ext>
            </a:extLst>
          </p:cNvPr>
          <p:cNvSpPr>
            <a:spLocks noChangeArrowheads="1"/>
          </p:cNvSpPr>
          <p:nvPr/>
        </p:nvSpPr>
        <p:spPr bwMode="auto">
          <a:xfrm>
            <a:off x="558859" y="1119384"/>
            <a:ext cx="11080558" cy="1219876"/>
          </a:xfrm>
          <a:prstGeom prst="roundRect">
            <a:avLst>
              <a:gd name="adj" fmla="val 8972"/>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pPr marR="0" lvl="0" indent="457200" algn="l" defTabSz="914400" rtl="0" eaLnBrk="1" fontAlgn="auto" latinLnBrk="0" hangingPunct="1">
              <a:lnSpc>
                <a:spcPct val="125000"/>
              </a:lnSpc>
              <a:spcAft>
                <a:spcPts val="0"/>
              </a:spcAft>
              <a:buClr>
                <a:srgbClr val="C00000"/>
              </a:buClr>
              <a:buSzPct val="120000"/>
              <a:defRPr/>
            </a:pPr>
            <a:r>
              <a:rPr lang="zh-CN" altLang="en-US" dirty="0">
                <a:latin typeface="微软雅黑" panose="020B0503020204020204" pitchFamily="34" charset="-122"/>
                <a:ea typeface="微软雅黑" panose="020B0503020204020204" pitchFamily="34" charset="-122"/>
              </a:rPr>
              <a:t>针对容器资源粒度更小、调度更复杂以及</a:t>
            </a:r>
            <a:r>
              <a:rPr lang="zh-CN" altLang="en-US" b="1" dirty="0">
                <a:solidFill>
                  <a:schemeClr val="accent1"/>
                </a:solidFill>
                <a:latin typeface="微软雅黑" panose="020B0503020204020204" pitchFamily="34" charset="-122"/>
                <a:ea typeface="微软雅黑" panose="020B0503020204020204" pitchFamily="34" charset="-122"/>
              </a:rPr>
              <a:t>人工的介入</a:t>
            </a:r>
            <a:r>
              <a:rPr lang="zh-CN" altLang="en-US" dirty="0">
                <a:latin typeface="微软雅黑" panose="020B0503020204020204" pitchFamily="34" charset="-122"/>
                <a:ea typeface="微软雅黑" panose="020B0503020204020204" pitchFamily="34" charset="-122"/>
              </a:rPr>
              <a:t>难以对容器进行有效调度和管理问题，通过创新性地引入</a:t>
            </a:r>
            <a:r>
              <a:rPr lang="zh-CN" altLang="en-US" b="1" dirty="0">
                <a:solidFill>
                  <a:schemeClr val="accent1"/>
                </a:solidFill>
                <a:latin typeface="微软雅黑" panose="020B0503020204020204" pitchFamily="34" charset="-122"/>
                <a:ea typeface="微软雅黑" panose="020B0503020204020204" pitchFamily="34" charset="-122"/>
              </a:rPr>
              <a:t>神经网络、粒子群算法</a:t>
            </a:r>
            <a:r>
              <a:rPr lang="zh-CN" altLang="en-US" dirty="0">
                <a:latin typeface="微软雅黑" panose="020B0503020204020204" pitchFamily="34" charset="-122"/>
                <a:ea typeface="微软雅黑" panose="020B0503020204020204" pitchFamily="34" charset="-122"/>
              </a:rPr>
              <a:t>等对容器调度策略的效果进行优化，为容器调度解决复杂场景下呈现资源浪费、性能低下的现状，有助于提升在容器云环境下容器的调度与编排管理效率。</a:t>
            </a:r>
          </a:p>
        </p:txBody>
      </p:sp>
      <p:sp>
        <p:nvSpPr>
          <p:cNvPr id="14" name="圆角矩形 118">
            <a:extLst>
              <a:ext uri="{FF2B5EF4-FFF2-40B4-BE49-F238E27FC236}">
                <a16:creationId xmlns:a16="http://schemas.microsoft.com/office/drawing/2014/main" id="{97345420-A1C2-4E55-AA09-A39002C98889}"/>
              </a:ext>
            </a:extLst>
          </p:cNvPr>
          <p:cNvSpPr/>
          <p:nvPr/>
        </p:nvSpPr>
        <p:spPr>
          <a:xfrm>
            <a:off x="427281" y="2529607"/>
            <a:ext cx="5807332" cy="3635697"/>
          </a:xfrm>
          <a:prstGeom prst="roundRect">
            <a:avLst>
              <a:gd name="adj" fmla="val 1004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marR="0" lvl="0" indent="-342900" algn="just" defTabSz="914400" rtl="0" eaLnBrk="0" fontAlgn="base" latinLnBrk="0" hangingPunct="0">
              <a:lnSpc>
                <a:spcPts val="2800"/>
              </a:lnSpc>
              <a:spcBef>
                <a:spcPct val="0"/>
              </a:spcBef>
              <a:spcAft>
                <a:spcPct val="0"/>
              </a:spcAft>
              <a:buClr>
                <a:schemeClr val="accent1"/>
              </a:buClr>
              <a:buSzTx/>
              <a:buFont typeface="Wingdings" panose="05000000000000000000" pitchFamily="2" charset="2"/>
              <a:buChar char="n"/>
              <a:tabLst/>
              <a:defRPr/>
            </a:pP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容器云环境负载预测模型建立与方法设计</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4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just" defTabSz="914400" rtl="0" eaLnBrk="0" fontAlgn="base" latinLnBrk="0" hangingPunct="0">
              <a:lnSpc>
                <a:spcPts val="2800"/>
              </a:lnSpc>
              <a:spcBef>
                <a:spcPct val="0"/>
              </a:spcBef>
              <a:spcAft>
                <a:spcPct val="0"/>
              </a:spcAft>
              <a:buClr>
                <a:prstClr val="black"/>
              </a:buClr>
              <a:buSzTx/>
              <a:buFontTx/>
              <a:buNone/>
              <a:tabLst/>
              <a:defRPr/>
            </a:pP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just" defTabSz="914400" rtl="0" eaLnBrk="0" fontAlgn="base" latinLnBrk="0" hangingPunct="0">
              <a:lnSpc>
                <a:spcPts val="2800"/>
              </a:lnSpc>
              <a:spcBef>
                <a:spcPct val="0"/>
              </a:spcBef>
              <a:spcAft>
                <a:spcPct val="0"/>
              </a:spcAft>
              <a:buClr>
                <a:schemeClr val="accent1"/>
              </a:buClr>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基于负载预测的容器调度机制</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a:p>
            <a:pPr marR="0" lvl="0" algn="just" defTabSz="914400" rtl="0" eaLnBrk="0" fontAlgn="base" latinLnBrk="0" hangingPunct="0">
              <a:lnSpc>
                <a:spcPts val="2800"/>
              </a:lnSpc>
              <a:spcBef>
                <a:spcPct val="0"/>
              </a:spcBef>
              <a:spcAft>
                <a:spcPct val="0"/>
              </a:spcAft>
              <a:buClr>
                <a:srgbClr val="C00000"/>
              </a:buClr>
              <a:buSzTx/>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a:p>
            <a:pPr marL="342900" marR="0" lvl="0" indent="-342900" algn="just" defTabSz="914400" rtl="0" eaLnBrk="0" fontAlgn="base" latinLnBrk="0" hangingPunct="0">
              <a:lnSpc>
                <a:spcPts val="2800"/>
              </a:lnSpc>
              <a:spcBef>
                <a:spcPct val="0"/>
              </a:spcBef>
              <a:spcAft>
                <a:spcPct val="0"/>
              </a:spcAft>
              <a:buClr>
                <a:srgbClr val="C00000"/>
              </a:buClr>
              <a:buSzTx/>
              <a:buFont typeface="Wingdings" panose="05000000000000000000" pitchFamily="2" charset="2"/>
              <a:buChar char="n"/>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15" name="图片 14">
            <a:extLst>
              <a:ext uri="{FF2B5EF4-FFF2-40B4-BE49-F238E27FC236}">
                <a16:creationId xmlns:a16="http://schemas.microsoft.com/office/drawing/2014/main" id="{FB4BCA44-16F1-4245-963F-DAA1A49A235C}"/>
              </a:ext>
            </a:extLst>
          </p:cNvPr>
          <p:cNvPicPr>
            <a:picLocks noChangeAspect="1"/>
          </p:cNvPicPr>
          <p:nvPr/>
        </p:nvPicPr>
        <p:blipFill>
          <a:blip r:embed="rId2"/>
          <a:stretch>
            <a:fillRect/>
          </a:stretch>
        </p:blipFill>
        <p:spPr>
          <a:xfrm>
            <a:off x="6423271" y="2778414"/>
            <a:ext cx="5201903" cy="3138081"/>
          </a:xfrm>
          <a:prstGeom prst="rect">
            <a:avLst/>
          </a:prstGeom>
        </p:spPr>
      </p:pic>
      <p:sp>
        <p:nvSpPr>
          <p:cNvPr id="16" name="文本框 89">
            <a:extLst>
              <a:ext uri="{FF2B5EF4-FFF2-40B4-BE49-F238E27FC236}">
                <a16:creationId xmlns:a16="http://schemas.microsoft.com/office/drawing/2014/main" id="{3AB2CC63-1CCE-456D-99D4-2F35C87E0D8E}"/>
              </a:ext>
            </a:extLst>
          </p:cNvPr>
          <p:cNvSpPr txBox="1">
            <a:spLocks noChangeArrowheads="1"/>
          </p:cNvSpPr>
          <p:nvPr/>
        </p:nvSpPr>
        <p:spPr bwMode="auto">
          <a:xfrm>
            <a:off x="499717" y="5177982"/>
            <a:ext cx="5596283" cy="98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Font typeface="Wingdings" panose="05000000000000000000" pitchFamily="2" charset="2"/>
              <a:buChar char="Ø"/>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以负载预测为基础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提供容器调度的迁移需求和伸缩需求</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spcBef>
                <a:spcPct val="0"/>
              </a:spcBef>
              <a:buFont typeface="Wingdings" panose="05000000000000000000" pitchFamily="2" charset="2"/>
              <a:buChar char="Ø"/>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以弹性调度为主导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实现以资源为主要层面的细粒度调度</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spcBef>
                <a:spcPct val="0"/>
              </a:spcBef>
              <a:buFont typeface="Wingdings" panose="05000000000000000000" pitchFamily="2" charset="2"/>
              <a:buChar char="Ø"/>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以迁移调度为负载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采实现以容器为目标的粗粒度调度</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89">
            <a:extLst>
              <a:ext uri="{FF2B5EF4-FFF2-40B4-BE49-F238E27FC236}">
                <a16:creationId xmlns:a16="http://schemas.microsoft.com/office/drawing/2014/main" id="{77635BF0-79B7-4F7A-A6AB-BA8D3975E6E5}"/>
              </a:ext>
            </a:extLst>
          </p:cNvPr>
          <p:cNvSpPr txBox="1">
            <a:spLocks noChangeArrowheads="1"/>
          </p:cNvSpPr>
          <p:nvPr/>
        </p:nvSpPr>
        <p:spPr bwMode="auto">
          <a:xfrm>
            <a:off x="525240" y="2952855"/>
            <a:ext cx="5709373" cy="19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Font typeface="Wingdings" panose="05000000000000000000" pitchFamily="2" charset="2"/>
              <a:buChar char="Ø"/>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负载模型：</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充分考虑</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、内存、磁盘</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、网络</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这四种因素的影响</a:t>
            </a:r>
          </a:p>
          <a:p>
            <a:pPr>
              <a:lnSpc>
                <a:spcPct val="125000"/>
              </a:lnSpc>
              <a:spcBef>
                <a:spcPct val="0"/>
              </a:spcBef>
              <a:buFont typeface="Wingdings" panose="05000000000000000000" pitchFamily="2" charset="2"/>
              <a:buChar char="Ø"/>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循环神经网络结构：</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采用门控循环单元</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latin typeface="微软雅黑" panose="020B0503020204020204" pitchFamily="34" charset="-122"/>
                <a:ea typeface="微软雅黑" panose="020B0503020204020204" pitchFamily="34" charset="-122"/>
                <a:cs typeface="Times New Roman" panose="02020603050405020304" pitchFamily="18" charset="0"/>
              </a:rPr>
              <a:t>GRU</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模型，提高在时间序列数据预测方面的精度</a:t>
            </a:r>
          </a:p>
          <a:p>
            <a:pPr>
              <a:lnSpc>
                <a:spcPct val="125000"/>
              </a:lnSpc>
              <a:spcBef>
                <a:spcPct val="0"/>
              </a:spcBef>
              <a:buFont typeface="Wingdings" panose="05000000000000000000" pitchFamily="2" charset="2"/>
              <a:buChar char="Ø"/>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负载预测算法：</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包括输入层、隐藏层、输出层等分别对数据进行处理分析，从而得到容器更深层的调度信息</a:t>
            </a:r>
          </a:p>
        </p:txBody>
      </p:sp>
      <p:sp>
        <p:nvSpPr>
          <p:cNvPr id="18" name="文本框 17">
            <a:extLst>
              <a:ext uri="{FF2B5EF4-FFF2-40B4-BE49-F238E27FC236}">
                <a16:creationId xmlns:a16="http://schemas.microsoft.com/office/drawing/2014/main" id="{91914AE8-2561-4280-9F0D-89C4FCBA469F}"/>
              </a:ext>
            </a:extLst>
          </p:cNvPr>
          <p:cNvSpPr txBox="1"/>
          <p:nvPr/>
        </p:nvSpPr>
        <p:spPr>
          <a:xfrm>
            <a:off x="7248128" y="6136399"/>
            <a:ext cx="3552190" cy="33855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容器调度技术架构</a:t>
            </a:r>
            <a:endParaRPr kumimoji="0" lang="zh-CN" altLang="en-US" sz="16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 name="Group 5">
            <a:extLst>
              <a:ext uri="{FF2B5EF4-FFF2-40B4-BE49-F238E27FC236}">
                <a16:creationId xmlns:a16="http://schemas.microsoft.com/office/drawing/2014/main" id="{7096B8FB-7EEF-450B-A89D-B057E06C4B6B}"/>
              </a:ext>
            </a:extLst>
          </p:cNvPr>
          <p:cNvGrpSpPr>
            <a:grpSpLocks/>
          </p:cNvGrpSpPr>
          <p:nvPr/>
        </p:nvGrpSpPr>
        <p:grpSpPr>
          <a:xfrm>
            <a:off x="700497" y="323694"/>
            <a:ext cx="435653" cy="704734"/>
            <a:chOff x="1339482" y="1448780"/>
            <a:chExt cx="1530100" cy="2542884"/>
          </a:xfrm>
        </p:grpSpPr>
        <p:grpSp>
          <p:nvGrpSpPr>
            <p:cNvPr id="20" name="Group 24">
              <a:extLst>
                <a:ext uri="{FF2B5EF4-FFF2-40B4-BE49-F238E27FC236}">
                  <a16:creationId xmlns:a16="http://schemas.microsoft.com/office/drawing/2014/main" id="{BCAE7F47-7E4F-45E2-82BB-E263DE0E13A7}"/>
                </a:ext>
              </a:extLst>
            </p:cNvPr>
            <p:cNvGrpSpPr/>
            <p:nvPr/>
          </p:nvGrpSpPr>
          <p:grpSpPr>
            <a:xfrm>
              <a:off x="1339482" y="1448780"/>
              <a:ext cx="1530100" cy="2542884"/>
              <a:chOff x="1143000" y="1352550"/>
              <a:chExt cx="1066800" cy="1772921"/>
            </a:xfrm>
          </p:grpSpPr>
          <p:grpSp>
            <p:nvGrpSpPr>
              <p:cNvPr id="22" name="Group 25">
                <a:extLst>
                  <a:ext uri="{FF2B5EF4-FFF2-40B4-BE49-F238E27FC236}">
                    <a16:creationId xmlns:a16="http://schemas.microsoft.com/office/drawing/2014/main" id="{9E36DFA5-13F8-4B53-A529-3C0C9E48E579}"/>
                  </a:ext>
                </a:extLst>
              </p:cNvPr>
              <p:cNvGrpSpPr/>
              <p:nvPr/>
            </p:nvGrpSpPr>
            <p:grpSpPr>
              <a:xfrm>
                <a:off x="1220656" y="1995170"/>
                <a:ext cx="911488" cy="1130301"/>
                <a:chOff x="1147877" y="1942143"/>
                <a:chExt cx="911488" cy="1130301"/>
              </a:xfrm>
            </p:grpSpPr>
            <p:sp>
              <p:nvSpPr>
                <p:cNvPr id="24" name="îṥļîḑé-Arrow: Notched Right 27">
                  <a:extLst>
                    <a:ext uri="{FF2B5EF4-FFF2-40B4-BE49-F238E27FC236}">
                      <a16:creationId xmlns:a16="http://schemas.microsoft.com/office/drawing/2014/main" id="{1FC44824-6A45-4FBF-A883-47B004F6B4BF}"/>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5" name="îṥļîḑé-Arrow: Notched Right 28">
                  <a:extLst>
                    <a:ext uri="{FF2B5EF4-FFF2-40B4-BE49-F238E27FC236}">
                      <a16:creationId xmlns:a16="http://schemas.microsoft.com/office/drawing/2014/main" id="{87F08094-77A4-4B87-8FC0-3A15BF3E5F4C}"/>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3" name="îṥļîḑé-Oval 26">
                <a:extLst>
                  <a:ext uri="{FF2B5EF4-FFF2-40B4-BE49-F238E27FC236}">
                    <a16:creationId xmlns:a16="http://schemas.microsoft.com/office/drawing/2014/main" id="{7E86967A-8D56-431A-885E-3A894E0BEF2E}"/>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1" name="îṥļîḑé-Freeform: Shape 32">
              <a:extLst>
                <a:ext uri="{FF2B5EF4-FFF2-40B4-BE49-F238E27FC236}">
                  <a16:creationId xmlns:a16="http://schemas.microsoft.com/office/drawing/2014/main" id="{09B978D8-EB45-497A-AC15-FAC3B7FFCCE7}"/>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6" name="îŝḷîḓé-Rectangle 120">
            <a:extLst>
              <a:ext uri="{FF2B5EF4-FFF2-40B4-BE49-F238E27FC236}">
                <a16:creationId xmlns:a16="http://schemas.microsoft.com/office/drawing/2014/main" id="{12FFFC60-5470-4844-8435-974D3F275D35}"/>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论文研究</a:t>
            </a:r>
            <a:r>
              <a:rPr kumimoji="0" lang="en-US" altLang="zh-CN" sz="2400" b="1" i="0" u="none" strike="noStrike" kern="1200" cap="none" spc="0" normalizeH="0" baseline="0" noProof="0" dirty="0">
                <a:ln>
                  <a:noFill/>
                </a:ln>
                <a:solidFill>
                  <a:srgbClr val="4578AB"/>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lang="zh-CN" alt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容器调度技术</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400789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219917-7D53-4D25-9CA2-728F77F9C75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4" name="圆角矩形 5">
            <a:extLst>
              <a:ext uri="{FF2B5EF4-FFF2-40B4-BE49-F238E27FC236}">
                <a16:creationId xmlns:a16="http://schemas.microsoft.com/office/drawing/2014/main" id="{1BA6372C-2596-4E00-8DCF-DE50939A6F3E}"/>
              </a:ext>
            </a:extLst>
          </p:cNvPr>
          <p:cNvSpPr>
            <a:spLocks noChangeArrowheads="1"/>
          </p:cNvSpPr>
          <p:nvPr/>
        </p:nvSpPr>
        <p:spPr bwMode="auto">
          <a:xfrm>
            <a:off x="323229" y="1489045"/>
            <a:ext cx="11593289" cy="853360"/>
          </a:xfrm>
          <a:prstGeom prst="roundRect">
            <a:avLst>
              <a:gd name="adj" fmla="val 8972"/>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pPr marL="0" marR="0" lvl="0" indent="457200" algn="l" defTabSz="914400" rtl="0" eaLnBrk="1" fontAlgn="auto" latinLnBrk="0" hangingPunct="1">
              <a:lnSpc>
                <a:spcPct val="125000"/>
              </a:lnSpc>
              <a:spcBef>
                <a:spcPts val="0"/>
              </a:spcBef>
              <a:spcAft>
                <a:spcPts val="0"/>
              </a:spcAft>
              <a:buClr>
                <a:srgbClr val="C00000"/>
              </a:buClr>
              <a:buSzPct val="120000"/>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针对战场环境的安全性与时效性需求，运用</a:t>
            </a:r>
            <a:r>
              <a:rPr kumimoji="0" lang="zh-CN" alt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去中心化思想</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，建立“顶层指导、自主协同”的控制机制，去“统一控制”，进一步增强各个分节点的</a:t>
            </a:r>
            <a:r>
              <a:rPr kumimoji="0" lang="zh-CN" alt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自主控制能力</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 name="矩形 4">
            <a:extLst>
              <a:ext uri="{FF2B5EF4-FFF2-40B4-BE49-F238E27FC236}">
                <a16:creationId xmlns:a16="http://schemas.microsoft.com/office/drawing/2014/main" id="{6DCC1A57-37D0-48E7-9E43-2D6EA1CCF7EC}"/>
              </a:ext>
            </a:extLst>
          </p:cNvPr>
          <p:cNvSpPr/>
          <p:nvPr/>
        </p:nvSpPr>
        <p:spPr>
          <a:xfrm>
            <a:off x="-17441" y="920877"/>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基于多智能体的系统动态生成及自适应技术</a:t>
            </a:r>
            <a:r>
              <a:rPr kumimoji="0" lang="en-US" altLang="zh-CN"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(1/2)</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6" name="文本框 5">
            <a:extLst>
              <a:ext uri="{FF2B5EF4-FFF2-40B4-BE49-F238E27FC236}">
                <a16:creationId xmlns:a16="http://schemas.microsoft.com/office/drawing/2014/main" id="{742A7863-EBA1-4615-A830-352E8EB89210}"/>
              </a:ext>
            </a:extLst>
          </p:cNvPr>
          <p:cNvSpPr txBox="1"/>
          <p:nvPr/>
        </p:nvSpPr>
        <p:spPr>
          <a:xfrm>
            <a:off x="7608168" y="6128474"/>
            <a:ext cx="3552190" cy="33855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基于联盟的多 Agent 组织模式</a:t>
            </a:r>
          </a:p>
        </p:txBody>
      </p:sp>
      <p:sp>
        <p:nvSpPr>
          <p:cNvPr id="7" name="左大括号 6">
            <a:extLst>
              <a:ext uri="{FF2B5EF4-FFF2-40B4-BE49-F238E27FC236}">
                <a16:creationId xmlns:a16="http://schemas.microsoft.com/office/drawing/2014/main" id="{0DF4B503-6F75-411D-A8DF-A018ABBAA7E2}"/>
              </a:ext>
            </a:extLst>
          </p:cNvPr>
          <p:cNvSpPr/>
          <p:nvPr/>
        </p:nvSpPr>
        <p:spPr>
          <a:xfrm>
            <a:off x="6452626" y="2861310"/>
            <a:ext cx="215815" cy="3239311"/>
          </a:xfrm>
          <a:prstGeom prst="leftBrace">
            <a:avLst/>
          </a:prstGeom>
          <a:ln w="12700">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 Box 6">
            <a:extLst>
              <a:ext uri="{FF2B5EF4-FFF2-40B4-BE49-F238E27FC236}">
                <a16:creationId xmlns:a16="http://schemas.microsoft.com/office/drawing/2014/main" id="{F5401353-2095-4B91-9A54-098BE5CB6EEE}"/>
              </a:ext>
            </a:extLst>
          </p:cNvPr>
          <p:cNvSpPr txBox="1">
            <a:spLocks noChangeArrowheads="1"/>
          </p:cNvSpPr>
          <p:nvPr/>
        </p:nvSpPr>
        <p:spPr bwMode="auto">
          <a:xfrm>
            <a:off x="6935866" y="3088769"/>
            <a:ext cx="1488411" cy="348946"/>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盟主</a:t>
            </a:r>
            <a:r>
              <a:rPr kumimoji="0" lang="en-US" altLang="zh-CN"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endPar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 Box 6">
            <a:extLst>
              <a:ext uri="{FF2B5EF4-FFF2-40B4-BE49-F238E27FC236}">
                <a16:creationId xmlns:a16="http://schemas.microsoft.com/office/drawing/2014/main" id="{8FB7A4FF-405A-418E-A901-F2721CB39AA6}"/>
              </a:ext>
            </a:extLst>
          </p:cNvPr>
          <p:cNvSpPr txBox="1">
            <a:spLocks noChangeArrowheads="1"/>
          </p:cNvSpPr>
          <p:nvPr/>
        </p:nvSpPr>
        <p:spPr bwMode="auto">
          <a:xfrm>
            <a:off x="6935866" y="4222456"/>
            <a:ext cx="1488411" cy="348946"/>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功能</a:t>
            </a:r>
            <a:r>
              <a:rPr kumimoji="0" lang="en-US" altLang="zh-CN"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endPar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Text Box 6">
            <a:extLst>
              <a:ext uri="{FF2B5EF4-FFF2-40B4-BE49-F238E27FC236}">
                <a16:creationId xmlns:a16="http://schemas.microsoft.com/office/drawing/2014/main" id="{3E3AFE39-83C9-4AD2-82B9-A37837C703C6}"/>
              </a:ext>
            </a:extLst>
          </p:cNvPr>
          <p:cNvSpPr txBox="1">
            <a:spLocks noChangeArrowheads="1"/>
          </p:cNvSpPr>
          <p:nvPr/>
        </p:nvSpPr>
        <p:spPr bwMode="auto">
          <a:xfrm>
            <a:off x="6932253" y="5421815"/>
            <a:ext cx="1488411" cy="348946"/>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辅助</a:t>
            </a:r>
            <a:r>
              <a:rPr kumimoji="0" lang="en-US" altLang="zh-CN"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endParaRPr kumimoji="0" lang="zh-CN" altLang="en-US" sz="16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Rectangle 5">
            <a:extLst>
              <a:ext uri="{FF2B5EF4-FFF2-40B4-BE49-F238E27FC236}">
                <a16:creationId xmlns:a16="http://schemas.microsoft.com/office/drawing/2014/main" id="{CB9DB68E-0C3D-4E45-B41F-A92CC645A167}"/>
              </a:ext>
            </a:extLst>
          </p:cNvPr>
          <p:cNvSpPr>
            <a:spLocks noChangeArrowheads="1"/>
          </p:cNvSpPr>
          <p:nvPr/>
        </p:nvSpPr>
        <p:spPr bwMode="auto">
          <a:xfrm>
            <a:off x="8544272" y="2817648"/>
            <a:ext cx="3103694" cy="853359"/>
          </a:xfrm>
          <a:prstGeom prst="rect">
            <a:avLst/>
          </a:prstGeom>
          <a:solidFill>
            <a:srgbClr val="FFE8D1"/>
          </a:solidFill>
          <a:ln w="9525">
            <a:solidFill>
              <a:srgbClr val="CCCC99"/>
            </a:solidFill>
            <a:miter lim="800000"/>
            <a:headEnd/>
            <a:tailEnd/>
          </a:ln>
        </p:spPr>
        <p:txBody>
          <a:bodyPr/>
          <a:lstStyle/>
          <a:p>
            <a:pPr marL="0" marR="0" lvl="2" indent="0" algn="just" defTabSz="914400" rtl="0" eaLnBrk="1" fontAlgn="auto" latinLnBrk="0" hangingPunct="1">
              <a:lnSpc>
                <a:spcPct val="120000"/>
              </a:lnSpc>
              <a:spcBef>
                <a:spcPts val="600"/>
              </a:spcBef>
              <a:spcAft>
                <a:spcPts val="0"/>
              </a:spcAft>
              <a:buClr>
                <a:srgbClr val="C3C486"/>
              </a:buClr>
              <a:buSzPct val="75000"/>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用于</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检测和管理</a:t>
            </a:r>
            <a:r>
              <a:rPr kumimoji="0" lang="zh-CN"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计算节点状态</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接收用户需求</a:t>
            </a:r>
            <a:r>
              <a:rPr kumimoji="0" lang="zh-CN" altLang="zh-CN" sz="1400" b="0"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调度各成员</a:t>
            </a:r>
            <a:r>
              <a:rPr kumimoji="0" lang="en-US"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不同盟主</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间</a:t>
            </a:r>
            <a:r>
              <a:rPr kumimoji="0" lang="zh-CN" alt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相互协作完成全局调整</a:t>
            </a:r>
          </a:p>
        </p:txBody>
      </p:sp>
      <p:sp>
        <p:nvSpPr>
          <p:cNvPr id="12" name="Rectangle 5">
            <a:extLst>
              <a:ext uri="{FF2B5EF4-FFF2-40B4-BE49-F238E27FC236}">
                <a16:creationId xmlns:a16="http://schemas.microsoft.com/office/drawing/2014/main" id="{50FDFC86-DFC8-4A84-82F1-3E745877FFFD}"/>
              </a:ext>
            </a:extLst>
          </p:cNvPr>
          <p:cNvSpPr>
            <a:spLocks noChangeArrowheads="1"/>
          </p:cNvSpPr>
          <p:nvPr/>
        </p:nvSpPr>
        <p:spPr bwMode="auto">
          <a:xfrm>
            <a:off x="8544272" y="3974268"/>
            <a:ext cx="3103694" cy="864902"/>
          </a:xfrm>
          <a:prstGeom prst="rect">
            <a:avLst/>
          </a:prstGeom>
          <a:solidFill>
            <a:srgbClr val="FFE8D1"/>
          </a:solidFill>
          <a:ln w="9525">
            <a:solidFill>
              <a:srgbClr val="CCCC99"/>
            </a:solidFill>
            <a:miter lim="800000"/>
            <a:headEnd/>
            <a:tailEnd/>
          </a:ln>
        </p:spPr>
        <p:txBody>
          <a:bodyPr/>
          <a:lstStyle/>
          <a:p>
            <a:pPr marL="0" marR="0" lvl="2" indent="0" algn="just" defTabSz="914400" rtl="0" eaLnBrk="1" fontAlgn="auto" latinLnBrk="0" hangingPunct="1">
              <a:lnSpc>
                <a:spcPct val="120000"/>
              </a:lnSpc>
              <a:spcBef>
                <a:spcPts val="600"/>
              </a:spcBef>
              <a:spcAft>
                <a:spcPts val="0"/>
              </a:spcAft>
              <a:buClr>
                <a:srgbClr val="C3C486"/>
              </a:buClr>
              <a:buSzPct val="75000"/>
              <a:buFontTx/>
              <a:buNone/>
              <a:tabLst/>
              <a:defRPr/>
            </a:pP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负责</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封装和管理</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计算节点相应的</a:t>
            </a:r>
            <a:r>
              <a:rPr kumimoji="0" lang="zh-CN"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软件模块单元</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，利用</a:t>
            </a:r>
            <a:r>
              <a:rPr kumimoji="0" lang="en-US"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MAPE</a:t>
            </a:r>
            <a:r>
              <a:rPr kumimoji="0" lang="zh-CN" altLang="zh-CN"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控制循环</a:t>
            </a:r>
            <a:r>
              <a:rPr kumimoji="0" lang="zh-CN"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对该软件模块单元进行</a:t>
            </a:r>
            <a:r>
              <a:rPr kumimoji="0" lang="zh-CN"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自适应决策</a:t>
            </a:r>
            <a:endParaRPr kumimoji="0" lang="zh-CN" alt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Rectangle 5">
            <a:extLst>
              <a:ext uri="{FF2B5EF4-FFF2-40B4-BE49-F238E27FC236}">
                <a16:creationId xmlns:a16="http://schemas.microsoft.com/office/drawing/2014/main" id="{57E2BC2F-D4B2-4BF5-8C11-41E82736CA85}"/>
              </a:ext>
            </a:extLst>
          </p:cNvPr>
          <p:cNvSpPr>
            <a:spLocks noChangeArrowheads="1"/>
          </p:cNvSpPr>
          <p:nvPr/>
        </p:nvSpPr>
        <p:spPr bwMode="auto">
          <a:xfrm>
            <a:off x="8544272" y="5163837"/>
            <a:ext cx="3103694" cy="864902"/>
          </a:xfrm>
          <a:prstGeom prst="rect">
            <a:avLst/>
          </a:prstGeom>
          <a:solidFill>
            <a:srgbClr val="FFE8D1"/>
          </a:solidFill>
          <a:ln w="9525">
            <a:solidFill>
              <a:srgbClr val="CCCC99"/>
            </a:solidFill>
            <a:miter lim="800000"/>
            <a:headEnd/>
            <a:tailEnd/>
          </a:ln>
        </p:spPr>
        <p:txBody>
          <a:bodyPr/>
          <a:lstStyle/>
          <a:p>
            <a:pPr marL="0" marR="0" lvl="2" indent="0" algn="just" defTabSz="914400" rtl="0" eaLnBrk="1" fontAlgn="auto" latinLnBrk="0" hangingPunct="1">
              <a:lnSpc>
                <a:spcPct val="120000"/>
              </a:lnSpc>
              <a:spcBef>
                <a:spcPts val="600"/>
              </a:spcBef>
              <a:spcAft>
                <a:spcPts val="0"/>
              </a:spcAft>
              <a:buClr>
                <a:srgbClr val="C3C486"/>
              </a:buClr>
              <a:buSzPct val="75000"/>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提高系统的自适应决策效率，分担盟主</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搜索</a:t>
            </a:r>
            <a:r>
              <a:rPr kumimoji="0" lang="zh-CN" altLang="en-US" sz="1400" b="1" i="0" u="none" strike="noStrike" kern="1200" cap="none" spc="0" normalizeH="0" baseline="0" noProof="0" dirty="0">
                <a:ln>
                  <a:noFill/>
                </a:ln>
                <a:solidFill>
                  <a:srgbClr val="178AA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自适应策略的复杂任务</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，避免</a:t>
            </a:r>
            <a:r>
              <a:rPr kumimoji="0" lang="zh-CN" alt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集中式管理带来的瓶颈问题</a:t>
            </a:r>
          </a:p>
        </p:txBody>
      </p:sp>
      <p:pic>
        <p:nvPicPr>
          <p:cNvPr id="14" name="图片 38">
            <a:extLst>
              <a:ext uri="{FF2B5EF4-FFF2-40B4-BE49-F238E27FC236}">
                <a16:creationId xmlns:a16="http://schemas.microsoft.com/office/drawing/2014/main" id="{E2EB3ED5-D8A7-4972-B155-2310F1CE81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809" y="2448234"/>
            <a:ext cx="6063024" cy="391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îŝḷîḓé-Rectangle 120">
            <a:extLst>
              <a:ext uri="{FF2B5EF4-FFF2-40B4-BE49-F238E27FC236}">
                <a16:creationId xmlns:a16="http://schemas.microsoft.com/office/drawing/2014/main" id="{1D3BDB20-4451-4A3E-8CF8-281366344669}"/>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 name="Group 5">
            <a:extLst>
              <a:ext uri="{FF2B5EF4-FFF2-40B4-BE49-F238E27FC236}">
                <a16:creationId xmlns:a16="http://schemas.microsoft.com/office/drawing/2014/main" id="{967B9168-DF1F-4050-BD3E-C1827EF2AC33}"/>
              </a:ext>
            </a:extLst>
          </p:cNvPr>
          <p:cNvGrpSpPr>
            <a:grpSpLocks/>
          </p:cNvGrpSpPr>
          <p:nvPr/>
        </p:nvGrpSpPr>
        <p:grpSpPr>
          <a:xfrm>
            <a:off x="695400" y="333260"/>
            <a:ext cx="435653" cy="704734"/>
            <a:chOff x="1339482" y="1448780"/>
            <a:chExt cx="1530100" cy="2542884"/>
          </a:xfrm>
        </p:grpSpPr>
        <p:grpSp>
          <p:nvGrpSpPr>
            <p:cNvPr id="17" name="Group 24">
              <a:extLst>
                <a:ext uri="{FF2B5EF4-FFF2-40B4-BE49-F238E27FC236}">
                  <a16:creationId xmlns:a16="http://schemas.microsoft.com/office/drawing/2014/main" id="{DABD5E67-100E-43E2-8E35-5F973AE35872}"/>
                </a:ext>
              </a:extLst>
            </p:cNvPr>
            <p:cNvGrpSpPr/>
            <p:nvPr/>
          </p:nvGrpSpPr>
          <p:grpSpPr>
            <a:xfrm>
              <a:off x="1339482" y="1448780"/>
              <a:ext cx="1530100" cy="2542884"/>
              <a:chOff x="1143000" y="1352550"/>
              <a:chExt cx="1066800" cy="1772921"/>
            </a:xfrm>
          </p:grpSpPr>
          <p:grpSp>
            <p:nvGrpSpPr>
              <p:cNvPr id="19" name="Group 25">
                <a:extLst>
                  <a:ext uri="{FF2B5EF4-FFF2-40B4-BE49-F238E27FC236}">
                    <a16:creationId xmlns:a16="http://schemas.microsoft.com/office/drawing/2014/main" id="{D4B8BA6F-6830-416D-9ECD-B8D72F064E99}"/>
                  </a:ext>
                </a:extLst>
              </p:cNvPr>
              <p:cNvGrpSpPr/>
              <p:nvPr/>
            </p:nvGrpSpPr>
            <p:grpSpPr>
              <a:xfrm>
                <a:off x="1220656" y="1995170"/>
                <a:ext cx="911488" cy="1130301"/>
                <a:chOff x="1147877" y="1942143"/>
                <a:chExt cx="911488" cy="1130301"/>
              </a:xfrm>
            </p:grpSpPr>
            <p:sp>
              <p:nvSpPr>
                <p:cNvPr id="21" name="îṥļîḑé-Arrow: Notched Right 27">
                  <a:extLst>
                    <a:ext uri="{FF2B5EF4-FFF2-40B4-BE49-F238E27FC236}">
                      <a16:creationId xmlns:a16="http://schemas.microsoft.com/office/drawing/2014/main" id="{94DACB90-399E-48EB-B886-AFE5F605BBB3}"/>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2" name="îṥļîḑé-Arrow: Notched Right 28">
                  <a:extLst>
                    <a:ext uri="{FF2B5EF4-FFF2-40B4-BE49-F238E27FC236}">
                      <a16:creationId xmlns:a16="http://schemas.microsoft.com/office/drawing/2014/main" id="{BACE20B6-A2CB-4D95-814E-E319D16575D3}"/>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0" name="îṥļîḑé-Oval 26">
                <a:extLst>
                  <a:ext uri="{FF2B5EF4-FFF2-40B4-BE49-F238E27FC236}">
                    <a16:creationId xmlns:a16="http://schemas.microsoft.com/office/drawing/2014/main" id="{717F94AD-02FD-463E-95C4-B4FA1D6ACCAF}"/>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8" name="îṥļîḑé-Freeform: Shape 32">
              <a:extLst>
                <a:ext uri="{FF2B5EF4-FFF2-40B4-BE49-F238E27FC236}">
                  <a16:creationId xmlns:a16="http://schemas.microsoft.com/office/drawing/2014/main" id="{EDCD6F55-A36F-457B-89ED-5028E93D46DD}"/>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341218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C4A5E5-7126-46B4-93EB-E14C9328FA0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4" name="圆角矩形 5">
            <a:extLst>
              <a:ext uri="{FF2B5EF4-FFF2-40B4-BE49-F238E27FC236}">
                <a16:creationId xmlns:a16="http://schemas.microsoft.com/office/drawing/2014/main" id="{E6772437-1637-4D85-BC9C-F73959B8F126}"/>
              </a:ext>
            </a:extLst>
          </p:cNvPr>
          <p:cNvSpPr>
            <a:spLocks noChangeArrowheads="1"/>
          </p:cNvSpPr>
          <p:nvPr/>
        </p:nvSpPr>
        <p:spPr bwMode="auto">
          <a:xfrm>
            <a:off x="323229" y="1489044"/>
            <a:ext cx="11593289" cy="1047599"/>
          </a:xfrm>
          <a:prstGeom prst="roundRect">
            <a:avLst>
              <a:gd name="adj" fmla="val 8972"/>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指控系统敏捷重构运行支撑环境，为敏捷性动因建模与识别、演化策略生成与评估、演化策略执行和系统控制提供了平台支撑。</a:t>
            </a:r>
          </a:p>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该成果已应用于</a:t>
            </a:r>
            <a:r>
              <a:rPr kumimoji="0" lang="zh-CN" alt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中电科</a:t>
            </a:r>
            <a:r>
              <a:rPr kumimoji="0" lang="en-US" altLang="zh-CN"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28</a:t>
            </a:r>
            <a:r>
              <a:rPr kumimoji="0" lang="zh-CN" alt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的指挥控制信息系统中。</a:t>
            </a:r>
          </a:p>
        </p:txBody>
      </p:sp>
      <p:sp>
        <p:nvSpPr>
          <p:cNvPr id="5" name="矩形 4">
            <a:extLst>
              <a:ext uri="{FF2B5EF4-FFF2-40B4-BE49-F238E27FC236}">
                <a16:creationId xmlns:a16="http://schemas.microsoft.com/office/drawing/2014/main" id="{4B72FF00-B318-4AF5-95D0-85406B0F3532}"/>
              </a:ext>
            </a:extLst>
          </p:cNvPr>
          <p:cNvSpPr/>
          <p:nvPr/>
        </p:nvSpPr>
        <p:spPr>
          <a:xfrm>
            <a:off x="0" y="936267"/>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基于多智能体的系统动态生成及自适应技术</a:t>
            </a:r>
            <a:r>
              <a:rPr kumimoji="0" lang="en-US" altLang="zh-CN"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(2/2)</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6" name="图片 5">
            <a:extLst>
              <a:ext uri="{FF2B5EF4-FFF2-40B4-BE49-F238E27FC236}">
                <a16:creationId xmlns:a16="http://schemas.microsoft.com/office/drawing/2014/main" id="{5B6816FB-83CE-4EBD-92AB-6BAF3CDD1C79}"/>
              </a:ext>
            </a:extLst>
          </p:cNvPr>
          <p:cNvPicPr/>
          <p:nvPr/>
        </p:nvPicPr>
        <p:blipFill>
          <a:blip r:embed="rId2"/>
          <a:stretch>
            <a:fillRect/>
          </a:stretch>
        </p:blipFill>
        <p:spPr>
          <a:xfrm>
            <a:off x="422427" y="2756218"/>
            <a:ext cx="3164539" cy="1556388"/>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E16D1CB9-788B-4049-83AD-20BBA324E540}"/>
              </a:ext>
            </a:extLst>
          </p:cNvPr>
          <p:cNvPicPr/>
          <p:nvPr/>
        </p:nvPicPr>
        <p:blipFill>
          <a:blip r:embed="rId3"/>
          <a:stretch>
            <a:fillRect/>
          </a:stretch>
        </p:blipFill>
        <p:spPr>
          <a:xfrm>
            <a:off x="801869" y="3676861"/>
            <a:ext cx="3164539" cy="1550242"/>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446C97B9-FA6A-469A-B986-896ADF5CE851}"/>
              </a:ext>
            </a:extLst>
          </p:cNvPr>
          <p:cNvPicPr/>
          <p:nvPr/>
        </p:nvPicPr>
        <p:blipFill>
          <a:blip r:embed="rId4"/>
          <a:stretch>
            <a:fillRect/>
          </a:stretch>
        </p:blipFill>
        <p:spPr>
          <a:xfrm>
            <a:off x="1181311" y="4779496"/>
            <a:ext cx="3164539" cy="1555198"/>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F890329C-EEE4-4B85-B6BB-E15FCC52848F}"/>
              </a:ext>
            </a:extLst>
          </p:cNvPr>
          <p:cNvPicPr/>
          <p:nvPr/>
        </p:nvPicPr>
        <p:blipFill>
          <a:blip r:embed="rId5"/>
          <a:stretch>
            <a:fillRect/>
          </a:stretch>
        </p:blipFill>
        <p:spPr>
          <a:xfrm>
            <a:off x="3985916" y="2748253"/>
            <a:ext cx="3164539" cy="1550242"/>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E208418D-C7D5-4FD2-A472-F4E0A4716810}"/>
              </a:ext>
            </a:extLst>
          </p:cNvPr>
          <p:cNvPicPr/>
          <p:nvPr/>
        </p:nvPicPr>
        <p:blipFill>
          <a:blip r:embed="rId6"/>
          <a:stretch>
            <a:fillRect/>
          </a:stretch>
        </p:blipFill>
        <p:spPr>
          <a:xfrm>
            <a:off x="4384866" y="3676861"/>
            <a:ext cx="3164539" cy="1550242"/>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7801C8E7-41A5-4257-AC03-C9EF1AA52745}"/>
              </a:ext>
            </a:extLst>
          </p:cNvPr>
          <p:cNvPicPr/>
          <p:nvPr/>
        </p:nvPicPr>
        <p:blipFill>
          <a:blip r:embed="rId7"/>
          <a:stretch>
            <a:fillRect/>
          </a:stretch>
        </p:blipFill>
        <p:spPr>
          <a:xfrm>
            <a:off x="4730848" y="4781218"/>
            <a:ext cx="3164538" cy="1555198"/>
          </a:xfrm>
          <a:prstGeom prst="rect">
            <a:avLst/>
          </a:prstGeom>
          <a:ln>
            <a:noFill/>
          </a:ln>
          <a:effectLst>
            <a:outerShdw blurRad="190500" algn="tl" rotWithShape="0">
              <a:srgbClr val="000000">
                <a:alpha val="70000"/>
              </a:srgbClr>
            </a:outerShdw>
          </a:effectLst>
        </p:spPr>
      </p:pic>
      <p:graphicFrame>
        <p:nvGraphicFramePr>
          <p:cNvPr id="12" name="图表 11">
            <a:extLst>
              <a:ext uri="{FF2B5EF4-FFF2-40B4-BE49-F238E27FC236}">
                <a16:creationId xmlns:a16="http://schemas.microsoft.com/office/drawing/2014/main" id="{029C5D6E-5698-4C4D-A1A1-924C848CE469}"/>
              </a:ext>
            </a:extLst>
          </p:cNvPr>
          <p:cNvGraphicFramePr/>
          <p:nvPr>
            <p:extLst>
              <p:ext uri="{D42A27DB-BD31-4B8C-83A1-F6EECF244321}">
                <p14:modId xmlns:p14="http://schemas.microsoft.com/office/powerpoint/2010/main" val="207186677"/>
              </p:ext>
            </p:extLst>
          </p:nvPr>
        </p:nvGraphicFramePr>
        <p:xfrm>
          <a:off x="7984336" y="4563612"/>
          <a:ext cx="4104456" cy="1937260"/>
        </p:xfrm>
        <a:graphic>
          <a:graphicData uri="http://schemas.openxmlformats.org/drawingml/2006/chart">
            <c:chart xmlns:c="http://schemas.openxmlformats.org/drawingml/2006/chart" xmlns:r="http://schemas.openxmlformats.org/officeDocument/2006/relationships" r:id="rId8"/>
          </a:graphicData>
        </a:graphic>
      </p:graphicFrame>
      <p:sp>
        <p:nvSpPr>
          <p:cNvPr id="13" name="矩形 12">
            <a:extLst>
              <a:ext uri="{FF2B5EF4-FFF2-40B4-BE49-F238E27FC236}">
                <a16:creationId xmlns:a16="http://schemas.microsoft.com/office/drawing/2014/main" id="{BDA319D2-C439-4672-9A3C-A6EF51BE2C8B}"/>
              </a:ext>
            </a:extLst>
          </p:cNvPr>
          <p:cNvSpPr/>
          <p:nvPr/>
        </p:nvSpPr>
        <p:spPr>
          <a:xfrm>
            <a:off x="8137103" y="6174677"/>
            <a:ext cx="3798923" cy="362535"/>
          </a:xfrm>
          <a:prstGeom prst="rect">
            <a:avLst/>
          </a:prstGeom>
        </p:spPr>
        <p:txBody>
          <a:bodyPr wrap="square">
            <a:spAutoFit/>
          </a:bodyPr>
          <a:lstStyle/>
          <a:p>
            <a:pPr marL="0" marR="0" lvl="0" indent="0" algn="ctr" defTabSz="814388" rtl="0" eaLnBrk="0" fontAlgn="base" latinLnBrk="0" hangingPunct="1">
              <a:lnSpc>
                <a:spcPct val="120000"/>
              </a:lnSpc>
              <a:spcBef>
                <a:spcPct val="0"/>
              </a:spcBef>
              <a:spcAft>
                <a:spcPct val="0"/>
              </a:spcAft>
              <a:buClr>
                <a:srgbClr val="333399"/>
              </a:buClr>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决策耗时较一般方法降低</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40%</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左右</a:t>
            </a:r>
          </a:p>
        </p:txBody>
      </p:sp>
      <p:sp>
        <p:nvSpPr>
          <p:cNvPr id="14" name="矩形 13">
            <a:extLst>
              <a:ext uri="{FF2B5EF4-FFF2-40B4-BE49-F238E27FC236}">
                <a16:creationId xmlns:a16="http://schemas.microsoft.com/office/drawing/2014/main" id="{C156F987-8FA6-43A9-98F8-6260F513B1AB}"/>
              </a:ext>
            </a:extLst>
          </p:cNvPr>
          <p:cNvSpPr/>
          <p:nvPr/>
        </p:nvSpPr>
        <p:spPr>
          <a:xfrm>
            <a:off x="8265068" y="4386590"/>
            <a:ext cx="37299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1700</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个节点内，决策时间不超过</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1s</a:t>
            </a:r>
          </a:p>
        </p:txBody>
      </p:sp>
      <p:graphicFrame>
        <p:nvGraphicFramePr>
          <p:cNvPr id="15" name="图表 14">
            <a:extLst>
              <a:ext uri="{FF2B5EF4-FFF2-40B4-BE49-F238E27FC236}">
                <a16:creationId xmlns:a16="http://schemas.microsoft.com/office/drawing/2014/main" id="{820930A1-AEBE-4F05-94A6-B6EB8FBEADEB}"/>
              </a:ext>
            </a:extLst>
          </p:cNvPr>
          <p:cNvGraphicFramePr/>
          <p:nvPr>
            <p:extLst>
              <p:ext uri="{D42A27DB-BD31-4B8C-83A1-F6EECF244321}">
                <p14:modId xmlns:p14="http://schemas.microsoft.com/office/powerpoint/2010/main" val="3231605955"/>
              </p:ext>
            </p:extLst>
          </p:nvPr>
        </p:nvGraphicFramePr>
        <p:xfrm>
          <a:off x="8239845" y="2604839"/>
          <a:ext cx="3696181" cy="1854250"/>
        </p:xfrm>
        <a:graphic>
          <a:graphicData uri="http://schemas.openxmlformats.org/drawingml/2006/chart">
            <c:chart xmlns:c="http://schemas.openxmlformats.org/drawingml/2006/chart" xmlns:r="http://schemas.openxmlformats.org/officeDocument/2006/relationships" r:id="rId9"/>
          </a:graphicData>
        </a:graphic>
      </p:graphicFrame>
      <p:sp>
        <p:nvSpPr>
          <p:cNvPr id="16" name="îŝḷîḓé-Rectangle 120">
            <a:extLst>
              <a:ext uri="{FF2B5EF4-FFF2-40B4-BE49-F238E27FC236}">
                <a16:creationId xmlns:a16="http://schemas.microsoft.com/office/drawing/2014/main" id="{640BF9A2-13DC-4DFB-8647-71F505D099E6}"/>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7" name="Group 5">
            <a:extLst>
              <a:ext uri="{FF2B5EF4-FFF2-40B4-BE49-F238E27FC236}">
                <a16:creationId xmlns:a16="http://schemas.microsoft.com/office/drawing/2014/main" id="{5953750A-8A5E-4F48-B5A6-26D41B8FC687}"/>
              </a:ext>
            </a:extLst>
          </p:cNvPr>
          <p:cNvGrpSpPr>
            <a:grpSpLocks/>
          </p:cNvGrpSpPr>
          <p:nvPr/>
        </p:nvGrpSpPr>
        <p:grpSpPr>
          <a:xfrm>
            <a:off x="695400" y="333260"/>
            <a:ext cx="435653" cy="704734"/>
            <a:chOff x="1339482" y="1448780"/>
            <a:chExt cx="1530100" cy="2542884"/>
          </a:xfrm>
        </p:grpSpPr>
        <p:grpSp>
          <p:nvGrpSpPr>
            <p:cNvPr id="18" name="Group 24">
              <a:extLst>
                <a:ext uri="{FF2B5EF4-FFF2-40B4-BE49-F238E27FC236}">
                  <a16:creationId xmlns:a16="http://schemas.microsoft.com/office/drawing/2014/main" id="{7FDD4E5B-3989-4067-B574-0CC4F6F05E30}"/>
                </a:ext>
              </a:extLst>
            </p:cNvPr>
            <p:cNvGrpSpPr/>
            <p:nvPr/>
          </p:nvGrpSpPr>
          <p:grpSpPr>
            <a:xfrm>
              <a:off x="1339482" y="1448780"/>
              <a:ext cx="1530100" cy="2542884"/>
              <a:chOff x="1143000" y="1352550"/>
              <a:chExt cx="1066800" cy="1772921"/>
            </a:xfrm>
          </p:grpSpPr>
          <p:grpSp>
            <p:nvGrpSpPr>
              <p:cNvPr id="20" name="Group 25">
                <a:extLst>
                  <a:ext uri="{FF2B5EF4-FFF2-40B4-BE49-F238E27FC236}">
                    <a16:creationId xmlns:a16="http://schemas.microsoft.com/office/drawing/2014/main" id="{29B89EC9-9B95-449A-8BD8-A3F46375F951}"/>
                  </a:ext>
                </a:extLst>
              </p:cNvPr>
              <p:cNvGrpSpPr/>
              <p:nvPr/>
            </p:nvGrpSpPr>
            <p:grpSpPr>
              <a:xfrm>
                <a:off x="1220656" y="1995170"/>
                <a:ext cx="911488" cy="1130301"/>
                <a:chOff x="1147877" y="1942143"/>
                <a:chExt cx="911488" cy="1130301"/>
              </a:xfrm>
            </p:grpSpPr>
            <p:sp>
              <p:nvSpPr>
                <p:cNvPr id="22" name="îṥļîḑé-Arrow: Notched Right 27">
                  <a:extLst>
                    <a:ext uri="{FF2B5EF4-FFF2-40B4-BE49-F238E27FC236}">
                      <a16:creationId xmlns:a16="http://schemas.microsoft.com/office/drawing/2014/main" id="{3152D5C6-78EB-46D5-B308-2812C9104744}"/>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3" name="îṥļîḑé-Arrow: Notched Right 28">
                  <a:extLst>
                    <a:ext uri="{FF2B5EF4-FFF2-40B4-BE49-F238E27FC236}">
                      <a16:creationId xmlns:a16="http://schemas.microsoft.com/office/drawing/2014/main" id="{57522004-0D72-42E8-891F-1DBAA2F1D2B6}"/>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1" name="îṥļîḑé-Oval 26">
                <a:extLst>
                  <a:ext uri="{FF2B5EF4-FFF2-40B4-BE49-F238E27FC236}">
                    <a16:creationId xmlns:a16="http://schemas.microsoft.com/office/drawing/2014/main" id="{F8F0BB93-F780-4805-9FA4-1728E9386058}"/>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9" name="îṥļîḑé-Freeform: Shape 32">
              <a:extLst>
                <a:ext uri="{FF2B5EF4-FFF2-40B4-BE49-F238E27FC236}">
                  <a16:creationId xmlns:a16="http://schemas.microsoft.com/office/drawing/2014/main" id="{2B67AFE8-B2ED-4A74-BAD3-329213AB7E1E}"/>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1427472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E2136E-EB5B-4A09-8332-E16423BCC50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4" name="圆角矩形 5">
            <a:extLst>
              <a:ext uri="{FF2B5EF4-FFF2-40B4-BE49-F238E27FC236}">
                <a16:creationId xmlns:a16="http://schemas.microsoft.com/office/drawing/2014/main" id="{C1932CB0-65E0-4D4D-BD01-EBD5BEDF34D0}"/>
              </a:ext>
            </a:extLst>
          </p:cNvPr>
          <p:cNvSpPr>
            <a:spLocks noChangeArrowheads="1"/>
          </p:cNvSpPr>
          <p:nvPr/>
        </p:nvSpPr>
        <p:spPr bwMode="auto">
          <a:xfrm>
            <a:off x="305788" y="1633481"/>
            <a:ext cx="11593289" cy="1175436"/>
          </a:xfrm>
          <a:prstGeom prst="roundRect">
            <a:avLst>
              <a:gd name="adj" fmla="val 8972"/>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pPr marL="0" marR="0" lvl="0" indent="457200" algn="l" defTabSz="914400" rtl="0" eaLnBrk="1" fontAlgn="auto" latinLnBrk="0" hangingPunct="1">
              <a:lnSpc>
                <a:spcPct val="125000"/>
              </a:lnSpc>
              <a:spcBef>
                <a:spcPts val="0"/>
              </a:spcBef>
              <a:spcAft>
                <a:spcPts val="0"/>
              </a:spcAft>
              <a:buClr>
                <a:srgbClr val="C00000"/>
              </a:buClr>
              <a:buSzPct val="120000"/>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针对指控决策的高效性、自主化、可动态改变集成性等特点，研究可用于</a:t>
            </a:r>
            <a:r>
              <a:rPr kumimoji="0" lang="zh-CN" alt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指挥控制</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的动态集成平台，以及以去中心化治理为基础的可定义</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交互规则，实现指导</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自治及自主协作通信、去中心化异构数据管理等功能，达到指控系统的演化事件的实时监听、快速反应、精准决策的目的。</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322AF9D5-3421-4255-BED8-71533787EB33}"/>
              </a:ext>
            </a:extLst>
          </p:cNvPr>
          <p:cNvSpPr/>
          <p:nvPr/>
        </p:nvSpPr>
        <p:spPr>
          <a:xfrm>
            <a:off x="-17441" y="961985"/>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基于多智能体的在线演化动态集成方法</a:t>
            </a:r>
            <a:r>
              <a:rPr kumimoji="0" lang="en-US" altLang="zh-CN"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(1/2)</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aphicFrame>
        <p:nvGraphicFramePr>
          <p:cNvPr id="6" name="对象 1">
            <a:extLst>
              <a:ext uri="{FF2B5EF4-FFF2-40B4-BE49-F238E27FC236}">
                <a16:creationId xmlns:a16="http://schemas.microsoft.com/office/drawing/2014/main" id="{B4640A98-3D05-41E5-A852-0DD2E07FBE8F}"/>
              </a:ext>
            </a:extLst>
          </p:cNvPr>
          <p:cNvGraphicFramePr>
            <a:graphicFrameLocks noChangeAspect="1"/>
          </p:cNvGraphicFramePr>
          <p:nvPr>
            <p:extLst>
              <p:ext uri="{D42A27DB-BD31-4B8C-83A1-F6EECF244321}">
                <p14:modId xmlns:p14="http://schemas.microsoft.com/office/powerpoint/2010/main" val="135456558"/>
              </p:ext>
            </p:extLst>
          </p:nvPr>
        </p:nvGraphicFramePr>
        <p:xfrm>
          <a:off x="310433" y="2808917"/>
          <a:ext cx="4730075" cy="3338491"/>
        </p:xfrm>
        <a:graphic>
          <a:graphicData uri="http://schemas.openxmlformats.org/presentationml/2006/ole">
            <mc:AlternateContent xmlns:mc="http://schemas.openxmlformats.org/markup-compatibility/2006">
              <mc:Choice xmlns:v="urn:schemas-microsoft-com:vml" Requires="v">
                <p:oleObj spid="_x0000_s3100" name="Visio" r:id="rId3" imgW="5667418" imgH="4038715" progId="Visio.Drawing.15">
                  <p:embed/>
                </p:oleObj>
              </mc:Choice>
              <mc:Fallback>
                <p:oleObj name="Visio" r:id="rId3" imgW="5667418" imgH="4038715" progId="Visio.Drawing.15">
                  <p:embed/>
                  <p:pic>
                    <p:nvPicPr>
                      <p:cNvPr id="6" name="对象 1">
                        <a:extLst>
                          <a:ext uri="{FF2B5EF4-FFF2-40B4-BE49-F238E27FC236}">
                            <a16:creationId xmlns:a16="http://schemas.microsoft.com/office/drawing/2014/main" id="{B4640A98-3D05-41E5-A852-0DD2E07FBE8F}"/>
                          </a:ext>
                        </a:extLst>
                      </p:cNvPr>
                      <p:cNvPicPr>
                        <a:picLocks noChangeAspect="1" noChangeArrowheads="1"/>
                      </p:cNvPicPr>
                      <p:nvPr/>
                    </p:nvPicPr>
                    <p:blipFill>
                      <a:blip r:embed="rId4"/>
                      <a:srcRect/>
                      <a:stretch>
                        <a:fillRect/>
                      </a:stretch>
                    </p:blipFill>
                    <p:spPr bwMode="auto">
                      <a:xfrm>
                        <a:off x="310433" y="2808917"/>
                        <a:ext cx="4730075" cy="3338491"/>
                      </a:xfrm>
                      <a:prstGeom prst="rect">
                        <a:avLst/>
                      </a:prstGeom>
                      <a:noFill/>
                      <a:ln>
                        <a:noFill/>
                      </a:ln>
                    </p:spPr>
                  </p:pic>
                </p:oleObj>
              </mc:Fallback>
            </mc:AlternateContent>
          </a:graphicData>
        </a:graphic>
      </p:graphicFrame>
      <p:sp>
        <p:nvSpPr>
          <p:cNvPr id="7" name="文本框 6">
            <a:extLst>
              <a:ext uri="{FF2B5EF4-FFF2-40B4-BE49-F238E27FC236}">
                <a16:creationId xmlns:a16="http://schemas.microsoft.com/office/drawing/2014/main" id="{4905C808-0210-418E-9231-178826684A31}"/>
              </a:ext>
            </a:extLst>
          </p:cNvPr>
          <p:cNvSpPr txBox="1"/>
          <p:nvPr/>
        </p:nvSpPr>
        <p:spPr>
          <a:xfrm>
            <a:off x="983432" y="6009312"/>
            <a:ext cx="3552190" cy="33855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基于多智能体的在线演化过程模型</a:t>
            </a:r>
          </a:p>
        </p:txBody>
      </p:sp>
      <p:sp>
        <p:nvSpPr>
          <p:cNvPr id="8" name="圆角矩形 118">
            <a:extLst>
              <a:ext uri="{FF2B5EF4-FFF2-40B4-BE49-F238E27FC236}">
                <a16:creationId xmlns:a16="http://schemas.microsoft.com/office/drawing/2014/main" id="{D042E995-44E5-4D05-A4E5-D449BAC8A0CE}"/>
              </a:ext>
            </a:extLst>
          </p:cNvPr>
          <p:cNvSpPr/>
          <p:nvPr/>
        </p:nvSpPr>
        <p:spPr>
          <a:xfrm>
            <a:off x="5116729" y="2877392"/>
            <a:ext cx="6684613" cy="3390458"/>
          </a:xfrm>
          <a:prstGeom prst="roundRect">
            <a:avLst>
              <a:gd name="adj" fmla="val 1004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marR="0" lvl="0" indent="-342900" algn="just" defTabSz="914400" rtl="0" eaLnBrk="0" fontAlgn="base" latinLnBrk="0" hangingPunct="0">
              <a:lnSpc>
                <a:spcPts val="2800"/>
              </a:lnSpc>
              <a:spcBef>
                <a:spcPct val="0"/>
              </a:spcBef>
              <a:spcAft>
                <a:spcPct val="0"/>
              </a:spcAft>
              <a:buClr>
                <a:srgbClr val="C00000"/>
              </a:buClr>
              <a:buSzTx/>
              <a:buFont typeface="Wingdings" panose="05000000000000000000" pitchFamily="2" charset="2"/>
              <a:buChar char="n"/>
              <a:tabLst/>
              <a:defRPr/>
            </a:pP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9" name="文本框 89">
            <a:extLst>
              <a:ext uri="{FF2B5EF4-FFF2-40B4-BE49-F238E27FC236}">
                <a16:creationId xmlns:a16="http://schemas.microsoft.com/office/drawing/2014/main" id="{F7A4922D-1E7F-4E93-B4AD-294910BC2426}"/>
              </a:ext>
            </a:extLst>
          </p:cNvPr>
          <p:cNvSpPr txBox="1">
            <a:spLocks noChangeArrowheads="1"/>
          </p:cNvSpPr>
          <p:nvPr/>
        </p:nvSpPr>
        <p:spPr bwMode="auto">
          <a:xfrm>
            <a:off x="5385619" y="3023546"/>
            <a:ext cx="6336704" cy="314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457200" algn="l" defTabSz="914400" rtl="0" eaLnBrk="1" fontAlgn="auto" latinLnBrk="0" hangingPunct="1">
              <a:lnSpc>
                <a:spcPct val="125000"/>
              </a:lnSpc>
              <a:spcBef>
                <a:spcPct val="0"/>
              </a:spcBef>
              <a:spcAft>
                <a:spcPts val="0"/>
              </a:spcAft>
              <a:buClr>
                <a:srgbClr val="4276AA"/>
              </a:buClr>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封装与</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组织技术：</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根据指控系统特征，确定基于</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封装的划分规则及封装层次，建立</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包装工具以及</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间的组织结构。</a:t>
            </a:r>
          </a:p>
          <a:p>
            <a:pPr marL="0" marR="0" lvl="0" indent="457200" algn="l" defTabSz="914400" rtl="0" eaLnBrk="1" fontAlgn="auto" latinLnBrk="0" hangingPunct="1">
              <a:lnSpc>
                <a:spcPct val="125000"/>
              </a:lnSpc>
              <a:spcBef>
                <a:spcPct val="0"/>
              </a:spcBef>
              <a:spcAft>
                <a:spcPts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多</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通信与协作技术：</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建立了</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通信体系结构以及基于消息传递和黑板交互等多种通信方式，并以此为基础，建立了基于改进合同网协议的多</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协作策略。</a:t>
            </a:r>
          </a:p>
          <a:p>
            <a:pPr marL="0" marR="0" lvl="0" indent="457200" algn="l" defTabSz="914400" rtl="0" eaLnBrk="1" fontAlgn="auto" latinLnBrk="0" hangingPunct="1">
              <a:lnSpc>
                <a:spcPct val="125000"/>
              </a:lnSpc>
              <a:spcBef>
                <a:spcPct val="0"/>
              </a:spcBef>
              <a:spcAft>
                <a:spcPts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自主协作控制技术和自适应机制：</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基于环境感知策略，建立了基于“规则分发</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自主协作”的动态集成自主控制策略；建立了用户需求变化驱动的、全局环境变化驱动的、局部环境变化驱动的多种自适应机制</a:t>
            </a:r>
          </a:p>
        </p:txBody>
      </p:sp>
      <p:sp>
        <p:nvSpPr>
          <p:cNvPr id="10" name="îŝḷîḓé-Rectangle 120">
            <a:extLst>
              <a:ext uri="{FF2B5EF4-FFF2-40B4-BE49-F238E27FC236}">
                <a16:creationId xmlns:a16="http://schemas.microsoft.com/office/drawing/2014/main" id="{68CBFE03-AB38-46F2-B099-F79BF6BE49F1}"/>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1" name="Group 5">
            <a:extLst>
              <a:ext uri="{FF2B5EF4-FFF2-40B4-BE49-F238E27FC236}">
                <a16:creationId xmlns:a16="http://schemas.microsoft.com/office/drawing/2014/main" id="{E2116DB6-6BA9-4097-9317-9E5D57D2668F}"/>
              </a:ext>
            </a:extLst>
          </p:cNvPr>
          <p:cNvGrpSpPr>
            <a:grpSpLocks/>
          </p:cNvGrpSpPr>
          <p:nvPr/>
        </p:nvGrpSpPr>
        <p:grpSpPr>
          <a:xfrm>
            <a:off x="695400" y="333260"/>
            <a:ext cx="435653" cy="704734"/>
            <a:chOff x="1339482" y="1448780"/>
            <a:chExt cx="1530100" cy="2542884"/>
          </a:xfrm>
        </p:grpSpPr>
        <p:grpSp>
          <p:nvGrpSpPr>
            <p:cNvPr id="12" name="Group 24">
              <a:extLst>
                <a:ext uri="{FF2B5EF4-FFF2-40B4-BE49-F238E27FC236}">
                  <a16:creationId xmlns:a16="http://schemas.microsoft.com/office/drawing/2014/main" id="{83831681-D4BC-4E9A-9787-8FF61EC4377B}"/>
                </a:ext>
              </a:extLst>
            </p:cNvPr>
            <p:cNvGrpSpPr/>
            <p:nvPr/>
          </p:nvGrpSpPr>
          <p:grpSpPr>
            <a:xfrm>
              <a:off x="1339482" y="1448780"/>
              <a:ext cx="1530100" cy="2542884"/>
              <a:chOff x="1143000" y="1352550"/>
              <a:chExt cx="1066800" cy="1772921"/>
            </a:xfrm>
          </p:grpSpPr>
          <p:grpSp>
            <p:nvGrpSpPr>
              <p:cNvPr id="14" name="Group 25">
                <a:extLst>
                  <a:ext uri="{FF2B5EF4-FFF2-40B4-BE49-F238E27FC236}">
                    <a16:creationId xmlns:a16="http://schemas.microsoft.com/office/drawing/2014/main" id="{97F0AD32-3498-412D-8925-91C406F96BC9}"/>
                  </a:ext>
                </a:extLst>
              </p:cNvPr>
              <p:cNvGrpSpPr/>
              <p:nvPr/>
            </p:nvGrpSpPr>
            <p:grpSpPr>
              <a:xfrm>
                <a:off x="1220656" y="1995170"/>
                <a:ext cx="911488" cy="1130301"/>
                <a:chOff x="1147877" y="1942143"/>
                <a:chExt cx="911488" cy="1130301"/>
              </a:xfrm>
            </p:grpSpPr>
            <p:sp>
              <p:nvSpPr>
                <p:cNvPr id="16" name="îṥļîḑé-Arrow: Notched Right 27">
                  <a:extLst>
                    <a:ext uri="{FF2B5EF4-FFF2-40B4-BE49-F238E27FC236}">
                      <a16:creationId xmlns:a16="http://schemas.microsoft.com/office/drawing/2014/main" id="{C1649618-8B96-47A6-B816-2E06180A65B6}"/>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 name="îṥļîḑé-Arrow: Notched Right 28">
                  <a:extLst>
                    <a:ext uri="{FF2B5EF4-FFF2-40B4-BE49-F238E27FC236}">
                      <a16:creationId xmlns:a16="http://schemas.microsoft.com/office/drawing/2014/main" id="{400AA448-900E-4C57-A15A-4FC51811767F}"/>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5" name="îṥļîḑé-Oval 26">
                <a:extLst>
                  <a:ext uri="{FF2B5EF4-FFF2-40B4-BE49-F238E27FC236}">
                    <a16:creationId xmlns:a16="http://schemas.microsoft.com/office/drawing/2014/main" id="{F5CCAD67-B28B-4103-B17B-202096F2C0ED}"/>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3" name="îṥļîḑé-Freeform: Shape 32">
              <a:extLst>
                <a:ext uri="{FF2B5EF4-FFF2-40B4-BE49-F238E27FC236}">
                  <a16:creationId xmlns:a16="http://schemas.microsoft.com/office/drawing/2014/main" id="{0320A023-E63D-47CE-A90D-7A8D503540CF}"/>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1248936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4223CD-8041-4F19-9756-F2A1FC33897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4" name="圆角矩形 5">
            <a:extLst>
              <a:ext uri="{FF2B5EF4-FFF2-40B4-BE49-F238E27FC236}">
                <a16:creationId xmlns:a16="http://schemas.microsoft.com/office/drawing/2014/main" id="{9B9F0850-DF90-4307-8999-460955396604}"/>
              </a:ext>
            </a:extLst>
          </p:cNvPr>
          <p:cNvSpPr>
            <a:spLocks noChangeArrowheads="1"/>
          </p:cNvSpPr>
          <p:nvPr/>
        </p:nvSpPr>
        <p:spPr bwMode="auto">
          <a:xfrm>
            <a:off x="323229" y="1489044"/>
            <a:ext cx="11593289" cy="1147446"/>
          </a:xfrm>
          <a:prstGeom prst="roundRect">
            <a:avLst>
              <a:gd name="adj" fmla="val 8972"/>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根据研究过程中获得的理论成果，实现了可支持系统在线演化基于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Agent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的动态集成运行支撑环境原型、开发工具集和运行时管理工具集，并额外开发完成相关工具。</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该成果已应用于</a:t>
            </a:r>
            <a:r>
              <a:rPr kumimoji="0" lang="zh-CN" alt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中电科</a:t>
            </a:r>
            <a:r>
              <a:rPr kumimoji="0" lang="en-US" altLang="zh-CN"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28</a:t>
            </a:r>
            <a:r>
              <a:rPr kumimoji="0" lang="zh-CN" alt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的指挥控制信息系统中。</a:t>
            </a:r>
          </a:p>
        </p:txBody>
      </p:sp>
      <p:sp>
        <p:nvSpPr>
          <p:cNvPr id="5" name="矩形 4">
            <a:extLst>
              <a:ext uri="{FF2B5EF4-FFF2-40B4-BE49-F238E27FC236}">
                <a16:creationId xmlns:a16="http://schemas.microsoft.com/office/drawing/2014/main" id="{6A01A384-B949-415E-BF29-03ED73669E6F}"/>
              </a:ext>
            </a:extLst>
          </p:cNvPr>
          <p:cNvSpPr/>
          <p:nvPr/>
        </p:nvSpPr>
        <p:spPr>
          <a:xfrm>
            <a:off x="7083" y="920027"/>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基于多智能体的在线演化动态集成方法</a:t>
            </a:r>
            <a:r>
              <a:rPr kumimoji="0" lang="en-US" altLang="zh-CN"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(2/2)</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6" name="组合 5">
            <a:extLst>
              <a:ext uri="{FF2B5EF4-FFF2-40B4-BE49-F238E27FC236}">
                <a16:creationId xmlns:a16="http://schemas.microsoft.com/office/drawing/2014/main" id="{2B778194-182C-4F90-AAE0-F2AAE1721ED1}"/>
              </a:ext>
            </a:extLst>
          </p:cNvPr>
          <p:cNvGrpSpPr/>
          <p:nvPr/>
        </p:nvGrpSpPr>
        <p:grpSpPr>
          <a:xfrm>
            <a:off x="161949" y="2739762"/>
            <a:ext cx="3077287" cy="2783321"/>
            <a:chOff x="190964" y="2700862"/>
            <a:chExt cx="3249139" cy="2941000"/>
          </a:xfrm>
        </p:grpSpPr>
        <p:grpSp>
          <p:nvGrpSpPr>
            <p:cNvPr id="7" name="组合 6">
              <a:extLst>
                <a:ext uri="{FF2B5EF4-FFF2-40B4-BE49-F238E27FC236}">
                  <a16:creationId xmlns:a16="http://schemas.microsoft.com/office/drawing/2014/main" id="{3AC55EB6-F080-4ED1-ACCE-7D80EFC5BEC0}"/>
                </a:ext>
              </a:extLst>
            </p:cNvPr>
            <p:cNvGrpSpPr/>
            <p:nvPr/>
          </p:nvGrpSpPr>
          <p:grpSpPr>
            <a:xfrm>
              <a:off x="354500" y="2700862"/>
              <a:ext cx="3085603" cy="2449237"/>
              <a:chOff x="675219" y="3011546"/>
              <a:chExt cx="3085603" cy="2449237"/>
            </a:xfrm>
          </p:grpSpPr>
          <p:grpSp>
            <p:nvGrpSpPr>
              <p:cNvPr id="9" name="组合 1">
                <a:extLst>
                  <a:ext uri="{FF2B5EF4-FFF2-40B4-BE49-F238E27FC236}">
                    <a16:creationId xmlns:a16="http://schemas.microsoft.com/office/drawing/2014/main" id="{45F2A710-54FA-4575-A41E-D013AE67C27C}"/>
                  </a:ext>
                </a:extLst>
              </p:cNvPr>
              <p:cNvGrpSpPr/>
              <p:nvPr/>
            </p:nvGrpSpPr>
            <p:grpSpPr bwMode="auto">
              <a:xfrm>
                <a:off x="675219" y="3011546"/>
                <a:ext cx="2647457" cy="1793827"/>
                <a:chOff x="2786159" y="1436246"/>
                <a:chExt cx="2394692" cy="2089592"/>
              </a:xfrm>
            </p:grpSpPr>
            <p:pic>
              <p:nvPicPr>
                <p:cNvPr id="15" name="图片 220">
                  <a:extLst>
                    <a:ext uri="{FF2B5EF4-FFF2-40B4-BE49-F238E27FC236}">
                      <a16:creationId xmlns:a16="http://schemas.microsoft.com/office/drawing/2014/main" id="{89AA7ED5-1400-4E1F-B807-DBB5497026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6159" y="1436246"/>
                  <a:ext cx="2394692" cy="2089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32">
                  <a:extLst>
                    <a:ext uri="{FF2B5EF4-FFF2-40B4-BE49-F238E27FC236}">
                      <a16:creationId xmlns:a16="http://schemas.microsoft.com/office/drawing/2014/main" id="{3878B3B1-2B8C-489E-860C-B3FDC5406659}"/>
                    </a:ext>
                  </a:extLst>
                </p:cNvPr>
                <p:cNvSpPr>
                  <a:spLocks noChangeArrowheads="1"/>
                </p:cNvSpPr>
                <p:nvPr/>
              </p:nvSpPr>
              <p:spPr bwMode="auto">
                <a:xfrm>
                  <a:off x="3524617" y="1765899"/>
                  <a:ext cx="1479431" cy="1224030"/>
                </a:xfrm>
                <a:prstGeom prst="rect">
                  <a:avLst/>
                </a:prstGeom>
                <a:noFill/>
                <a:ln w="12700">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 name="线形标注 1 35">
                  <a:extLst>
                    <a:ext uri="{FF2B5EF4-FFF2-40B4-BE49-F238E27FC236}">
                      <a16:creationId xmlns:a16="http://schemas.microsoft.com/office/drawing/2014/main" id="{8CF02D83-9B9E-4847-9634-1036D3B54EFB}"/>
                    </a:ext>
                  </a:extLst>
                </p:cNvPr>
                <p:cNvSpPr/>
                <p:nvPr/>
              </p:nvSpPr>
              <p:spPr bwMode="auto">
                <a:xfrm>
                  <a:off x="2862544" y="2068045"/>
                  <a:ext cx="662073" cy="413145"/>
                </a:xfrm>
                <a:prstGeom prst="borderCallout1">
                  <a:avLst>
                    <a:gd name="adj1" fmla="val 101403"/>
                    <a:gd name="adj2" fmla="val 51491"/>
                    <a:gd name="adj3" fmla="val 181130"/>
                    <a:gd name="adj4" fmla="val 32792"/>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名称列表</a:t>
                  </a:r>
                  <a:endParaRPr kumimoji="0" lang="en-US" altLang="zh-CN" sz="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8" name="线形标注 2 43">
                  <a:extLst>
                    <a:ext uri="{FF2B5EF4-FFF2-40B4-BE49-F238E27FC236}">
                      <a16:creationId xmlns:a16="http://schemas.microsoft.com/office/drawing/2014/main" id="{5DE4C63B-16BE-4D28-8056-0AADFCA7DA0D}"/>
                    </a:ext>
                  </a:extLst>
                </p:cNvPr>
                <p:cNvSpPr/>
                <p:nvPr/>
              </p:nvSpPr>
              <p:spPr bwMode="auto">
                <a:xfrm>
                  <a:off x="3851920" y="3068960"/>
                  <a:ext cx="1152128" cy="371788"/>
                </a:xfrm>
                <a:prstGeom prst="borderCallout2">
                  <a:avLst>
                    <a:gd name="adj1" fmla="val 43750"/>
                    <a:gd name="adj2" fmla="val -412"/>
                    <a:gd name="adj3" fmla="val 43750"/>
                    <a:gd name="adj4" fmla="val -10625"/>
                    <a:gd name="adj5" fmla="val -20486"/>
                    <a:gd name="adj6" fmla="val -18954"/>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功能</a:t>
                  </a:r>
                  <a:r>
                    <a:rPr kumimoji="0" lang="en-US" altLang="zh-CN" sz="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基本信息配置</a:t>
                  </a:r>
                </a:p>
              </p:txBody>
            </p:sp>
          </p:grpSp>
          <p:grpSp>
            <p:nvGrpSpPr>
              <p:cNvPr id="10" name="组合 9">
                <a:extLst>
                  <a:ext uri="{FF2B5EF4-FFF2-40B4-BE49-F238E27FC236}">
                    <a16:creationId xmlns:a16="http://schemas.microsoft.com/office/drawing/2014/main" id="{11C35A25-D81D-4836-A3C5-66EED303ECA8}"/>
                  </a:ext>
                </a:extLst>
              </p:cNvPr>
              <p:cNvGrpSpPr/>
              <p:nvPr/>
            </p:nvGrpSpPr>
            <p:grpSpPr>
              <a:xfrm>
                <a:off x="1113365" y="3667346"/>
                <a:ext cx="2647457" cy="1793437"/>
                <a:chOff x="5003800" y="3213100"/>
                <a:chExt cx="3763963" cy="3095625"/>
              </a:xfrm>
            </p:grpSpPr>
            <p:pic>
              <p:nvPicPr>
                <p:cNvPr id="11" name="图片 292">
                  <a:extLst>
                    <a:ext uri="{FF2B5EF4-FFF2-40B4-BE49-F238E27FC236}">
                      <a16:creationId xmlns:a16="http://schemas.microsoft.com/office/drawing/2014/main" id="{631F6562-BCAB-4B9B-BC06-82E125DF94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3800" y="3227388"/>
                  <a:ext cx="3763963" cy="30813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线形标注 1 9">
                  <a:extLst>
                    <a:ext uri="{FF2B5EF4-FFF2-40B4-BE49-F238E27FC236}">
                      <a16:creationId xmlns:a16="http://schemas.microsoft.com/office/drawing/2014/main" id="{CDD76EBD-8E21-4C2C-B1EC-629D72BBA6A4}"/>
                    </a:ext>
                  </a:extLst>
                </p:cNvPr>
                <p:cNvSpPr/>
                <p:nvPr/>
              </p:nvSpPr>
              <p:spPr bwMode="auto">
                <a:xfrm>
                  <a:off x="5346700" y="3213100"/>
                  <a:ext cx="2030413" cy="336550"/>
                </a:xfrm>
                <a:prstGeom prst="borderCallout1">
                  <a:avLst>
                    <a:gd name="adj1" fmla="val 98560"/>
                    <a:gd name="adj2" fmla="val 6625"/>
                    <a:gd name="adj3" fmla="val 492032"/>
                    <a:gd name="adj4" fmla="val 611"/>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r>
                    <a:rPr kumimoji="0" lang="zh-CN" altLang="en-US"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名称列表</a:t>
                  </a:r>
                </a:p>
              </p:txBody>
            </p:sp>
            <p:sp>
              <p:nvSpPr>
                <p:cNvPr id="13" name="矩形 10">
                  <a:extLst>
                    <a:ext uri="{FF2B5EF4-FFF2-40B4-BE49-F238E27FC236}">
                      <a16:creationId xmlns:a16="http://schemas.microsoft.com/office/drawing/2014/main" id="{70CD3BFD-2C3F-41A2-A54A-D10988317B64}"/>
                    </a:ext>
                  </a:extLst>
                </p:cNvPr>
                <p:cNvSpPr>
                  <a:spLocks noChangeArrowheads="1"/>
                </p:cNvSpPr>
                <p:nvPr/>
              </p:nvSpPr>
              <p:spPr bwMode="auto">
                <a:xfrm>
                  <a:off x="6116638" y="3665538"/>
                  <a:ext cx="2443162" cy="1490662"/>
                </a:xfrm>
                <a:prstGeom prst="rect">
                  <a:avLst/>
                </a:prstGeom>
                <a:noFill/>
                <a:ln w="12700">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4" name="线形标注 2 11">
                  <a:extLst>
                    <a:ext uri="{FF2B5EF4-FFF2-40B4-BE49-F238E27FC236}">
                      <a16:creationId xmlns:a16="http://schemas.microsoft.com/office/drawing/2014/main" id="{D0C40201-5275-4FFE-8419-CE7AC865BE75}"/>
                    </a:ext>
                  </a:extLst>
                </p:cNvPr>
                <p:cNvSpPr/>
                <p:nvPr/>
              </p:nvSpPr>
              <p:spPr bwMode="auto">
                <a:xfrm>
                  <a:off x="6569075" y="5322888"/>
                  <a:ext cx="1990725" cy="590550"/>
                </a:xfrm>
                <a:prstGeom prst="borderCallout2">
                  <a:avLst>
                    <a:gd name="adj1" fmla="val 43750"/>
                    <a:gd name="adj2" fmla="val -412"/>
                    <a:gd name="adj3" fmla="val 43750"/>
                    <a:gd name="adj4" fmla="val -12736"/>
                    <a:gd name="adj5" fmla="val -28856"/>
                    <a:gd name="adj6" fmla="val -18843"/>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服务</a:t>
                  </a:r>
                  <a:r>
                    <a:rPr kumimoji="0" lang="en-US" altLang="zh-CN"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基本信息配置</a:t>
                  </a:r>
                </a:p>
              </p:txBody>
            </p:sp>
          </p:grpSp>
        </p:grpSp>
        <p:sp>
          <p:nvSpPr>
            <p:cNvPr id="8" name="矩形 7">
              <a:extLst>
                <a:ext uri="{FF2B5EF4-FFF2-40B4-BE49-F238E27FC236}">
                  <a16:creationId xmlns:a16="http://schemas.microsoft.com/office/drawing/2014/main" id="{F1AF9B74-9BFF-41C0-9A76-18316DBFE2B7}"/>
                </a:ext>
              </a:extLst>
            </p:cNvPr>
            <p:cNvSpPr/>
            <p:nvPr/>
          </p:nvSpPr>
          <p:spPr>
            <a:xfrm>
              <a:off x="190964" y="5295786"/>
              <a:ext cx="3147429" cy="346076"/>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a:t>
              </a:r>
              <a:endPar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构件封装工具软件</a:t>
              </a:r>
            </a:p>
          </p:txBody>
        </p:sp>
      </p:grpSp>
      <p:grpSp>
        <p:nvGrpSpPr>
          <p:cNvPr id="19" name="组合 18">
            <a:extLst>
              <a:ext uri="{FF2B5EF4-FFF2-40B4-BE49-F238E27FC236}">
                <a16:creationId xmlns:a16="http://schemas.microsoft.com/office/drawing/2014/main" id="{B0BA17BF-6826-4285-83C7-3931197D4003}"/>
              </a:ext>
            </a:extLst>
          </p:cNvPr>
          <p:cNvGrpSpPr/>
          <p:nvPr/>
        </p:nvGrpSpPr>
        <p:grpSpPr>
          <a:xfrm>
            <a:off x="3395462" y="2798775"/>
            <a:ext cx="2992897" cy="2726138"/>
            <a:chOff x="7071401" y="2695286"/>
            <a:chExt cx="3096081" cy="2929300"/>
          </a:xfrm>
        </p:grpSpPr>
        <p:sp>
          <p:nvSpPr>
            <p:cNvPr id="20" name="矩形 19">
              <a:extLst>
                <a:ext uri="{FF2B5EF4-FFF2-40B4-BE49-F238E27FC236}">
                  <a16:creationId xmlns:a16="http://schemas.microsoft.com/office/drawing/2014/main" id="{75A77379-978E-4705-80DA-3CE05F8DA711}"/>
                </a:ext>
              </a:extLst>
            </p:cNvPr>
            <p:cNvSpPr/>
            <p:nvPr/>
          </p:nvSpPr>
          <p:spPr bwMode="auto">
            <a:xfrm>
              <a:off x="7464980" y="5295974"/>
              <a:ext cx="2093753" cy="3286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面向动态演化的集成规则设计工具软件</a:t>
              </a:r>
            </a:p>
          </p:txBody>
        </p:sp>
        <p:pic>
          <p:nvPicPr>
            <p:cNvPr id="21" name="图片 1">
              <a:extLst>
                <a:ext uri="{FF2B5EF4-FFF2-40B4-BE49-F238E27FC236}">
                  <a16:creationId xmlns:a16="http://schemas.microsoft.com/office/drawing/2014/main" id="{0E5C8395-809D-41E6-9AE0-C75A634B7A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1401" y="2695286"/>
              <a:ext cx="2646034" cy="1793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a:extLst>
                <a:ext uri="{FF2B5EF4-FFF2-40B4-BE49-F238E27FC236}">
                  <a16:creationId xmlns:a16="http://schemas.microsoft.com/office/drawing/2014/main" id="{19F7E36F-154A-42CA-B2B3-E72A0908AAC6}"/>
                </a:ext>
              </a:extLst>
            </p:cNvPr>
            <p:cNvGrpSpPr/>
            <p:nvPr/>
          </p:nvGrpSpPr>
          <p:grpSpPr>
            <a:xfrm>
              <a:off x="7521448" y="3284641"/>
              <a:ext cx="2646034" cy="1793827"/>
              <a:chOff x="196128" y="3130154"/>
              <a:chExt cx="4465638" cy="3013770"/>
            </a:xfrm>
          </p:grpSpPr>
          <p:pic>
            <p:nvPicPr>
              <p:cNvPr id="23" name="图片 1">
                <a:extLst>
                  <a:ext uri="{FF2B5EF4-FFF2-40B4-BE49-F238E27FC236}">
                    <a16:creationId xmlns:a16="http://schemas.microsoft.com/office/drawing/2014/main" id="{16B988C6-2103-4BD4-8387-897EB4B733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128" y="3130154"/>
                <a:ext cx="4465638" cy="30137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16">
                <a:extLst>
                  <a:ext uri="{FF2B5EF4-FFF2-40B4-BE49-F238E27FC236}">
                    <a16:creationId xmlns:a16="http://schemas.microsoft.com/office/drawing/2014/main" id="{FDC375C9-46C7-4DCD-9233-F8395DF7F532}"/>
                  </a:ext>
                </a:extLst>
              </p:cNvPr>
              <p:cNvSpPr>
                <a:spLocks noChangeArrowheads="1"/>
              </p:cNvSpPr>
              <p:nvPr/>
            </p:nvSpPr>
            <p:spPr bwMode="auto">
              <a:xfrm>
                <a:off x="245292" y="3569614"/>
                <a:ext cx="2376487" cy="1483399"/>
              </a:xfrm>
              <a:prstGeom prst="rect">
                <a:avLst/>
              </a:prstGeom>
              <a:noFill/>
              <a:ln w="12700">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5" name="线形标注 1 17">
                <a:extLst>
                  <a:ext uri="{FF2B5EF4-FFF2-40B4-BE49-F238E27FC236}">
                    <a16:creationId xmlns:a16="http://schemas.microsoft.com/office/drawing/2014/main" id="{35F218A6-E50A-4EDB-A6C4-FAF2C6546EED}"/>
                  </a:ext>
                </a:extLst>
              </p:cNvPr>
              <p:cNvSpPr/>
              <p:nvPr/>
            </p:nvSpPr>
            <p:spPr bwMode="auto">
              <a:xfrm>
                <a:off x="2783704" y="4529175"/>
                <a:ext cx="1391280" cy="661700"/>
              </a:xfrm>
              <a:prstGeom prst="borderCallout1">
                <a:avLst>
                  <a:gd name="adj1" fmla="val -2046"/>
                  <a:gd name="adj2" fmla="val 48236"/>
                  <a:gd name="adj3" fmla="val -86102"/>
                  <a:gd name="adj4" fmla="val -9861"/>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系统集成规则编辑</a:t>
                </a:r>
              </a:p>
            </p:txBody>
          </p:sp>
          <p:sp>
            <p:nvSpPr>
              <p:cNvPr id="26" name="矩形 18">
                <a:extLst>
                  <a:ext uri="{FF2B5EF4-FFF2-40B4-BE49-F238E27FC236}">
                    <a16:creationId xmlns:a16="http://schemas.microsoft.com/office/drawing/2014/main" id="{C4A2DBAA-BF18-46D4-903C-CD93C384AF2D}"/>
                  </a:ext>
                </a:extLst>
              </p:cNvPr>
              <p:cNvSpPr>
                <a:spLocks noChangeArrowheads="1"/>
              </p:cNvSpPr>
              <p:nvPr/>
            </p:nvSpPr>
            <p:spPr bwMode="auto">
              <a:xfrm>
                <a:off x="289742" y="5496669"/>
                <a:ext cx="1673225" cy="281831"/>
              </a:xfrm>
              <a:prstGeom prst="rect">
                <a:avLst/>
              </a:prstGeom>
              <a:noFill/>
              <a:ln w="12700">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7" name="线形标注 1 21">
                <a:extLst>
                  <a:ext uri="{FF2B5EF4-FFF2-40B4-BE49-F238E27FC236}">
                    <a16:creationId xmlns:a16="http://schemas.microsoft.com/office/drawing/2014/main" id="{480F5837-8835-4DF3-A09E-6FBF385757B2}"/>
                  </a:ext>
                </a:extLst>
              </p:cNvPr>
              <p:cNvSpPr/>
              <p:nvPr/>
            </p:nvSpPr>
            <p:spPr bwMode="auto">
              <a:xfrm>
                <a:off x="2333649" y="5418438"/>
                <a:ext cx="1442636" cy="596417"/>
              </a:xfrm>
              <a:prstGeom prst="borderCallout1">
                <a:avLst>
                  <a:gd name="adj1" fmla="val 50449"/>
                  <a:gd name="adj2" fmla="val -1088"/>
                  <a:gd name="adj3" fmla="val 49231"/>
                  <a:gd name="adj4" fmla="val -24537"/>
                </a:avLst>
              </a:prstGeom>
              <a:solidFill>
                <a:srgbClr val="FFFFFF"/>
              </a:solidFill>
              <a:ln w="12700">
                <a:solidFill>
                  <a:srgbClr val="FF0000"/>
                </a:solid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集成规则解析结果</a:t>
                </a:r>
              </a:p>
            </p:txBody>
          </p:sp>
        </p:grpSp>
      </p:grpSp>
      <p:sp>
        <p:nvSpPr>
          <p:cNvPr id="28" name="矩形 27">
            <a:extLst>
              <a:ext uri="{FF2B5EF4-FFF2-40B4-BE49-F238E27FC236}">
                <a16:creationId xmlns:a16="http://schemas.microsoft.com/office/drawing/2014/main" id="{04E8704A-5EDD-4D98-9D4E-EA33205486BD}"/>
              </a:ext>
            </a:extLst>
          </p:cNvPr>
          <p:cNvSpPr/>
          <p:nvPr/>
        </p:nvSpPr>
        <p:spPr>
          <a:xfrm>
            <a:off x="213042" y="5546057"/>
            <a:ext cx="3446335" cy="679545"/>
          </a:xfrm>
          <a:prstGeom prst="rect">
            <a:avLst/>
          </a:prstGeom>
          <a:noFill/>
          <a:ln w="38100">
            <a:noFill/>
            <a:miter lim="800000"/>
            <a:headEnd/>
            <a:tailEnd/>
          </a:ln>
          <a:effectLst>
            <a:prstShdw prst="shdw17">
              <a:srgbClr val="2F4D71"/>
            </a:prstShdw>
          </a:effectLst>
        </p:spPr>
        <p:txBody>
          <a:bodyPr wrap="square">
            <a:spAutoFit/>
          </a:bodyPr>
          <a:lstStyle/>
          <a:p>
            <a:pPr marL="285750" marR="0" lvl="0" indent="-285750" algn="just" defTabSz="914400" rtl="0" eaLnBrk="0" fontAlgn="base" latinLnBrk="0" hangingPunct="0">
              <a:lnSpc>
                <a:spcPct val="125000"/>
              </a:lnSpc>
              <a:spcBef>
                <a:spcPct val="0"/>
              </a:spcBef>
              <a:spcAft>
                <a:spcPct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封装异构单元功能</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p>
          <a:p>
            <a:pPr marL="285750" marR="0" lvl="0" indent="-285750" algn="just" defTabSz="914400" rtl="0" eaLnBrk="1" fontAlgn="auto" latinLnBrk="0" hangingPunct="1">
              <a:lnSpc>
                <a:spcPct val="125000"/>
              </a:lnSpc>
              <a:spcBef>
                <a:spcPts val="0"/>
              </a:spcBef>
              <a:spcAft>
                <a:spcPts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定义去中心化数据转换规则</a:t>
            </a:r>
          </a:p>
        </p:txBody>
      </p:sp>
      <p:sp>
        <p:nvSpPr>
          <p:cNvPr id="29" name="矩形 28">
            <a:extLst>
              <a:ext uri="{FF2B5EF4-FFF2-40B4-BE49-F238E27FC236}">
                <a16:creationId xmlns:a16="http://schemas.microsoft.com/office/drawing/2014/main" id="{82FFC489-F215-4726-B482-B1927C898D78}"/>
              </a:ext>
            </a:extLst>
          </p:cNvPr>
          <p:cNvSpPr/>
          <p:nvPr/>
        </p:nvSpPr>
        <p:spPr>
          <a:xfrm>
            <a:off x="3500655" y="5569031"/>
            <a:ext cx="3148099" cy="679545"/>
          </a:xfrm>
          <a:prstGeom prst="rect">
            <a:avLst/>
          </a:prstGeom>
          <a:noFill/>
          <a:ln w="38100">
            <a:noFill/>
            <a:miter lim="800000"/>
            <a:headEnd/>
            <a:tailEnd/>
          </a:ln>
          <a:effectLst>
            <a:prstShdw prst="shdw17">
              <a:srgbClr val="2F4D71"/>
            </a:prstShdw>
          </a:effectLst>
        </p:spPr>
        <p:txBody>
          <a:bodyPr wrap="square">
            <a:spAutoFit/>
          </a:bodyPr>
          <a:lstStyle/>
          <a:p>
            <a:pPr marL="285750" marR="0" lvl="0" indent="-285750" algn="just" defTabSz="914400" rtl="0" eaLnBrk="0" fontAlgn="base" latinLnBrk="0" hangingPunct="0">
              <a:lnSpc>
                <a:spcPct val="125000"/>
              </a:lnSpc>
              <a:spcBef>
                <a:spcPct val="0"/>
              </a:spcBef>
              <a:spcAft>
                <a:spcPct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图形或文本编辑设计集成规则</a:t>
            </a:r>
          </a:p>
          <a:p>
            <a:pPr marL="285750" marR="0" lvl="0" indent="-285750" algn="just" defTabSz="914400" rtl="0" eaLnBrk="0" fontAlgn="base" latinLnBrk="0" hangingPunct="0">
              <a:lnSpc>
                <a:spcPct val="125000"/>
              </a:lnSpc>
              <a:spcBef>
                <a:spcPct val="0"/>
              </a:spcBef>
              <a:spcAft>
                <a:spcPct val="0"/>
              </a:spcAft>
              <a:buClr>
                <a:srgbClr val="4276AA"/>
              </a:buClr>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检查和验证集成规则</a:t>
            </a:r>
          </a:p>
        </p:txBody>
      </p:sp>
      <p:sp>
        <p:nvSpPr>
          <p:cNvPr id="30" name="文本框 1">
            <a:extLst>
              <a:ext uri="{FF2B5EF4-FFF2-40B4-BE49-F238E27FC236}">
                <a16:creationId xmlns:a16="http://schemas.microsoft.com/office/drawing/2014/main" id="{FF79EBBB-E934-4A8F-876F-3E6F7E61DF29}"/>
              </a:ext>
            </a:extLst>
          </p:cNvPr>
          <p:cNvSpPr txBox="1">
            <a:spLocks noChangeArrowheads="1"/>
          </p:cNvSpPr>
          <p:nvPr/>
        </p:nvSpPr>
        <p:spPr bwMode="auto">
          <a:xfrm>
            <a:off x="11677863" y="2798775"/>
            <a:ext cx="41116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开发工具集</a:t>
            </a:r>
          </a:p>
        </p:txBody>
      </p:sp>
      <p:pic>
        <p:nvPicPr>
          <p:cNvPr id="31" name="图片 299">
            <a:extLst>
              <a:ext uri="{FF2B5EF4-FFF2-40B4-BE49-F238E27FC236}">
                <a16:creationId xmlns:a16="http://schemas.microsoft.com/office/drawing/2014/main" id="{43F0E82F-2B69-494D-B768-17ECD4A680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056" y="2733536"/>
            <a:ext cx="1665113" cy="114744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
            <a:extLst>
              <a:ext uri="{FF2B5EF4-FFF2-40B4-BE49-F238E27FC236}">
                <a16:creationId xmlns:a16="http://schemas.microsoft.com/office/drawing/2014/main" id="{5D1792B3-AF11-42B4-89F2-CCC4748203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2381" y="2728085"/>
            <a:ext cx="1667918" cy="114295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219">
            <a:extLst>
              <a:ext uri="{FF2B5EF4-FFF2-40B4-BE49-F238E27FC236}">
                <a16:creationId xmlns:a16="http://schemas.microsoft.com/office/drawing/2014/main" id="{A5B14F8F-4EE4-490B-8127-128D7E863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6872" y="3477287"/>
            <a:ext cx="1665114" cy="114295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
            <a:extLst>
              <a:ext uri="{FF2B5EF4-FFF2-40B4-BE49-F238E27FC236}">
                <a16:creationId xmlns:a16="http://schemas.microsoft.com/office/drawing/2014/main" id="{AE76F9DF-2BA1-4819-9636-7B7FBFDC87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47511" y="2736744"/>
            <a:ext cx="1665113" cy="114103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1">
            <a:extLst>
              <a:ext uri="{FF2B5EF4-FFF2-40B4-BE49-F238E27FC236}">
                <a16:creationId xmlns:a16="http://schemas.microsoft.com/office/drawing/2014/main" id="{2F1F358D-2639-4A56-A70A-64851AEE2C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93862" y="3483491"/>
            <a:ext cx="1665114" cy="114103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
            <a:extLst>
              <a:ext uri="{FF2B5EF4-FFF2-40B4-BE49-F238E27FC236}">
                <a16:creationId xmlns:a16="http://schemas.microsoft.com/office/drawing/2014/main" id="{DF807D3A-774A-4988-BFAA-0242392CA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6503" y="4711834"/>
            <a:ext cx="1345462" cy="9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1">
            <a:extLst>
              <a:ext uri="{FF2B5EF4-FFF2-40B4-BE49-F238E27FC236}">
                <a16:creationId xmlns:a16="http://schemas.microsoft.com/office/drawing/2014/main" id="{2A948DAB-9CE9-485F-A511-1D61A5F021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6419" y="4730278"/>
            <a:ext cx="1345461"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3" descr="捕获18">
            <a:extLst>
              <a:ext uri="{FF2B5EF4-FFF2-40B4-BE49-F238E27FC236}">
                <a16:creationId xmlns:a16="http://schemas.microsoft.com/office/drawing/2014/main" id="{8A59F845-E0F4-4528-95DF-A20CD23FD8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66461" y="4734443"/>
            <a:ext cx="1345462" cy="9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0" descr="捕获5">
            <a:extLst>
              <a:ext uri="{FF2B5EF4-FFF2-40B4-BE49-F238E27FC236}">
                <a16:creationId xmlns:a16="http://schemas.microsoft.com/office/drawing/2014/main" id="{32F81E7B-5EFF-42A2-A156-453DF69797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6503" y="5679012"/>
            <a:ext cx="1345462" cy="83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
            <a:extLst>
              <a:ext uri="{FF2B5EF4-FFF2-40B4-BE49-F238E27FC236}">
                <a16:creationId xmlns:a16="http://schemas.microsoft.com/office/drawing/2014/main" id="{8979B915-62C9-43FF-B456-7F8B20AC55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66461" y="5679012"/>
            <a:ext cx="1345462" cy="83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
            <a:extLst>
              <a:ext uri="{FF2B5EF4-FFF2-40B4-BE49-F238E27FC236}">
                <a16:creationId xmlns:a16="http://schemas.microsoft.com/office/drawing/2014/main" id="{FBBF18B3-56F6-426E-9B96-A3F6807003E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26419" y="5679011"/>
            <a:ext cx="1345460" cy="83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直接连接符 2">
            <a:extLst>
              <a:ext uri="{FF2B5EF4-FFF2-40B4-BE49-F238E27FC236}">
                <a16:creationId xmlns:a16="http://schemas.microsoft.com/office/drawing/2014/main" id="{21C040B8-9728-40B0-8108-BA3948730194}"/>
              </a:ext>
            </a:extLst>
          </p:cNvPr>
          <p:cNvCxnSpPr>
            <a:cxnSpLocks noChangeShapeType="1"/>
          </p:cNvCxnSpPr>
          <p:nvPr/>
        </p:nvCxnSpPr>
        <p:spPr bwMode="auto">
          <a:xfrm flipH="1">
            <a:off x="6600056" y="4653136"/>
            <a:ext cx="5484168" cy="0"/>
          </a:xfrm>
          <a:prstGeom prst="line">
            <a:avLst/>
          </a:prstGeom>
          <a:noFill/>
          <a:ln w="19050" algn="ctr">
            <a:solidFill>
              <a:srgbClr val="C00000"/>
            </a:solidFill>
            <a:prstDash val="dash"/>
            <a:round/>
            <a:headEnd/>
            <a:tailEnd/>
          </a:ln>
          <a:extLst>
            <a:ext uri="{909E8E84-426E-40DD-AFC4-6F175D3DCCD1}">
              <a14:hiddenFill xmlns:a14="http://schemas.microsoft.com/office/drawing/2010/main">
                <a:noFill/>
              </a14:hiddenFill>
            </a:ext>
          </a:extLst>
        </p:spPr>
      </p:cxnSp>
      <p:sp>
        <p:nvSpPr>
          <p:cNvPr id="43" name="文本框 1">
            <a:extLst>
              <a:ext uri="{FF2B5EF4-FFF2-40B4-BE49-F238E27FC236}">
                <a16:creationId xmlns:a16="http://schemas.microsoft.com/office/drawing/2014/main" id="{E7650317-BB5C-443C-9342-E3FAE9521997}"/>
              </a:ext>
            </a:extLst>
          </p:cNvPr>
          <p:cNvSpPr txBox="1">
            <a:spLocks noChangeArrowheads="1"/>
          </p:cNvSpPr>
          <p:nvPr/>
        </p:nvSpPr>
        <p:spPr bwMode="auto">
          <a:xfrm>
            <a:off x="11471879" y="4873225"/>
            <a:ext cx="61751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运行时管理工具集</a:t>
            </a:r>
          </a:p>
        </p:txBody>
      </p:sp>
      <p:sp>
        <p:nvSpPr>
          <p:cNvPr id="44" name="îŝḷîḓé-Rectangle 120">
            <a:extLst>
              <a:ext uri="{FF2B5EF4-FFF2-40B4-BE49-F238E27FC236}">
                <a16:creationId xmlns:a16="http://schemas.microsoft.com/office/drawing/2014/main" id="{5D5E5ECC-2C37-4DAA-A846-004DC5808F49}"/>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45" name="Group 5">
            <a:extLst>
              <a:ext uri="{FF2B5EF4-FFF2-40B4-BE49-F238E27FC236}">
                <a16:creationId xmlns:a16="http://schemas.microsoft.com/office/drawing/2014/main" id="{E34BE8D3-EA5C-4E38-AFAE-2D623CD4B1D4}"/>
              </a:ext>
            </a:extLst>
          </p:cNvPr>
          <p:cNvGrpSpPr>
            <a:grpSpLocks/>
          </p:cNvGrpSpPr>
          <p:nvPr/>
        </p:nvGrpSpPr>
        <p:grpSpPr>
          <a:xfrm>
            <a:off x="695400" y="333260"/>
            <a:ext cx="435653" cy="704734"/>
            <a:chOff x="1339482" y="1448780"/>
            <a:chExt cx="1530100" cy="2542884"/>
          </a:xfrm>
        </p:grpSpPr>
        <p:grpSp>
          <p:nvGrpSpPr>
            <p:cNvPr id="46" name="Group 24">
              <a:extLst>
                <a:ext uri="{FF2B5EF4-FFF2-40B4-BE49-F238E27FC236}">
                  <a16:creationId xmlns:a16="http://schemas.microsoft.com/office/drawing/2014/main" id="{AED78F56-3A1F-4AB6-BEE6-4AAD3B92A265}"/>
                </a:ext>
              </a:extLst>
            </p:cNvPr>
            <p:cNvGrpSpPr/>
            <p:nvPr/>
          </p:nvGrpSpPr>
          <p:grpSpPr>
            <a:xfrm>
              <a:off x="1339482" y="1448780"/>
              <a:ext cx="1530100" cy="2542884"/>
              <a:chOff x="1143000" y="1352550"/>
              <a:chExt cx="1066800" cy="1772921"/>
            </a:xfrm>
          </p:grpSpPr>
          <p:grpSp>
            <p:nvGrpSpPr>
              <p:cNvPr id="48" name="Group 25">
                <a:extLst>
                  <a:ext uri="{FF2B5EF4-FFF2-40B4-BE49-F238E27FC236}">
                    <a16:creationId xmlns:a16="http://schemas.microsoft.com/office/drawing/2014/main" id="{6E1FC4D3-C41E-4189-A872-421D2829348E}"/>
                  </a:ext>
                </a:extLst>
              </p:cNvPr>
              <p:cNvGrpSpPr/>
              <p:nvPr/>
            </p:nvGrpSpPr>
            <p:grpSpPr>
              <a:xfrm>
                <a:off x="1220656" y="1995170"/>
                <a:ext cx="911488" cy="1130301"/>
                <a:chOff x="1147877" y="1942143"/>
                <a:chExt cx="911488" cy="1130301"/>
              </a:xfrm>
            </p:grpSpPr>
            <p:sp>
              <p:nvSpPr>
                <p:cNvPr id="50" name="îṥļîḑé-Arrow: Notched Right 27">
                  <a:extLst>
                    <a:ext uri="{FF2B5EF4-FFF2-40B4-BE49-F238E27FC236}">
                      <a16:creationId xmlns:a16="http://schemas.microsoft.com/office/drawing/2014/main" id="{195C7EE1-A464-4847-87D5-12EFB1CF526A}"/>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51" name="îṥļîḑé-Arrow: Notched Right 28">
                  <a:extLst>
                    <a:ext uri="{FF2B5EF4-FFF2-40B4-BE49-F238E27FC236}">
                      <a16:creationId xmlns:a16="http://schemas.microsoft.com/office/drawing/2014/main" id="{A10F4E63-7A2F-47C0-87B7-23DD9C5ADF92}"/>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49" name="îṥļîḑé-Oval 26">
                <a:extLst>
                  <a:ext uri="{FF2B5EF4-FFF2-40B4-BE49-F238E27FC236}">
                    <a16:creationId xmlns:a16="http://schemas.microsoft.com/office/drawing/2014/main" id="{0D7016D9-0B1A-4274-A4F6-E142C51AD431}"/>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47" name="îṥļîḑé-Freeform: Shape 32">
              <a:extLst>
                <a:ext uri="{FF2B5EF4-FFF2-40B4-BE49-F238E27FC236}">
                  <a16:creationId xmlns:a16="http://schemas.microsoft.com/office/drawing/2014/main" id="{AF7622AE-C307-42C8-A3A1-028538BCD529}"/>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405022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发展历史</a:t>
            </a:r>
            <a:r>
              <a:rPr lang="en-US" altLang="zh-CN" sz="24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20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rPr>
              <a:t>面向服务架构</a:t>
            </a:r>
            <a:endParaRPr lang="en-US" sz="2000" b="1" dirty="0">
              <a:solidFill>
                <a:srgbClr val="4578AB"/>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27" name="文本框 26">
            <a:extLst>
              <a:ext uri="{FF2B5EF4-FFF2-40B4-BE49-F238E27FC236}">
                <a16:creationId xmlns:a16="http://schemas.microsoft.com/office/drawing/2014/main" id="{F97FA8DE-EA93-449F-A425-B3F61A9ACC3E}"/>
              </a:ext>
            </a:extLst>
          </p:cNvPr>
          <p:cNvSpPr txBox="1"/>
          <p:nvPr/>
        </p:nvSpPr>
        <p:spPr>
          <a:xfrm>
            <a:off x="1042990" y="1137459"/>
            <a:ext cx="10021562"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随着互联网的快速发展，越来越大的用户体量、越来越复杂的服务内容对服务提供的</a:t>
            </a:r>
            <a:r>
              <a:rPr lang="zh-CN" altLang="en-US" b="1" dirty="0">
                <a:solidFill>
                  <a:schemeClr val="accent1"/>
                </a:solidFill>
                <a:latin typeface="微软雅黑" panose="020B0503020204020204" pitchFamily="34" charset="-122"/>
                <a:ea typeface="微软雅黑" panose="020B0503020204020204" pitchFamily="34" charset="-122"/>
              </a:rPr>
              <a:t>可扩展性、敏捷性、容错性</a:t>
            </a:r>
            <a:r>
              <a:rPr lang="zh-CN" altLang="en-US" dirty="0">
                <a:latin typeface="微软雅黑" panose="020B0503020204020204" pitchFamily="34" charset="-122"/>
                <a:ea typeface="微软雅黑" panose="020B0503020204020204" pitchFamily="34" charset="-122"/>
              </a:rPr>
              <a:t>等方面的能力提出了更高的要求，也促使应用服务架构的不断演化。</a:t>
            </a:r>
          </a:p>
        </p:txBody>
      </p:sp>
      <p:pic>
        <p:nvPicPr>
          <p:cNvPr id="3" name="图片 2">
            <a:extLst>
              <a:ext uri="{FF2B5EF4-FFF2-40B4-BE49-F238E27FC236}">
                <a16:creationId xmlns:a16="http://schemas.microsoft.com/office/drawing/2014/main" id="{BB2398E0-257A-4821-8309-D323930A01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260" y="1875240"/>
            <a:ext cx="3946628" cy="3828152"/>
          </a:xfrm>
          <a:prstGeom prst="rect">
            <a:avLst/>
          </a:prstGeom>
        </p:spPr>
      </p:pic>
      <p:sp>
        <p:nvSpPr>
          <p:cNvPr id="36" name="文本框 35">
            <a:extLst>
              <a:ext uri="{FF2B5EF4-FFF2-40B4-BE49-F238E27FC236}">
                <a16:creationId xmlns:a16="http://schemas.microsoft.com/office/drawing/2014/main" id="{2C36D731-5F74-4545-BBF3-05D6F0B9D6CA}"/>
              </a:ext>
            </a:extLst>
          </p:cNvPr>
          <p:cNvSpPr txBox="1"/>
          <p:nvPr/>
        </p:nvSpPr>
        <p:spPr>
          <a:xfrm>
            <a:off x="5951984" y="1773950"/>
            <a:ext cx="4077246" cy="2058577"/>
          </a:xfrm>
          <a:prstGeom prst="rect">
            <a:avLst/>
          </a:prstGeom>
          <a:noFill/>
        </p:spPr>
        <p:txBody>
          <a:bodyPr wrap="square" rtlCol="0">
            <a:spAutoFit/>
          </a:bodyPr>
          <a:lstStyle/>
          <a:p>
            <a:pPr>
              <a:lnSpc>
                <a:spcPct val="120000"/>
              </a:lnSpc>
            </a:pPr>
            <a:r>
              <a:rPr lang="zh-CN" altLang="en-US" dirty="0">
                <a:latin typeface="微软雅黑" panose="020B0503020204020204" pitchFamily="34" charset="-122"/>
                <a:ea typeface="微软雅黑" panose="020B0503020204020204" pitchFamily="34" charset="-122"/>
              </a:rPr>
              <a:t>优点：</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抽取公共功能为服务，开发效率高</a:t>
            </a:r>
            <a:endParaRPr lang="en-US" altLang="zh-CN" b="1" dirty="0">
              <a:solidFill>
                <a:schemeClr val="accent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集群化部署解决</a:t>
            </a:r>
            <a:endParaRPr lang="en-US" altLang="zh-CN" b="1" dirty="0">
              <a:solidFill>
                <a:schemeClr val="accent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en-US" altLang="zh-CN" b="1" dirty="0">
                <a:solidFill>
                  <a:schemeClr val="accent1"/>
                </a:solidFill>
                <a:latin typeface="微软雅黑" panose="020B0503020204020204" pitchFamily="34" charset="-122"/>
                <a:ea typeface="微软雅黑" panose="020B0503020204020204" pitchFamily="34" charset="-122"/>
              </a:rPr>
              <a:t>ESB</a:t>
            </a:r>
            <a:r>
              <a:rPr lang="zh-CN" altLang="en-US" b="1" dirty="0">
                <a:solidFill>
                  <a:schemeClr val="accent1"/>
                </a:solidFill>
                <a:latin typeface="微软雅黑" panose="020B0503020204020204" pitchFamily="34" charset="-122"/>
                <a:ea typeface="微软雅黑" panose="020B0503020204020204" pitchFamily="34" charset="-122"/>
              </a:rPr>
              <a:t>服务总线减少系统耦合</a:t>
            </a:r>
            <a:endParaRPr lang="en-US" altLang="zh-CN" b="1" dirty="0">
              <a:solidFill>
                <a:schemeClr val="accent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解决大型复杂系统的异构性</a:t>
            </a:r>
            <a:endParaRPr lang="en-US" altLang="zh-CN" b="1" dirty="0">
              <a:solidFill>
                <a:schemeClr val="accent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3E3E56C9-262A-4D44-A9E8-90887449C06E}"/>
              </a:ext>
            </a:extLst>
          </p:cNvPr>
          <p:cNvSpPr txBox="1"/>
          <p:nvPr/>
        </p:nvSpPr>
        <p:spPr>
          <a:xfrm>
            <a:off x="5953224" y="3583104"/>
            <a:ext cx="5220335" cy="2390976"/>
          </a:xfrm>
          <a:prstGeom prst="rect">
            <a:avLst/>
          </a:prstGeom>
          <a:noFill/>
        </p:spPr>
        <p:txBody>
          <a:bodyPr wrap="square" rtlCol="0">
            <a:spAutoFit/>
          </a:bodyPr>
          <a:lstStyle/>
          <a:p>
            <a:pPr>
              <a:lnSpc>
                <a:spcPct val="120000"/>
              </a:lnSpc>
            </a:pPr>
            <a:r>
              <a:rPr lang="zh-CN" altLang="en-US" dirty="0">
                <a:latin typeface="微软雅黑" panose="020B0503020204020204" pitchFamily="34" charset="-122"/>
                <a:ea typeface="微软雅黑" panose="020B0503020204020204" pitchFamily="34" charset="-122"/>
              </a:rPr>
              <a:t>缺点：</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效率低：</a:t>
            </a:r>
            <a:r>
              <a:rPr lang="zh-CN" altLang="en-US" dirty="0">
                <a:latin typeface="微软雅黑" panose="020B0503020204020204" pitchFamily="34" charset="-122"/>
                <a:ea typeface="微软雅黑" panose="020B0503020204020204" pitchFamily="34" charset="-122"/>
              </a:rPr>
              <a:t>过于精密复杂的流程，掌握难度大</a:t>
            </a: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维护难：</a:t>
            </a:r>
            <a:r>
              <a:rPr lang="zh-CN" altLang="en-US" dirty="0">
                <a:latin typeface="微软雅黑" panose="020B0503020204020204" pitchFamily="34" charset="-122"/>
                <a:ea typeface="微软雅黑" panose="020B0503020204020204" pitchFamily="34" charset="-122"/>
              </a:rPr>
              <a:t>抽取的服务粒度大</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接口耦合：</a:t>
            </a:r>
            <a:r>
              <a:rPr lang="zh-CN" altLang="en-US" dirty="0">
                <a:latin typeface="微软雅黑" panose="020B0503020204020204" pitchFamily="34" charset="-122"/>
                <a:ea typeface="微软雅黑" panose="020B0503020204020204" pitchFamily="34" charset="-122"/>
              </a:rPr>
              <a:t>服务调用方和调用方耦合度高</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分布式事务：</a:t>
            </a:r>
            <a:r>
              <a:rPr lang="zh-CN" altLang="en-US" dirty="0">
                <a:latin typeface="微软雅黑" panose="020B0503020204020204" pitchFamily="34" charset="-122"/>
                <a:ea typeface="微软雅黑" panose="020B0503020204020204" pitchFamily="34" charset="-122"/>
              </a:rPr>
              <a:t>系统间的复杂集成导致分布式事务存在困难</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l"/>
            </a:pPr>
            <a:r>
              <a:rPr lang="zh-CN" altLang="en-US" b="1" dirty="0">
                <a:solidFill>
                  <a:schemeClr val="accent1"/>
                </a:solidFill>
                <a:latin typeface="微软雅黑" panose="020B0503020204020204" pitchFamily="34" charset="-122"/>
                <a:ea typeface="微软雅黑" panose="020B0503020204020204" pitchFamily="34" charset="-122"/>
              </a:rPr>
              <a:t>缺乏普遍性：</a:t>
            </a:r>
            <a:r>
              <a:rPr lang="zh-CN" altLang="en-US" dirty="0">
                <a:latin typeface="微软雅黑" panose="020B0503020204020204" pitchFamily="34" charset="-122"/>
                <a:ea typeface="微软雅黑" panose="020B0503020204020204" pitchFamily="34" charset="-122"/>
              </a:rPr>
              <a:t>无法形成普适的软件架构风格</a:t>
            </a:r>
            <a:endParaRPr lang="en-US" altLang="zh-CN" dirty="0">
              <a:latin typeface="微软雅黑" panose="020B0503020204020204" pitchFamily="34" charset="-122"/>
              <a:ea typeface="微软雅黑" panose="020B0503020204020204" pitchFamily="34" charset="-122"/>
            </a:endParaRPr>
          </a:p>
        </p:txBody>
      </p:sp>
      <p:sp>
        <p:nvSpPr>
          <p:cNvPr id="43" name="任意多边形: 形状 42">
            <a:extLst>
              <a:ext uri="{FF2B5EF4-FFF2-40B4-BE49-F238E27FC236}">
                <a16:creationId xmlns:a16="http://schemas.microsoft.com/office/drawing/2014/main" id="{52D50193-446A-4BB2-9CEC-1E8F7F49796D}"/>
              </a:ext>
            </a:extLst>
          </p:cNvPr>
          <p:cNvSpPr/>
          <p:nvPr/>
        </p:nvSpPr>
        <p:spPr>
          <a:xfrm>
            <a:off x="2495600" y="5783630"/>
            <a:ext cx="1656184" cy="362483"/>
          </a:xfrm>
          <a:custGeom>
            <a:avLst/>
            <a:gdLst>
              <a:gd name="connsiteX0" fmla="*/ 0 w 1762878"/>
              <a:gd name="connsiteY0" fmla="*/ 74154 h 444913"/>
              <a:gd name="connsiteX1" fmla="*/ 74154 w 1762878"/>
              <a:gd name="connsiteY1" fmla="*/ 0 h 444913"/>
              <a:gd name="connsiteX2" fmla="*/ 1688724 w 1762878"/>
              <a:gd name="connsiteY2" fmla="*/ 0 h 444913"/>
              <a:gd name="connsiteX3" fmla="*/ 1762878 w 1762878"/>
              <a:gd name="connsiteY3" fmla="*/ 74154 h 444913"/>
              <a:gd name="connsiteX4" fmla="*/ 1762878 w 1762878"/>
              <a:gd name="connsiteY4" fmla="*/ 370759 h 444913"/>
              <a:gd name="connsiteX5" fmla="*/ 1688724 w 1762878"/>
              <a:gd name="connsiteY5" fmla="*/ 444913 h 444913"/>
              <a:gd name="connsiteX6" fmla="*/ 74154 w 1762878"/>
              <a:gd name="connsiteY6" fmla="*/ 444913 h 444913"/>
              <a:gd name="connsiteX7" fmla="*/ 0 w 1762878"/>
              <a:gd name="connsiteY7" fmla="*/ 370759 h 444913"/>
              <a:gd name="connsiteX8" fmla="*/ 0 w 1762878"/>
              <a:gd name="connsiteY8" fmla="*/ 74154 h 44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878" h="444913">
                <a:moveTo>
                  <a:pt x="0" y="74154"/>
                </a:moveTo>
                <a:cubicBezTo>
                  <a:pt x="0" y="33200"/>
                  <a:pt x="33200" y="0"/>
                  <a:pt x="74154" y="0"/>
                </a:cubicBezTo>
                <a:lnTo>
                  <a:pt x="1688724" y="0"/>
                </a:lnTo>
                <a:cubicBezTo>
                  <a:pt x="1729678" y="0"/>
                  <a:pt x="1762878" y="33200"/>
                  <a:pt x="1762878" y="74154"/>
                </a:cubicBezTo>
                <a:lnTo>
                  <a:pt x="1762878" y="370759"/>
                </a:lnTo>
                <a:cubicBezTo>
                  <a:pt x="1762878" y="411713"/>
                  <a:pt x="1729678" y="444913"/>
                  <a:pt x="1688724" y="444913"/>
                </a:cubicBezTo>
                <a:lnTo>
                  <a:pt x="74154" y="444913"/>
                </a:lnTo>
                <a:cubicBezTo>
                  <a:pt x="33200" y="444913"/>
                  <a:pt x="0" y="411713"/>
                  <a:pt x="0" y="370759"/>
                </a:cubicBezTo>
                <a:lnTo>
                  <a:pt x="0" y="7415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2679" tIns="82679" rIns="82679" bIns="82679"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面向服务架构</a:t>
            </a:r>
          </a:p>
        </p:txBody>
      </p:sp>
    </p:spTree>
    <p:custDataLst>
      <p:tags r:id="rId1"/>
    </p:custDataLst>
    <p:extLst>
      <p:ext uri="{BB962C8B-B14F-4D97-AF65-F5344CB8AC3E}">
        <p14:creationId xmlns:p14="http://schemas.microsoft.com/office/powerpoint/2010/main" val="3790176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A4239F-4FFA-4368-A973-D9BF5E73608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1501A20-D933-43F9-80D2-A8A739B809A5}"/>
              </a:ext>
            </a:extLst>
          </p:cNvPr>
          <p:cNvSpPr>
            <a:spLocks noChangeArrowheads="1"/>
          </p:cNvSpPr>
          <p:nvPr/>
        </p:nvSpPr>
        <p:spPr bwMode="auto">
          <a:xfrm>
            <a:off x="-228653" y="333260"/>
            <a:ext cx="5616624" cy="547371"/>
          </a:xfrm>
          <a:prstGeom prst="rect">
            <a:avLst/>
          </a:prstGeom>
          <a:noFill/>
          <a:ln>
            <a:noFill/>
          </a:ln>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圆角矩形 5">
            <a:extLst>
              <a:ext uri="{FF2B5EF4-FFF2-40B4-BE49-F238E27FC236}">
                <a16:creationId xmlns:a16="http://schemas.microsoft.com/office/drawing/2014/main" id="{7A9F3394-682D-441B-82B9-0763ECC98B2A}"/>
              </a:ext>
            </a:extLst>
          </p:cNvPr>
          <p:cNvSpPr>
            <a:spLocks noChangeArrowheads="1"/>
          </p:cNvSpPr>
          <p:nvPr/>
        </p:nvSpPr>
        <p:spPr bwMode="auto">
          <a:xfrm>
            <a:off x="333774" y="1515270"/>
            <a:ext cx="11639443" cy="844932"/>
          </a:xfrm>
          <a:prstGeom prst="roundRect">
            <a:avLst>
              <a:gd name="adj" fmla="val 8972"/>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pPr marL="0" marR="0" lvl="0" indent="457200" algn="l" defTabSz="914400" rtl="0" eaLnBrk="1" fontAlgn="auto" latinLnBrk="0" hangingPunct="1">
              <a:lnSpc>
                <a:spcPct val="125000"/>
              </a:lnSpc>
              <a:spcBef>
                <a:spcPts val="0"/>
              </a:spcBef>
              <a:spcAft>
                <a:spcPts val="0"/>
              </a:spcAft>
              <a:buClr>
                <a:srgbClr val="C00000"/>
              </a:buClr>
              <a:buSzPct val="120000"/>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针对</a:t>
            </a:r>
            <a:r>
              <a:rPr kumimoji="0" lang="zh-CN" alt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军事领域</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尤其是</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C4ISR</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系统的研发需求，研制了军事系统的体系结构论证工具、动态集成平台、决策仿真平台、自适应演化平台，及相关支撑工具，为重用军事系统、延长系统生命周期、降低开发成本等提供有效支持。</a:t>
            </a:r>
          </a:p>
        </p:txBody>
      </p:sp>
      <p:sp>
        <p:nvSpPr>
          <p:cNvPr id="5" name="矩形 4">
            <a:extLst>
              <a:ext uri="{FF2B5EF4-FFF2-40B4-BE49-F238E27FC236}">
                <a16:creationId xmlns:a16="http://schemas.microsoft.com/office/drawing/2014/main" id="{957E62B2-5BDD-4E83-A475-9ABAD550400F}"/>
              </a:ext>
            </a:extLst>
          </p:cNvPr>
          <p:cNvSpPr/>
          <p:nvPr/>
        </p:nvSpPr>
        <p:spPr>
          <a:xfrm>
            <a:off x="57495" y="903498"/>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指挥控制信息系统研发</a:t>
            </a:r>
          </a:p>
        </p:txBody>
      </p:sp>
      <p:sp>
        <p:nvSpPr>
          <p:cNvPr id="6" name="矩形 5">
            <a:extLst>
              <a:ext uri="{FF2B5EF4-FFF2-40B4-BE49-F238E27FC236}">
                <a16:creationId xmlns:a16="http://schemas.microsoft.com/office/drawing/2014/main" id="{D40D4D79-5F5D-49D0-B8F7-BFA86112FAF1}"/>
              </a:ext>
            </a:extLst>
          </p:cNvPr>
          <p:cNvSpPr/>
          <p:nvPr/>
        </p:nvSpPr>
        <p:spPr>
          <a:xfrm>
            <a:off x="239873" y="2426319"/>
            <a:ext cx="11733344" cy="1601272"/>
          </a:xfrm>
          <a:prstGeom prst="rect">
            <a:avLst/>
          </a:prstGeom>
          <a:noFill/>
          <a:ln w="38100">
            <a:noFill/>
            <a:miter lim="800000"/>
            <a:headEnd/>
            <a:tailEnd/>
          </a:ln>
          <a:effectLst>
            <a:prstShdw prst="shdw17">
              <a:srgbClr val="2F4D71"/>
            </a:prstShdw>
          </a:effectLst>
        </p:spPr>
        <p:txBody>
          <a:bodyPr wrap="square">
            <a:spAutoFit/>
          </a:bodyPr>
          <a:lstStyle/>
          <a:p>
            <a:pPr marL="285750" marR="0" lvl="0" indent="-285750" algn="just" defTabSz="914400" rtl="0" eaLnBrk="0" fontAlgn="base" latinLnBrk="0" hangingPunct="0">
              <a:lnSpc>
                <a:spcPct val="140000"/>
              </a:lnSpc>
              <a:spcBef>
                <a:spcPct val="0"/>
              </a:spcBef>
              <a:spcAft>
                <a:spcPct val="0"/>
              </a:spcAft>
              <a:buClr>
                <a:srgbClr val="4276AA"/>
              </a:buClr>
              <a:buSzTx/>
              <a:buFont typeface="Wingdings" panose="05000000000000000000" pitchFamily="2" charset="2"/>
              <a:buChar char="n"/>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面向指控系统领域，致力于利用</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微服务思想</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解决指挥控制过程中的新需求：</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marL="285750" marR="0" lvl="0" indent="-285750" algn="just" defTabSz="914400" rtl="0" eaLnBrk="0" fontAlgn="base" latinLnBrk="0" hangingPunct="0">
              <a:lnSpc>
                <a:spcPct val="140000"/>
              </a:lnSpc>
              <a:spcBef>
                <a:spcPct val="0"/>
              </a:spcBef>
              <a:spcAft>
                <a:spcPct val="0"/>
              </a:spcAft>
              <a:buClr>
                <a:srgbClr val="4276AA"/>
              </a:buClr>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针对软件在开放动态环境下的演化需求，研究基于</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微服务</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的软件自适应动态集成演化方法，应对不确定性变化。</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marL="285750" marR="0" lvl="0" indent="-285750" algn="just" defTabSz="914400" rtl="0" eaLnBrk="0" fontAlgn="base" latinLnBrk="0" hangingPunct="0">
              <a:lnSpc>
                <a:spcPct val="140000"/>
              </a:lnSpc>
              <a:spcBef>
                <a:spcPct val="0"/>
              </a:spcBef>
              <a:spcAft>
                <a:spcPct val="0"/>
              </a:spcAft>
              <a:buClr>
                <a:srgbClr val="4276AA"/>
              </a:buClr>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针对指控决策的高效性、</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自主化</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等特点，研究以去中心化治理为基础的可定义</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Agent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交互规则。</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marL="285750" marR="0" lvl="0" indent="-285750" algn="just" defTabSz="914400" rtl="0" eaLnBrk="1" fontAlgn="auto" latinLnBrk="0" hangingPunct="1">
              <a:lnSpc>
                <a:spcPct val="140000"/>
              </a:lnSpc>
              <a:spcBef>
                <a:spcPts val="0"/>
              </a:spcBef>
              <a:spcAft>
                <a:spcPts val="0"/>
              </a:spcAft>
              <a:buClr>
                <a:srgbClr val="4276AA"/>
              </a:buClr>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针对指控系统演化策略对资源变化的需求，研究“</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顶层指导、自主协同</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”的策略执行机制，提高执行效率。</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7" name="图片 6">
            <a:extLst>
              <a:ext uri="{FF2B5EF4-FFF2-40B4-BE49-F238E27FC236}">
                <a16:creationId xmlns:a16="http://schemas.microsoft.com/office/drawing/2014/main" id="{CEC6D989-C796-4627-B569-8C87E59E8C99}"/>
              </a:ext>
            </a:extLst>
          </p:cNvPr>
          <p:cNvPicPr>
            <a:picLocks noChangeAspect="1"/>
          </p:cNvPicPr>
          <p:nvPr/>
        </p:nvPicPr>
        <p:blipFill>
          <a:blip r:embed="rId2"/>
          <a:stretch>
            <a:fillRect/>
          </a:stretch>
        </p:blipFill>
        <p:spPr>
          <a:xfrm>
            <a:off x="3533547" y="4331849"/>
            <a:ext cx="3644776" cy="1860807"/>
          </a:xfrm>
          <a:prstGeom prst="rect">
            <a:avLst/>
          </a:prstGeom>
          <a:effectLst>
            <a:outerShdw blurRad="63500" sx="102000" sy="102000" algn="ctr" rotWithShape="0">
              <a:prstClr val="black">
                <a:alpha val="40000"/>
              </a:prstClr>
            </a:outerShdw>
          </a:effectLst>
        </p:spPr>
      </p:pic>
      <p:pic>
        <p:nvPicPr>
          <p:cNvPr id="8" name="图片 7">
            <a:extLst>
              <a:ext uri="{FF2B5EF4-FFF2-40B4-BE49-F238E27FC236}">
                <a16:creationId xmlns:a16="http://schemas.microsoft.com/office/drawing/2014/main" id="{FBCA9591-8882-4505-82A1-B48A48AD933B}"/>
              </a:ext>
            </a:extLst>
          </p:cNvPr>
          <p:cNvPicPr>
            <a:picLocks noChangeAspect="1"/>
          </p:cNvPicPr>
          <p:nvPr/>
        </p:nvPicPr>
        <p:blipFill>
          <a:blip r:embed="rId3"/>
          <a:stretch>
            <a:fillRect/>
          </a:stretch>
        </p:blipFill>
        <p:spPr>
          <a:xfrm>
            <a:off x="7426563" y="4324812"/>
            <a:ext cx="4500500" cy="1860807"/>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46385A0A-AF33-4A7E-BBF0-0C481CE3B73E}"/>
              </a:ext>
            </a:extLst>
          </p:cNvPr>
          <p:cNvPicPr>
            <a:picLocks noChangeAspect="1"/>
          </p:cNvPicPr>
          <p:nvPr/>
        </p:nvPicPr>
        <p:blipFill>
          <a:blip r:embed="rId4"/>
          <a:stretch>
            <a:fillRect/>
          </a:stretch>
        </p:blipFill>
        <p:spPr>
          <a:xfrm>
            <a:off x="333774" y="4307029"/>
            <a:ext cx="2968774" cy="1860807"/>
          </a:xfrm>
          <a:prstGeom prst="rect">
            <a:avLst/>
          </a:prstGeom>
          <a:effectLst>
            <a:outerShdw blurRad="63500" sx="102000" sy="102000" algn="ctr" rotWithShape="0">
              <a:prstClr val="black">
                <a:alpha val="40000"/>
              </a:prstClr>
            </a:outerShdw>
          </a:effectLst>
        </p:spPr>
      </p:pic>
      <p:sp>
        <p:nvSpPr>
          <p:cNvPr id="10" name="îŝḷîḓé-Rectangle 120">
            <a:extLst>
              <a:ext uri="{FF2B5EF4-FFF2-40B4-BE49-F238E27FC236}">
                <a16:creationId xmlns:a16="http://schemas.microsoft.com/office/drawing/2014/main" id="{127F66AD-E0E0-4E97-B4A1-52097193686A}"/>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1" name="Group 5">
            <a:extLst>
              <a:ext uri="{FF2B5EF4-FFF2-40B4-BE49-F238E27FC236}">
                <a16:creationId xmlns:a16="http://schemas.microsoft.com/office/drawing/2014/main" id="{F424990D-BEE9-4797-973C-354063AC3919}"/>
              </a:ext>
            </a:extLst>
          </p:cNvPr>
          <p:cNvGrpSpPr>
            <a:grpSpLocks/>
          </p:cNvGrpSpPr>
          <p:nvPr/>
        </p:nvGrpSpPr>
        <p:grpSpPr>
          <a:xfrm>
            <a:off x="695400" y="333260"/>
            <a:ext cx="435653" cy="704734"/>
            <a:chOff x="1339482" y="1448780"/>
            <a:chExt cx="1530100" cy="2542884"/>
          </a:xfrm>
        </p:grpSpPr>
        <p:grpSp>
          <p:nvGrpSpPr>
            <p:cNvPr id="12" name="Group 24">
              <a:extLst>
                <a:ext uri="{FF2B5EF4-FFF2-40B4-BE49-F238E27FC236}">
                  <a16:creationId xmlns:a16="http://schemas.microsoft.com/office/drawing/2014/main" id="{67A91363-72E7-4F2B-83D7-18240CCB9FE9}"/>
                </a:ext>
              </a:extLst>
            </p:cNvPr>
            <p:cNvGrpSpPr/>
            <p:nvPr/>
          </p:nvGrpSpPr>
          <p:grpSpPr>
            <a:xfrm>
              <a:off x="1339482" y="1448780"/>
              <a:ext cx="1530100" cy="2542884"/>
              <a:chOff x="1143000" y="1352550"/>
              <a:chExt cx="1066800" cy="1772921"/>
            </a:xfrm>
          </p:grpSpPr>
          <p:grpSp>
            <p:nvGrpSpPr>
              <p:cNvPr id="14" name="Group 25">
                <a:extLst>
                  <a:ext uri="{FF2B5EF4-FFF2-40B4-BE49-F238E27FC236}">
                    <a16:creationId xmlns:a16="http://schemas.microsoft.com/office/drawing/2014/main" id="{1DBD2B26-03E8-441F-9FFC-A56E95F8F938}"/>
                  </a:ext>
                </a:extLst>
              </p:cNvPr>
              <p:cNvGrpSpPr/>
              <p:nvPr/>
            </p:nvGrpSpPr>
            <p:grpSpPr>
              <a:xfrm>
                <a:off x="1220656" y="1995170"/>
                <a:ext cx="911488" cy="1130301"/>
                <a:chOff x="1147877" y="1942143"/>
                <a:chExt cx="911488" cy="1130301"/>
              </a:xfrm>
            </p:grpSpPr>
            <p:sp>
              <p:nvSpPr>
                <p:cNvPr id="16" name="îṥļîḑé-Arrow: Notched Right 27">
                  <a:extLst>
                    <a:ext uri="{FF2B5EF4-FFF2-40B4-BE49-F238E27FC236}">
                      <a16:creationId xmlns:a16="http://schemas.microsoft.com/office/drawing/2014/main" id="{19CE6436-4CB5-4CB8-94BB-6FD44331C269}"/>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 name="îṥļîḑé-Arrow: Notched Right 28">
                  <a:extLst>
                    <a:ext uri="{FF2B5EF4-FFF2-40B4-BE49-F238E27FC236}">
                      <a16:creationId xmlns:a16="http://schemas.microsoft.com/office/drawing/2014/main" id="{97EFA8D8-1824-4331-8903-46825A6CC592}"/>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5" name="îṥļîḑé-Oval 26">
                <a:extLst>
                  <a:ext uri="{FF2B5EF4-FFF2-40B4-BE49-F238E27FC236}">
                    <a16:creationId xmlns:a16="http://schemas.microsoft.com/office/drawing/2014/main" id="{01668520-4B00-4D46-ADC9-44878883CA48}"/>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3" name="îṥļîḑé-Freeform: Shape 32">
              <a:extLst>
                <a:ext uri="{FF2B5EF4-FFF2-40B4-BE49-F238E27FC236}">
                  <a16:creationId xmlns:a16="http://schemas.microsoft.com/office/drawing/2014/main" id="{A1E48472-D1B5-449E-8D07-93C596E2DDD6}"/>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128512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DA1419-B4DA-4C71-A979-7E19373B84F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600" b="1" i="0" u="none" strike="noStrike" kern="1200" cap="none" spc="0" normalizeH="0" baseline="0" noProof="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4" name="圆角矩形 5">
            <a:extLst>
              <a:ext uri="{FF2B5EF4-FFF2-40B4-BE49-F238E27FC236}">
                <a16:creationId xmlns:a16="http://schemas.microsoft.com/office/drawing/2014/main" id="{AAFA0340-2781-4BD6-AF6F-031685A47374}"/>
              </a:ext>
            </a:extLst>
          </p:cNvPr>
          <p:cNvSpPr>
            <a:spLocks noChangeArrowheads="1"/>
          </p:cNvSpPr>
          <p:nvPr/>
        </p:nvSpPr>
        <p:spPr bwMode="auto">
          <a:xfrm>
            <a:off x="643250" y="1489044"/>
            <a:ext cx="11273268" cy="1282224"/>
          </a:xfrm>
          <a:prstGeom prst="roundRect">
            <a:avLst>
              <a:gd name="adj" fmla="val 8972"/>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pPr marL="0" marR="0" lvl="0" indent="457200" algn="l" defTabSz="914400" rtl="0" eaLnBrk="1" fontAlgn="auto" latinLnBrk="0" hangingPunct="1">
              <a:lnSpc>
                <a:spcPct val="125000"/>
              </a:lnSpc>
              <a:spcBef>
                <a:spcPts val="0"/>
              </a:spcBef>
              <a:spcAft>
                <a:spcPts val="0"/>
              </a:spcAft>
              <a:buClr>
                <a:srgbClr val="C00000"/>
              </a:buClr>
              <a:buSzPct val="120000"/>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针对指控系统面向的多种环境变化及升级需求决策最优策略，并有效应对不确定性变化等问题，以微服务技术为基础，研究基于搜索优化技术的自适应决策技术，实现</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基于微服务技术建模软件系统</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，并提供约束、部署、结构信息，完成</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系统自适应动态演化、平滑过渡与无缝升级</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 name="矩形 4">
            <a:extLst>
              <a:ext uri="{FF2B5EF4-FFF2-40B4-BE49-F238E27FC236}">
                <a16:creationId xmlns:a16="http://schemas.microsoft.com/office/drawing/2014/main" id="{A40FE466-12AF-47B8-98FF-B7AECCC7C6D1}"/>
              </a:ext>
            </a:extLst>
          </p:cNvPr>
          <p:cNvSpPr/>
          <p:nvPr/>
        </p:nvSpPr>
        <p:spPr>
          <a:xfrm>
            <a:off x="23873" y="898053"/>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基于微服务的复杂</a:t>
            </a:r>
            <a:r>
              <a:rPr kumimoji="0" lang="zh-CN" altLang="en-US" sz="2800" b="1" i="0" u="none" strike="noStrike" kern="1200" cap="none" spc="0" normalizeH="0" baseline="0" noProof="0" dirty="0">
                <a:ln>
                  <a:noFill/>
                </a:ln>
                <a:solidFill>
                  <a:srgbClr val="4477AB"/>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软件</a:t>
            </a: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演化模型及支撑环境</a:t>
            </a:r>
            <a:r>
              <a:rPr kumimoji="0" lang="en-US" altLang="zh-CN"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(1/2)</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6" name="组合 5">
            <a:extLst>
              <a:ext uri="{FF2B5EF4-FFF2-40B4-BE49-F238E27FC236}">
                <a16:creationId xmlns:a16="http://schemas.microsoft.com/office/drawing/2014/main" id="{0797883A-0F52-4487-916A-038E4D472462}"/>
              </a:ext>
            </a:extLst>
          </p:cNvPr>
          <p:cNvGrpSpPr/>
          <p:nvPr/>
        </p:nvGrpSpPr>
        <p:grpSpPr>
          <a:xfrm>
            <a:off x="479376" y="2996952"/>
            <a:ext cx="5343826" cy="3457397"/>
            <a:chOff x="340266" y="2994195"/>
            <a:chExt cx="5343826" cy="3457397"/>
          </a:xfrm>
        </p:grpSpPr>
        <p:sp>
          <p:nvSpPr>
            <p:cNvPr id="7" name="矩形 6">
              <a:extLst>
                <a:ext uri="{FF2B5EF4-FFF2-40B4-BE49-F238E27FC236}">
                  <a16:creationId xmlns:a16="http://schemas.microsoft.com/office/drawing/2014/main" id="{E3166ACE-172B-4BF6-9EA6-B2A7CD1DC491}"/>
                </a:ext>
              </a:extLst>
            </p:cNvPr>
            <p:cNvSpPr/>
            <p:nvPr/>
          </p:nvSpPr>
          <p:spPr>
            <a:xfrm>
              <a:off x="340267" y="2994195"/>
              <a:ext cx="2293085" cy="461665"/>
            </a:xfrm>
            <a:prstGeom prst="rect">
              <a:avLst/>
            </a:prstGeom>
          </p:spPr>
          <p:txBody>
            <a:bodyPr wrap="square">
              <a:spAutoFit/>
            </a:bodyPr>
            <a:lstStyle/>
            <a:p>
              <a:pPr marL="285750" marR="0" lvl="0" indent="-285750" algn="just" defTabSz="814388" rtl="0" eaLnBrk="0" fontAlgn="auto" latinLnBrk="0" hangingPunct="1">
                <a:lnSpc>
                  <a:spcPct val="150000"/>
                </a:lnSpc>
                <a:spcBef>
                  <a:spcPts val="0"/>
                </a:spcBef>
                <a:spcAft>
                  <a:spcPts val="0"/>
                </a:spcAft>
                <a:buClr>
                  <a:srgbClr val="4276AA"/>
                </a:buClr>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Times New Roman" panose="02020603050405020304" pitchFamily="18" charset="0"/>
                </a:rPr>
                <a:t>动态自适应机制</a:t>
              </a:r>
              <a:endParaRPr kumimoji="0" lang="en-US" altLang="zh-CN" sz="1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4DAE08B7-6F9B-4DBF-A04C-A6123AA943CA}"/>
                </a:ext>
              </a:extLst>
            </p:cNvPr>
            <p:cNvGraphicFramePr>
              <a:graphicFrameLocks noChangeAspect="1"/>
            </p:cNvGraphicFramePr>
            <p:nvPr/>
          </p:nvGraphicFramePr>
          <p:xfrm>
            <a:off x="340267" y="3455861"/>
            <a:ext cx="5343825" cy="2657178"/>
          </p:xfrm>
          <a:graphic>
            <a:graphicData uri="http://schemas.openxmlformats.org/presentationml/2006/ole">
              <mc:AlternateContent xmlns:mc="http://schemas.openxmlformats.org/markup-compatibility/2006">
                <mc:Choice xmlns:v="urn:schemas-microsoft-com:vml" Requires="v">
                  <p:oleObj spid="_x0000_s4150" name="Visio" r:id="rId3" imgW="4025879" imgH="1917791" progId="Visio.Drawing.15">
                    <p:embed/>
                  </p:oleObj>
                </mc:Choice>
                <mc:Fallback>
                  <p:oleObj name="Visio" r:id="rId3" imgW="4025879" imgH="1917791" progId="Visio.Drawing.15">
                    <p:embed/>
                    <p:pic>
                      <p:nvPicPr>
                        <p:cNvPr id="8" name="对象 7">
                          <a:extLst>
                            <a:ext uri="{FF2B5EF4-FFF2-40B4-BE49-F238E27FC236}">
                              <a16:creationId xmlns:a16="http://schemas.microsoft.com/office/drawing/2014/main" id="{4DAE08B7-6F9B-4DBF-A04C-A6123AA943CA}"/>
                            </a:ext>
                          </a:extLst>
                        </p:cNvPr>
                        <p:cNvPicPr>
                          <a:picLocks noChangeAspect="1" noChangeArrowheads="1"/>
                        </p:cNvPicPr>
                        <p:nvPr/>
                      </p:nvPicPr>
                      <p:blipFill>
                        <a:blip r:embed="rId4"/>
                        <a:srcRect/>
                        <a:stretch>
                          <a:fillRect/>
                        </a:stretch>
                      </p:blipFill>
                      <p:spPr bwMode="auto">
                        <a:xfrm>
                          <a:off x="340267" y="3455861"/>
                          <a:ext cx="5343825" cy="2657178"/>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6FE85A4E-708A-46DD-847D-FDF980201572}"/>
                </a:ext>
              </a:extLst>
            </p:cNvPr>
            <p:cNvSpPr/>
            <p:nvPr/>
          </p:nvSpPr>
          <p:spPr>
            <a:xfrm>
              <a:off x="340266" y="6113038"/>
              <a:ext cx="532900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支持系统实现负载均衡、毁伤替换等动态演化</a:t>
              </a:r>
              <a:endPar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02CB05D0-B5C3-4FA4-A5C1-2A213A18497D}"/>
              </a:ext>
            </a:extLst>
          </p:cNvPr>
          <p:cNvGrpSpPr/>
          <p:nvPr/>
        </p:nvGrpSpPr>
        <p:grpSpPr>
          <a:xfrm>
            <a:off x="6606701" y="2996952"/>
            <a:ext cx="5120730" cy="3481261"/>
            <a:chOff x="6522732" y="2996952"/>
            <a:chExt cx="5120730" cy="3481261"/>
          </a:xfrm>
        </p:grpSpPr>
        <p:sp>
          <p:nvSpPr>
            <p:cNvPr id="11" name="矩形 10">
              <a:extLst>
                <a:ext uri="{FF2B5EF4-FFF2-40B4-BE49-F238E27FC236}">
                  <a16:creationId xmlns:a16="http://schemas.microsoft.com/office/drawing/2014/main" id="{A34B7B64-43C4-48D9-8F04-ED92AF038C67}"/>
                </a:ext>
              </a:extLst>
            </p:cNvPr>
            <p:cNvSpPr/>
            <p:nvPr/>
          </p:nvSpPr>
          <p:spPr>
            <a:xfrm>
              <a:off x="6522732" y="2996952"/>
              <a:ext cx="1656184" cy="458908"/>
            </a:xfrm>
            <a:prstGeom prst="rect">
              <a:avLst/>
            </a:prstGeom>
          </p:spPr>
          <p:txBody>
            <a:bodyPr wrap="square">
              <a:spAutoFit/>
            </a:bodyPr>
            <a:lstStyle/>
            <a:p>
              <a:pPr marL="285750" marR="0" lvl="0" indent="-285750" algn="just" defTabSz="814388" rtl="0" eaLnBrk="0" fontAlgn="auto" latinLnBrk="0" hangingPunct="1">
                <a:lnSpc>
                  <a:spcPct val="150000"/>
                </a:lnSpc>
                <a:spcBef>
                  <a:spcPts val="0"/>
                </a:spcBef>
                <a:spcAft>
                  <a:spcPts val="0"/>
                </a:spcAft>
                <a:buClr>
                  <a:srgbClr val="4276AA"/>
                </a:buClr>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Times New Roman" panose="02020603050405020304" pitchFamily="18" charset="0"/>
                </a:rPr>
                <a:t>升级机制</a:t>
              </a:r>
              <a:endParaRPr kumimoji="0" lang="en-US" altLang="zh-CN" sz="1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10690A9-853B-4429-A291-2780B2C90D46}"/>
                </a:ext>
              </a:extLst>
            </p:cNvPr>
            <p:cNvSpPr/>
            <p:nvPr/>
          </p:nvSpPr>
          <p:spPr>
            <a:xfrm>
              <a:off x="6522732" y="6115421"/>
              <a:ext cx="5120730" cy="362792"/>
            </a:xfrm>
            <a:prstGeom prst="rect">
              <a:avLst/>
            </a:prstGeom>
          </p:spPr>
          <p:txBody>
            <a:bodyPr wrap="square">
              <a:spAutoFit/>
            </a:bodyPr>
            <a:lstStyle/>
            <a:p>
              <a:pPr marL="0" marR="0" lvl="0" indent="0" algn="ctr" defTabSz="814388" rtl="0" eaLnBrk="0" fontAlgn="auto" latinLnBrk="0" hangingPunct="1">
                <a:lnSpc>
                  <a:spcPct val="120000"/>
                </a:lnSpc>
                <a:spcBef>
                  <a:spcPts val="0"/>
                </a:spcBef>
                <a:spcAft>
                  <a:spcPts val="0"/>
                </a:spcAft>
                <a:buClr>
                  <a:srgbClr val="178AA1"/>
                </a:buClr>
                <a:buSzTx/>
                <a:buFontTx/>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支持无缝升级、渐进更新</a:t>
              </a:r>
              <a:endPar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8D907BF6-BA0F-42E4-B675-77388A9D5625}"/>
                </a:ext>
              </a:extLst>
            </p:cNvPr>
            <p:cNvGraphicFramePr>
              <a:graphicFrameLocks noChangeAspect="1"/>
            </p:cNvGraphicFramePr>
            <p:nvPr/>
          </p:nvGraphicFramePr>
          <p:xfrm>
            <a:off x="6522732" y="3429000"/>
            <a:ext cx="5120730" cy="2769380"/>
          </p:xfrm>
          <a:graphic>
            <a:graphicData uri="http://schemas.openxmlformats.org/presentationml/2006/ole">
              <mc:AlternateContent xmlns:mc="http://schemas.openxmlformats.org/markup-compatibility/2006">
                <mc:Choice xmlns:v="urn:schemas-microsoft-com:vml" Requires="v">
                  <p:oleObj spid="_x0000_s4151" name="Visio" r:id="rId5" imgW="5689600" imgH="2908391" progId="Visio.Drawing.11">
                    <p:embed/>
                  </p:oleObj>
                </mc:Choice>
                <mc:Fallback>
                  <p:oleObj name="Visio" r:id="rId5" imgW="5689600" imgH="2908391" progId="Visio.Drawing.11">
                    <p:embed/>
                    <p:pic>
                      <p:nvPicPr>
                        <p:cNvPr id="13" name="对象 12">
                          <a:extLst>
                            <a:ext uri="{FF2B5EF4-FFF2-40B4-BE49-F238E27FC236}">
                              <a16:creationId xmlns:a16="http://schemas.microsoft.com/office/drawing/2014/main" id="{8D907BF6-BA0F-42E4-B675-77388A9D5625}"/>
                            </a:ext>
                          </a:extLst>
                        </p:cNvPr>
                        <p:cNvPicPr/>
                        <p:nvPr/>
                      </p:nvPicPr>
                      <p:blipFill>
                        <a:blip r:embed="rId6"/>
                        <a:stretch>
                          <a:fillRect/>
                        </a:stretch>
                      </p:blipFill>
                      <p:spPr>
                        <a:xfrm>
                          <a:off x="6522732" y="3429000"/>
                          <a:ext cx="5120730" cy="2769380"/>
                        </a:xfrm>
                        <a:prstGeom prst="rect">
                          <a:avLst/>
                        </a:prstGeom>
                      </p:spPr>
                    </p:pic>
                  </p:oleObj>
                </mc:Fallback>
              </mc:AlternateContent>
            </a:graphicData>
          </a:graphic>
        </p:graphicFrame>
      </p:grpSp>
      <p:sp>
        <p:nvSpPr>
          <p:cNvPr id="15" name="îŝḷîḓé-Rectangle 120">
            <a:extLst>
              <a:ext uri="{FF2B5EF4-FFF2-40B4-BE49-F238E27FC236}">
                <a16:creationId xmlns:a16="http://schemas.microsoft.com/office/drawing/2014/main" id="{90E12059-65B7-4111-81E4-27D1BBD85DB0}"/>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 name="Group 5">
            <a:extLst>
              <a:ext uri="{FF2B5EF4-FFF2-40B4-BE49-F238E27FC236}">
                <a16:creationId xmlns:a16="http://schemas.microsoft.com/office/drawing/2014/main" id="{8C927060-6099-4DBC-8F40-5BB35C7F87C0}"/>
              </a:ext>
            </a:extLst>
          </p:cNvPr>
          <p:cNvGrpSpPr>
            <a:grpSpLocks/>
          </p:cNvGrpSpPr>
          <p:nvPr/>
        </p:nvGrpSpPr>
        <p:grpSpPr>
          <a:xfrm>
            <a:off x="695400" y="333260"/>
            <a:ext cx="435653" cy="704734"/>
            <a:chOff x="1339482" y="1448780"/>
            <a:chExt cx="1530100" cy="2542884"/>
          </a:xfrm>
        </p:grpSpPr>
        <p:grpSp>
          <p:nvGrpSpPr>
            <p:cNvPr id="17" name="Group 24">
              <a:extLst>
                <a:ext uri="{FF2B5EF4-FFF2-40B4-BE49-F238E27FC236}">
                  <a16:creationId xmlns:a16="http://schemas.microsoft.com/office/drawing/2014/main" id="{C2FCD3AB-26B8-44CD-8CAE-CFCA81E2D29E}"/>
                </a:ext>
              </a:extLst>
            </p:cNvPr>
            <p:cNvGrpSpPr/>
            <p:nvPr/>
          </p:nvGrpSpPr>
          <p:grpSpPr>
            <a:xfrm>
              <a:off x="1339482" y="1448780"/>
              <a:ext cx="1530100" cy="2542884"/>
              <a:chOff x="1143000" y="1352550"/>
              <a:chExt cx="1066800" cy="1772921"/>
            </a:xfrm>
          </p:grpSpPr>
          <p:grpSp>
            <p:nvGrpSpPr>
              <p:cNvPr id="19" name="Group 25">
                <a:extLst>
                  <a:ext uri="{FF2B5EF4-FFF2-40B4-BE49-F238E27FC236}">
                    <a16:creationId xmlns:a16="http://schemas.microsoft.com/office/drawing/2014/main" id="{DDCBF1B8-828D-414E-A768-BE7EBC1E8F82}"/>
                  </a:ext>
                </a:extLst>
              </p:cNvPr>
              <p:cNvGrpSpPr/>
              <p:nvPr/>
            </p:nvGrpSpPr>
            <p:grpSpPr>
              <a:xfrm>
                <a:off x="1220656" y="1995170"/>
                <a:ext cx="911488" cy="1130301"/>
                <a:chOff x="1147877" y="1942143"/>
                <a:chExt cx="911488" cy="1130301"/>
              </a:xfrm>
            </p:grpSpPr>
            <p:sp>
              <p:nvSpPr>
                <p:cNvPr id="21" name="îṥļîḑé-Arrow: Notched Right 27">
                  <a:extLst>
                    <a:ext uri="{FF2B5EF4-FFF2-40B4-BE49-F238E27FC236}">
                      <a16:creationId xmlns:a16="http://schemas.microsoft.com/office/drawing/2014/main" id="{D0C57C29-4755-4F53-8D3A-C2E4FF2DD851}"/>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2" name="îṥļîḑé-Arrow: Notched Right 28">
                  <a:extLst>
                    <a:ext uri="{FF2B5EF4-FFF2-40B4-BE49-F238E27FC236}">
                      <a16:creationId xmlns:a16="http://schemas.microsoft.com/office/drawing/2014/main" id="{97DF08E9-C9AA-4064-B25D-E0F052348772}"/>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0" name="îṥļîḑé-Oval 26">
                <a:extLst>
                  <a:ext uri="{FF2B5EF4-FFF2-40B4-BE49-F238E27FC236}">
                    <a16:creationId xmlns:a16="http://schemas.microsoft.com/office/drawing/2014/main" id="{EF79DC13-63EB-4FDB-AB37-A72839AC8F91}"/>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8" name="îṥļîḑé-Freeform: Shape 32">
              <a:extLst>
                <a:ext uri="{FF2B5EF4-FFF2-40B4-BE49-F238E27FC236}">
                  <a16:creationId xmlns:a16="http://schemas.microsoft.com/office/drawing/2014/main" id="{88A5FC62-E50C-493D-95B3-4C3D631CA416}"/>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934447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9F3833-4F10-4075-9C2A-D6B9339504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600" b="1" i="0" u="none" strike="noStrike" kern="1200" cap="none" spc="0" normalizeH="0" baseline="0" noProof="0" smtClean="0">
                <a:ln>
                  <a:noFill/>
                </a:ln>
                <a:solidFill>
                  <a:prstClr val="black">
                    <a:tint val="75000"/>
                  </a:prstClr>
                </a:solidFill>
                <a:effectLst/>
                <a:uLnTx/>
                <a:uFillTx/>
                <a:latin typeface="Times New Roman" panose="02020603050405020304" pitchFamily="18" charset="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600" b="1" i="0" u="none" strike="noStrike" kern="1200" cap="none" spc="0" normalizeH="0" baseline="0" noProof="0" dirty="0">
              <a:ln>
                <a:noFill/>
              </a:ln>
              <a:solidFill>
                <a:prstClr val="black">
                  <a:tint val="75000"/>
                </a:prstClr>
              </a:solidFill>
              <a:effectLst/>
              <a:uLnTx/>
              <a:uFillTx/>
              <a:latin typeface="Times New Roman" panose="02020603050405020304" pitchFamily="18" charset="0"/>
              <a:cs typeface="Times New Roman" panose="02020603050405020304" pitchFamily="18" charset="0"/>
            </a:endParaRPr>
          </a:p>
        </p:txBody>
      </p:sp>
      <p:sp>
        <p:nvSpPr>
          <p:cNvPr id="4" name="圆角矩形 5">
            <a:extLst>
              <a:ext uri="{FF2B5EF4-FFF2-40B4-BE49-F238E27FC236}">
                <a16:creationId xmlns:a16="http://schemas.microsoft.com/office/drawing/2014/main" id="{FB0A00A3-1C2A-4CDF-8B6B-11145F3F073F}"/>
              </a:ext>
            </a:extLst>
          </p:cNvPr>
          <p:cNvSpPr>
            <a:spLocks noChangeArrowheads="1"/>
          </p:cNvSpPr>
          <p:nvPr/>
        </p:nvSpPr>
        <p:spPr bwMode="auto">
          <a:xfrm>
            <a:off x="323229" y="1489043"/>
            <a:ext cx="11593289" cy="1219877"/>
          </a:xfrm>
          <a:prstGeom prst="roundRect">
            <a:avLst>
              <a:gd name="adj" fmla="val 8972"/>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针对军事领域系统的研发需求，建立基于多智能体的软件动态体系结构模型，采用</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模型驱动的软件构造方法</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，研制了军事系统的体系结构论证工具、动态集成平台、决策仿真平台、自适应演化平台及相关支撑工具。</a:t>
            </a:r>
          </a:p>
          <a:p>
            <a:pPr marL="285750" marR="0" lvl="0" indent="-285750" algn="l" defTabSz="914400" rtl="0" eaLnBrk="1" fontAlgn="auto" latinLnBrk="0" hangingPunct="1">
              <a:lnSpc>
                <a:spcPct val="125000"/>
              </a:lnSpc>
              <a:spcBef>
                <a:spcPts val="0"/>
              </a:spcBef>
              <a:spcAft>
                <a:spcPts val="0"/>
              </a:spcAft>
              <a:buClr>
                <a:srgbClr val="4276AA"/>
              </a:buClr>
              <a:buSzPct val="120000"/>
              <a:buFont typeface="Wingdings" panose="05000000000000000000" pitchFamily="2" charset="2"/>
              <a:buChar char="Ø"/>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该成果已应用于中电科</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28</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所的指挥控制信息系统中。</a:t>
            </a:r>
          </a:p>
        </p:txBody>
      </p:sp>
      <p:sp>
        <p:nvSpPr>
          <p:cNvPr id="5" name="矩形 4">
            <a:extLst>
              <a:ext uri="{FF2B5EF4-FFF2-40B4-BE49-F238E27FC236}">
                <a16:creationId xmlns:a16="http://schemas.microsoft.com/office/drawing/2014/main" id="{E9D18D33-55EA-4119-A50F-403C08E6A425}"/>
              </a:ext>
            </a:extLst>
          </p:cNvPr>
          <p:cNvSpPr/>
          <p:nvPr/>
        </p:nvSpPr>
        <p:spPr>
          <a:xfrm>
            <a:off x="3519" y="887580"/>
            <a:ext cx="12192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基于微服务的复杂软件演化模型及支撑环境</a:t>
            </a:r>
            <a:r>
              <a:rPr kumimoji="0" lang="en-US" altLang="zh-CN"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(2/2)</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6" name="图片 5">
            <a:extLst>
              <a:ext uri="{FF2B5EF4-FFF2-40B4-BE49-F238E27FC236}">
                <a16:creationId xmlns:a16="http://schemas.microsoft.com/office/drawing/2014/main" id="{883C7596-2276-4BCE-9038-C66A1F2C3CD8}"/>
              </a:ext>
            </a:extLst>
          </p:cNvPr>
          <p:cNvPicPr>
            <a:picLocks noChangeAspect="1"/>
          </p:cNvPicPr>
          <p:nvPr/>
        </p:nvPicPr>
        <p:blipFill>
          <a:blip r:embed="rId2"/>
          <a:stretch>
            <a:fillRect/>
          </a:stretch>
        </p:blipFill>
        <p:spPr>
          <a:xfrm>
            <a:off x="8512452" y="2924944"/>
            <a:ext cx="2973507" cy="1728438"/>
          </a:xfrm>
          <a:prstGeom prst="rect">
            <a:avLst/>
          </a:prstGeom>
        </p:spPr>
      </p:pic>
      <p:pic>
        <p:nvPicPr>
          <p:cNvPr id="7" name="图片 1">
            <a:extLst>
              <a:ext uri="{FF2B5EF4-FFF2-40B4-BE49-F238E27FC236}">
                <a16:creationId xmlns:a16="http://schemas.microsoft.com/office/drawing/2014/main" id="{F14A71FB-3CF7-4895-90D9-946C30F0BB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6713" y="2924944"/>
            <a:ext cx="2974975"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E3FBF545-274B-41C2-A9DA-4A6B8861B76F}"/>
              </a:ext>
            </a:extLst>
          </p:cNvPr>
          <p:cNvSpPr/>
          <p:nvPr/>
        </p:nvSpPr>
        <p:spPr>
          <a:xfrm>
            <a:off x="8515995" y="6098173"/>
            <a:ext cx="2949575" cy="354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软件升级场景展示</a:t>
            </a:r>
          </a:p>
        </p:txBody>
      </p:sp>
      <p:sp>
        <p:nvSpPr>
          <p:cNvPr id="9" name="矩形 8">
            <a:extLst>
              <a:ext uri="{FF2B5EF4-FFF2-40B4-BE49-F238E27FC236}">
                <a16:creationId xmlns:a16="http://schemas.microsoft.com/office/drawing/2014/main" id="{7A64248D-F85B-40BD-B2B5-ED9220813CB0}"/>
              </a:ext>
            </a:extLst>
          </p:cNvPr>
          <p:cNvSpPr/>
          <p:nvPr/>
        </p:nvSpPr>
        <p:spPr>
          <a:xfrm>
            <a:off x="5340995" y="6106111"/>
            <a:ext cx="3121025" cy="346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演化</a:t>
            </a: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升级需求文件的解析</a:t>
            </a:r>
          </a:p>
        </p:txBody>
      </p:sp>
      <p:pic>
        <p:nvPicPr>
          <p:cNvPr id="10" name="图片 19">
            <a:extLst>
              <a:ext uri="{FF2B5EF4-FFF2-40B4-BE49-F238E27FC236}">
                <a16:creationId xmlns:a16="http://schemas.microsoft.com/office/drawing/2014/main" id="{C478CC2C-51D2-4224-A4A8-620E8B417E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75920" y="3987287"/>
            <a:ext cx="2976563" cy="20732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CC9BF6DD-A25D-44B4-B946-F3CF86250C8C}"/>
              </a:ext>
            </a:extLst>
          </p:cNvPr>
          <p:cNvPicPr>
            <a:picLocks noChangeAspect="1"/>
          </p:cNvPicPr>
          <p:nvPr/>
        </p:nvPicPr>
        <p:blipFill>
          <a:blip r:embed="rId5"/>
          <a:stretch>
            <a:fillRect/>
          </a:stretch>
        </p:blipFill>
        <p:spPr>
          <a:xfrm>
            <a:off x="8512452" y="4001576"/>
            <a:ext cx="2973507" cy="2058986"/>
          </a:xfrm>
          <a:prstGeom prst="rect">
            <a:avLst/>
          </a:prstGeom>
          <a:ln>
            <a:noFill/>
          </a:ln>
          <a:effectLst>
            <a:outerShdw blurRad="190500" algn="tl" rotWithShape="0">
              <a:srgbClr val="000000">
                <a:alpha val="70000"/>
              </a:srgbClr>
            </a:outerShdw>
          </a:effectLst>
        </p:spPr>
      </p:pic>
      <p:sp>
        <p:nvSpPr>
          <p:cNvPr id="12" name="矩形 11">
            <a:extLst>
              <a:ext uri="{FF2B5EF4-FFF2-40B4-BE49-F238E27FC236}">
                <a16:creationId xmlns:a16="http://schemas.microsoft.com/office/drawing/2014/main" id="{93788FB1-18E2-4ACD-A2D9-126373619BFE}"/>
              </a:ext>
            </a:extLst>
          </p:cNvPr>
          <p:cNvSpPr/>
          <p:nvPr/>
        </p:nvSpPr>
        <p:spPr>
          <a:xfrm>
            <a:off x="1127448" y="6082543"/>
            <a:ext cx="3041650" cy="339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28</a:t>
            </a:r>
            <a:r>
              <a:rPr kumimoji="0" lang="zh-CN" altLang="en-US" sz="1600" b="0"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所***仿真系统演化场景</a:t>
            </a:r>
          </a:p>
        </p:txBody>
      </p:sp>
      <p:pic>
        <p:nvPicPr>
          <p:cNvPr id="13" name="Picture 5" descr="无标题4">
            <a:extLst>
              <a:ext uri="{FF2B5EF4-FFF2-40B4-BE49-F238E27FC236}">
                <a16:creationId xmlns:a16="http://schemas.microsoft.com/office/drawing/2014/main" id="{E3A5CE11-B108-40D0-8E14-BD92ADC422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3290" t="3238" r="13734" b="3912"/>
          <a:stretch>
            <a:fillRect/>
          </a:stretch>
        </p:blipFill>
        <p:spPr bwMode="auto">
          <a:xfrm>
            <a:off x="479376" y="2927246"/>
            <a:ext cx="4013646" cy="3155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地空雷达">
            <a:extLst>
              <a:ext uri="{FF2B5EF4-FFF2-40B4-BE49-F238E27FC236}">
                <a16:creationId xmlns:a16="http://schemas.microsoft.com/office/drawing/2014/main" id="{29FD85EE-693E-4A1B-941D-05A25F2281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6599" y="4182168"/>
            <a:ext cx="2243992" cy="167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îŝḷîḓé-Rectangle 120">
            <a:extLst>
              <a:ext uri="{FF2B5EF4-FFF2-40B4-BE49-F238E27FC236}">
                <a16:creationId xmlns:a16="http://schemas.microsoft.com/office/drawing/2014/main" id="{858856F2-CD63-482A-9B2C-1E12956CBB1A}"/>
              </a:ext>
            </a:extLst>
          </p:cNvPr>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 name="Group 5">
            <a:extLst>
              <a:ext uri="{FF2B5EF4-FFF2-40B4-BE49-F238E27FC236}">
                <a16:creationId xmlns:a16="http://schemas.microsoft.com/office/drawing/2014/main" id="{C38D6A89-2E42-4EFC-9A1F-8B19E088F7A3}"/>
              </a:ext>
            </a:extLst>
          </p:cNvPr>
          <p:cNvGrpSpPr>
            <a:grpSpLocks/>
          </p:cNvGrpSpPr>
          <p:nvPr/>
        </p:nvGrpSpPr>
        <p:grpSpPr>
          <a:xfrm>
            <a:off x="695400" y="333260"/>
            <a:ext cx="435653" cy="704734"/>
            <a:chOff x="1339482" y="1448780"/>
            <a:chExt cx="1530100" cy="2542884"/>
          </a:xfrm>
        </p:grpSpPr>
        <p:grpSp>
          <p:nvGrpSpPr>
            <p:cNvPr id="17" name="Group 24">
              <a:extLst>
                <a:ext uri="{FF2B5EF4-FFF2-40B4-BE49-F238E27FC236}">
                  <a16:creationId xmlns:a16="http://schemas.microsoft.com/office/drawing/2014/main" id="{55BFC163-1DAA-4158-B8C5-7630C01DB1A1}"/>
                </a:ext>
              </a:extLst>
            </p:cNvPr>
            <p:cNvGrpSpPr/>
            <p:nvPr/>
          </p:nvGrpSpPr>
          <p:grpSpPr>
            <a:xfrm>
              <a:off x="1339482" y="1448780"/>
              <a:ext cx="1530100" cy="2542884"/>
              <a:chOff x="1143000" y="1352550"/>
              <a:chExt cx="1066800" cy="1772921"/>
            </a:xfrm>
          </p:grpSpPr>
          <p:grpSp>
            <p:nvGrpSpPr>
              <p:cNvPr id="19" name="Group 25">
                <a:extLst>
                  <a:ext uri="{FF2B5EF4-FFF2-40B4-BE49-F238E27FC236}">
                    <a16:creationId xmlns:a16="http://schemas.microsoft.com/office/drawing/2014/main" id="{31C19E62-97D6-46A3-9C92-0808E16065F3}"/>
                  </a:ext>
                </a:extLst>
              </p:cNvPr>
              <p:cNvGrpSpPr/>
              <p:nvPr/>
            </p:nvGrpSpPr>
            <p:grpSpPr>
              <a:xfrm>
                <a:off x="1220656" y="1995170"/>
                <a:ext cx="911488" cy="1130301"/>
                <a:chOff x="1147877" y="1942143"/>
                <a:chExt cx="911488" cy="1130301"/>
              </a:xfrm>
            </p:grpSpPr>
            <p:sp>
              <p:nvSpPr>
                <p:cNvPr id="21" name="îṥļîḑé-Arrow: Notched Right 27">
                  <a:extLst>
                    <a:ext uri="{FF2B5EF4-FFF2-40B4-BE49-F238E27FC236}">
                      <a16:creationId xmlns:a16="http://schemas.microsoft.com/office/drawing/2014/main" id="{9B460D11-A55E-47A6-BCE9-0B1E1A07C4A9}"/>
                    </a:ext>
                  </a:extLst>
                </p:cNvPr>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2" name="îṥļîḑé-Arrow: Notched Right 28">
                  <a:extLst>
                    <a:ext uri="{FF2B5EF4-FFF2-40B4-BE49-F238E27FC236}">
                      <a16:creationId xmlns:a16="http://schemas.microsoft.com/office/drawing/2014/main" id="{5BF7D307-1FA2-42D0-B88E-9865B552A871}"/>
                    </a:ext>
                  </a:extLst>
                </p:cNvPr>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0" name="îṥļîḑé-Oval 26">
                <a:extLst>
                  <a:ext uri="{FF2B5EF4-FFF2-40B4-BE49-F238E27FC236}">
                    <a16:creationId xmlns:a16="http://schemas.microsoft.com/office/drawing/2014/main" id="{2FFD52D4-B054-4DE1-B4A5-068629E0E41A}"/>
                  </a:ext>
                </a:extLst>
              </p:cNvPr>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8" name="îṥļîḑé-Freeform: Shape 32">
              <a:extLst>
                <a:ext uri="{FF2B5EF4-FFF2-40B4-BE49-F238E27FC236}">
                  <a16:creationId xmlns:a16="http://schemas.microsoft.com/office/drawing/2014/main" id="{2DE3038D-258B-4FFC-A592-605C033B0123}"/>
                </a:ext>
              </a:extLst>
            </p:cNvPr>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846084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44" name="AutoShape 5">
            <a:extLst>
              <a:ext uri="{FF2B5EF4-FFF2-40B4-BE49-F238E27FC236}">
                <a16:creationId xmlns:a16="http://schemas.microsoft.com/office/drawing/2014/main" id="{02A5FFE3-E91C-4346-852D-A7D310813F41}"/>
              </a:ext>
            </a:extLst>
          </p:cNvPr>
          <p:cNvSpPr/>
          <p:nvPr/>
        </p:nvSpPr>
        <p:spPr>
          <a:xfrm>
            <a:off x="911425" y="1421390"/>
            <a:ext cx="10585175" cy="1215522"/>
          </a:xfrm>
          <a:prstGeom prst="roundRect">
            <a:avLst>
              <a:gd name="adj" fmla="val 16667"/>
            </a:avLst>
          </a:prstGeom>
          <a:noFill/>
          <a:ln w="25400" cap="flat" cmpd="sng">
            <a:solidFill>
              <a:schemeClr val="accent1"/>
            </a:solidFill>
            <a:prstDash val="solid"/>
            <a:headEnd type="none" w="med" len="med"/>
            <a:tailEnd type="none" w="med" len="med"/>
          </a:ln>
        </p:spPr>
        <p:txBody>
          <a:bodyPr lIns="90171" tIns="46991" rIns="90171" bIns="46991"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5" name="图片 44" descr="select_contact">
            <a:extLst>
              <a:ext uri="{FF2B5EF4-FFF2-40B4-BE49-F238E27FC236}">
                <a16:creationId xmlns:a16="http://schemas.microsoft.com/office/drawing/2014/main" id="{CDF1FE7C-B9EA-4099-818B-17BABAF4174C}"/>
              </a:ext>
            </a:extLst>
          </p:cNvPr>
          <p:cNvPicPr/>
          <p:nvPr/>
        </p:nvPicPr>
        <p:blipFill>
          <a:blip r:embed="rId5" cstate="print"/>
          <a:srcRect/>
          <a:stretch>
            <a:fillRect/>
          </a:stretch>
        </p:blipFill>
        <p:spPr bwMode="auto">
          <a:xfrm>
            <a:off x="1136150" y="2708920"/>
            <a:ext cx="5544616" cy="2880320"/>
          </a:xfrm>
          <a:prstGeom prst="rect">
            <a:avLst/>
          </a:prstGeom>
          <a:noFill/>
          <a:ln w="9525">
            <a:noFill/>
            <a:miter lim="800000"/>
            <a:headEnd/>
            <a:tailEnd/>
          </a:ln>
        </p:spPr>
      </p:pic>
      <p:sp>
        <p:nvSpPr>
          <p:cNvPr id="46" name="Text Box 2">
            <a:extLst>
              <a:ext uri="{FF2B5EF4-FFF2-40B4-BE49-F238E27FC236}">
                <a16:creationId xmlns:a16="http://schemas.microsoft.com/office/drawing/2014/main" id="{73395642-3240-40F3-A72E-2DA02059C4B6}"/>
              </a:ext>
            </a:extLst>
          </p:cNvPr>
          <p:cNvSpPr txBox="1">
            <a:spLocks noChangeArrowheads="1"/>
          </p:cNvSpPr>
          <p:nvPr/>
        </p:nvSpPr>
        <p:spPr bwMode="auto">
          <a:xfrm>
            <a:off x="0" y="922446"/>
            <a:ext cx="12192000" cy="523220"/>
          </a:xfrm>
          <a:prstGeom prst="rect">
            <a:avLst/>
          </a:prstGeom>
          <a:noFill/>
          <a:ln w="12700">
            <a:noFill/>
            <a:miter lim="800000"/>
            <a:headEnd type="none" w="sm" len="sm"/>
            <a:tailEnd type="none" w="sm" len="sm"/>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微服务案例系统搭建</a:t>
            </a:r>
            <a:r>
              <a:rPr kumimoji="0" lang="en-US" altLang="zh-CN"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0" lang="en-US" altLang="zh-CN" sz="2800" b="1" i="0" u="none" strike="noStrike" kern="1200" cap="none" spc="0" normalizeH="0" baseline="0" noProof="0" dirty="0" err="1">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TrainTicket</a:t>
            </a:r>
            <a:endParaRPr kumimoji="0" lang="zh-CN" altLang="en-US" sz="2800" b="1" i="0" u="none" strike="noStrike" kern="1200" cap="none" spc="0" normalizeH="0" baseline="0" noProof="0" dirty="0">
              <a:ln>
                <a:noFill/>
              </a:ln>
              <a:solidFill>
                <a:srgbClr val="4276AA"/>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7" name="图片 46" descr="高级搜索">
            <a:extLst>
              <a:ext uri="{FF2B5EF4-FFF2-40B4-BE49-F238E27FC236}">
                <a16:creationId xmlns:a16="http://schemas.microsoft.com/office/drawing/2014/main" id="{650CDE0F-0C78-4E34-BD0B-26DC9806ACD6}"/>
              </a:ext>
            </a:extLst>
          </p:cNvPr>
          <p:cNvPicPr/>
          <p:nvPr/>
        </p:nvPicPr>
        <p:blipFill>
          <a:blip r:embed="rId6" cstate="print"/>
          <a:srcRect/>
          <a:stretch>
            <a:fillRect/>
          </a:stretch>
        </p:blipFill>
        <p:spPr bwMode="auto">
          <a:xfrm>
            <a:off x="1136150" y="3075996"/>
            <a:ext cx="5097028" cy="2808312"/>
          </a:xfrm>
          <a:prstGeom prst="rect">
            <a:avLst/>
          </a:prstGeom>
          <a:noFill/>
          <a:ln w="9525">
            <a:noFill/>
            <a:miter lim="800000"/>
            <a:headEnd/>
            <a:tailEnd/>
          </a:ln>
        </p:spPr>
      </p:pic>
      <p:pic>
        <p:nvPicPr>
          <p:cNvPr id="48" name="图片 47" descr="admin_order_list">
            <a:extLst>
              <a:ext uri="{FF2B5EF4-FFF2-40B4-BE49-F238E27FC236}">
                <a16:creationId xmlns:a16="http://schemas.microsoft.com/office/drawing/2014/main" id="{889BA1D5-9B77-4555-81FF-7524F05635A8}"/>
              </a:ext>
            </a:extLst>
          </p:cNvPr>
          <p:cNvPicPr/>
          <p:nvPr/>
        </p:nvPicPr>
        <p:blipFill>
          <a:blip r:embed="rId7" cstate="print"/>
          <a:srcRect/>
          <a:stretch>
            <a:fillRect/>
          </a:stretch>
        </p:blipFill>
        <p:spPr bwMode="auto">
          <a:xfrm>
            <a:off x="1088608" y="3570740"/>
            <a:ext cx="4608512" cy="2385576"/>
          </a:xfrm>
          <a:prstGeom prst="rect">
            <a:avLst/>
          </a:prstGeom>
          <a:noFill/>
          <a:ln w="9525">
            <a:noFill/>
            <a:miter lim="800000"/>
            <a:headEnd/>
            <a:tailEnd/>
          </a:ln>
        </p:spPr>
      </p:pic>
      <p:sp>
        <p:nvSpPr>
          <p:cNvPr id="49" name="矩形 48">
            <a:extLst>
              <a:ext uri="{FF2B5EF4-FFF2-40B4-BE49-F238E27FC236}">
                <a16:creationId xmlns:a16="http://schemas.microsoft.com/office/drawing/2014/main" id="{49A3E7A6-0145-49F6-A0D2-8F8BE87454C7}"/>
              </a:ext>
            </a:extLst>
          </p:cNvPr>
          <p:cNvSpPr/>
          <p:nvPr/>
        </p:nvSpPr>
        <p:spPr>
          <a:xfrm>
            <a:off x="1066788" y="1460664"/>
            <a:ext cx="10285796" cy="1089529"/>
          </a:xfrm>
          <a:prstGeom prst="rect">
            <a:avLst/>
          </a:prstGeom>
        </p:spPr>
        <p:txBody>
          <a:bodyPr wrap="square">
            <a:spAutoFit/>
          </a:bodyPr>
          <a:lstStyle/>
          <a:p>
            <a:pPr marL="0" marR="0" lvl="0" indent="457200" algn="just" defTabSz="914400" rtl="0" eaLnBrk="1" fontAlgn="auto" latinLnBrk="0" hangingPunct="1">
              <a:lnSpc>
                <a:spcPct val="120000"/>
              </a:lnSpc>
              <a:spcBef>
                <a:spcPts val="0"/>
              </a:spcBef>
              <a:spcAft>
                <a:spcPts val="0"/>
              </a:spcAft>
              <a:buClr>
                <a:srgbClr val="000000"/>
              </a:buClr>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由复旦大学彭鑫老师团队开发的基于</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基于微服务架构</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的火车票预订系统</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TrainTicket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，是作为微服务典型特征和符合运行场景的</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最具代表性的案例系统之一</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。该系统包含</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41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种微服务，同时复现了</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产业界常见的</a:t>
            </a:r>
            <a:r>
              <a:rPr kumimoji="0" lang="en-US" altLang="zh-CN"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22</a:t>
            </a:r>
            <a:r>
              <a:rPr kumimoji="0" lang="zh-CN" altLang="en-US" sz="18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种典型故障</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，用于后续微服务故障的相关研究。</a:t>
            </a:r>
          </a:p>
        </p:txBody>
      </p:sp>
      <p:sp>
        <p:nvSpPr>
          <p:cNvPr id="50" name="圆角矩形 118">
            <a:extLst>
              <a:ext uri="{FF2B5EF4-FFF2-40B4-BE49-F238E27FC236}">
                <a16:creationId xmlns:a16="http://schemas.microsoft.com/office/drawing/2014/main" id="{6AF1B3AC-2A13-4D1B-8D3E-CC8500B3FFA4}"/>
              </a:ext>
            </a:extLst>
          </p:cNvPr>
          <p:cNvSpPr/>
          <p:nvPr/>
        </p:nvSpPr>
        <p:spPr>
          <a:xfrm>
            <a:off x="7104773" y="2683520"/>
            <a:ext cx="4248472" cy="3693865"/>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基于</a:t>
            </a:r>
            <a:r>
              <a:rPr kumimoji="0" lang="zh-CN" altLang="en-US" sz="20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微服务的设计原则（灵活部署）</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设计</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涵盖了</a:t>
            </a:r>
            <a:r>
              <a:rPr kumimoji="0" lang="zh-CN" altLang="en-US" sz="2000" b="1" i="0" u="none" strike="noStrike" kern="1200" cap="none" spc="0" normalizeH="0" baseline="0" noProof="0" dirty="0">
                <a:ln>
                  <a:noFill/>
                </a:ln>
                <a:solidFill>
                  <a:srgbClr val="4276AA"/>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不同的交互模式</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，如同步调用、异步调用和消息队列</a:t>
            </a:r>
          </a:p>
          <a:p>
            <a:pPr marL="0" marR="0" lvl="0" indent="0" algn="just" defTabSz="914400" rtl="0" eaLnBrk="1" fontAlgn="auto" latinLnBrk="0" hangingPunct="1">
              <a:lnSpc>
                <a:spcPct val="120000"/>
              </a:lnSpc>
              <a:spcBef>
                <a:spcPts val="0"/>
              </a:spcBef>
              <a:spcAft>
                <a:spcPts val="0"/>
              </a:spcAft>
              <a:buClr>
                <a:srgbClr val="000000"/>
              </a:buClr>
              <a:buSzTx/>
              <a:buFontTx/>
              <a:buNone/>
              <a:tabLst/>
              <a:defRPr/>
            </a:pPr>
            <a:r>
              <a:rPr kumimoji="0" lang="zh-CN" altLang="en-US" sz="20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开发部署环境</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Java - Spring Boot, Spring Cloud</a:t>
            </a: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Node.js - Express</a:t>
            </a: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Python - Django</a:t>
            </a: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Go -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Webgo</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DB - Mongo</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MySQL</a:t>
            </a:r>
          </a:p>
        </p:txBody>
      </p:sp>
      <p:pic>
        <p:nvPicPr>
          <p:cNvPr id="51" name="图片 50">
            <a:extLst>
              <a:ext uri="{FF2B5EF4-FFF2-40B4-BE49-F238E27FC236}">
                <a16:creationId xmlns:a16="http://schemas.microsoft.com/office/drawing/2014/main" id="{BD7FD8D6-4F67-49DE-8C4E-4DDDC6625418}"/>
              </a:ext>
            </a:extLst>
          </p:cNvPr>
          <p:cNvPicPr>
            <a:picLocks noChangeAspect="1"/>
          </p:cNvPicPr>
          <p:nvPr/>
        </p:nvPicPr>
        <p:blipFill>
          <a:blip r:embed="rId8"/>
          <a:stretch>
            <a:fillRect/>
          </a:stretch>
        </p:blipFill>
        <p:spPr>
          <a:xfrm>
            <a:off x="1107832" y="4155473"/>
            <a:ext cx="3600400" cy="2026302"/>
          </a:xfrm>
          <a:prstGeom prst="rect">
            <a:avLst/>
          </a:prstGeom>
        </p:spPr>
      </p:pic>
    </p:spTree>
    <p:custDataLst>
      <p:tags r:id="rId1"/>
    </p:custDataLst>
    <p:extLst>
      <p:ext uri="{BB962C8B-B14F-4D97-AF65-F5344CB8AC3E}">
        <p14:creationId xmlns:p14="http://schemas.microsoft.com/office/powerpoint/2010/main" val="2801567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团队工作</a:t>
            </a:r>
            <a:r>
              <a:rPr kumimoji="0" lang="en-US" altLang="zh-CN" sz="24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项目实践</a:t>
            </a:r>
            <a:endParaRPr kumimoji="0" lang="en-US" altLang="zh-CN" sz="18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23" name="AutoShape 5">
            <a:extLst>
              <a:ext uri="{FF2B5EF4-FFF2-40B4-BE49-F238E27FC236}">
                <a16:creationId xmlns:a16="http://schemas.microsoft.com/office/drawing/2014/main" id="{9EBBA852-3AD9-44FA-A488-2EA7C1D561BC}"/>
              </a:ext>
            </a:extLst>
          </p:cNvPr>
          <p:cNvSpPr/>
          <p:nvPr/>
        </p:nvSpPr>
        <p:spPr>
          <a:xfrm>
            <a:off x="803358" y="1694501"/>
            <a:ext cx="10665311" cy="855482"/>
          </a:xfrm>
          <a:prstGeom prst="roundRect">
            <a:avLst>
              <a:gd name="adj" fmla="val 16667"/>
            </a:avLst>
          </a:prstGeom>
          <a:noFill/>
          <a:ln w="25400" cap="flat" cmpd="sng">
            <a:solidFill>
              <a:srgbClr val="4578AB"/>
            </a:solidFill>
            <a:prstDash val="solid"/>
            <a:headEnd type="none" w="med" len="med"/>
            <a:tailEnd type="none" w="med" len="med"/>
          </a:ln>
        </p:spPr>
        <p:txBody>
          <a:bodyPr lIns="90171" tIns="46991" rIns="90171" bIns="46991"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Text Box 2">
            <a:extLst>
              <a:ext uri="{FF2B5EF4-FFF2-40B4-BE49-F238E27FC236}">
                <a16:creationId xmlns:a16="http://schemas.microsoft.com/office/drawing/2014/main" id="{1C2A73D2-EC15-43BD-8DCE-04BDAD69C019}"/>
              </a:ext>
            </a:extLst>
          </p:cNvPr>
          <p:cNvSpPr txBox="1">
            <a:spLocks noChangeArrowheads="1"/>
          </p:cNvSpPr>
          <p:nvPr/>
        </p:nvSpPr>
        <p:spPr bwMode="auto">
          <a:xfrm>
            <a:off x="191344" y="1049643"/>
            <a:ext cx="11809311" cy="523220"/>
          </a:xfrm>
          <a:prstGeom prst="rect">
            <a:avLst/>
          </a:prstGeom>
          <a:noFill/>
          <a:ln w="12700">
            <a:noFill/>
            <a:miter lim="800000"/>
            <a:headEnd type="none" w="sm" len="sm"/>
            <a:tailEnd type="none" w="sm" len="sm"/>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578AB"/>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嵌入式环境下容器编排技术</a:t>
            </a:r>
            <a:endParaRPr kumimoji="0" lang="zh-CN" altLang="en-US" sz="2800" b="1" i="0" u="none" strike="noStrike" kern="1200" cap="none" spc="0" normalizeH="0" baseline="0" noProof="0" dirty="0">
              <a:ln>
                <a:noFill/>
              </a:ln>
              <a:solidFill>
                <a:srgbClr val="4578AB"/>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CD7F9D0B-7959-4DB7-8A07-53B02C261C0F}"/>
              </a:ext>
            </a:extLst>
          </p:cNvPr>
          <p:cNvSpPr/>
          <p:nvPr/>
        </p:nvSpPr>
        <p:spPr>
          <a:xfrm>
            <a:off x="1038857" y="1733775"/>
            <a:ext cx="10285796" cy="728789"/>
          </a:xfrm>
          <a:prstGeom prst="rect">
            <a:avLst/>
          </a:prstGeom>
          <a:ln>
            <a:noFill/>
          </a:ln>
        </p:spPr>
        <p:txBody>
          <a:bodyPr wrap="square">
            <a:spAutoFit/>
          </a:bodyPr>
          <a:lstStyle/>
          <a:p>
            <a:pPr marL="0" marR="0" lvl="0" indent="457200" algn="just" defTabSz="914400" rtl="0" eaLnBrk="1" fontAlgn="auto" latinLnBrk="0" hangingPunct="1">
              <a:lnSpc>
                <a:spcPct val="120000"/>
              </a:lnSpc>
              <a:spcBef>
                <a:spcPts val="0"/>
              </a:spcBef>
              <a:spcAft>
                <a:spcPts val="0"/>
              </a:spcAft>
              <a:buClr>
                <a:srgbClr val="000000"/>
              </a:buClr>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当前项目组通过企业技术论坛、博客以及开源代码等对</a:t>
            </a:r>
            <a:r>
              <a:rPr kumimoji="0" lang="en-US" altLang="zh-CN"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容器技术</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进行调研和学习，并与</a:t>
            </a:r>
            <a:r>
              <a:rPr kumimoji="0" lang="en-US" altLang="zh-CN"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631</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所</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合作开展在</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嵌入式环境下容器</a:t>
            </a:r>
            <a:r>
              <a:rPr lang="zh-CN" altLang="en-US" b="1" dirty="0">
                <a:solidFill>
                  <a:srgbClr val="4578AB"/>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编排</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技术的相关研究</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，深入理解</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基础功能和应用内核</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p>
        </p:txBody>
      </p:sp>
      <p:pic>
        <p:nvPicPr>
          <p:cNvPr id="26" name="图片 25">
            <a:extLst>
              <a:ext uri="{FF2B5EF4-FFF2-40B4-BE49-F238E27FC236}">
                <a16:creationId xmlns:a16="http://schemas.microsoft.com/office/drawing/2014/main" id="{E50184E3-1EF8-4272-82DE-A4D6B8FFF7A6}"/>
              </a:ext>
            </a:extLst>
          </p:cNvPr>
          <p:cNvPicPr/>
          <p:nvPr/>
        </p:nvPicPr>
        <p:blipFill>
          <a:blip r:embed="rId5">
            <a:extLst>
              <a:ext uri="{28A0092B-C50C-407E-A947-70E740481C1C}">
                <a14:useLocalDpi xmlns:a14="http://schemas.microsoft.com/office/drawing/2010/main" val="0"/>
              </a:ext>
            </a:extLst>
          </a:blip>
          <a:stretch>
            <a:fillRect/>
          </a:stretch>
        </p:blipFill>
        <p:spPr>
          <a:xfrm>
            <a:off x="648346" y="2696244"/>
            <a:ext cx="5807693" cy="3693865"/>
          </a:xfrm>
          <a:prstGeom prst="rect">
            <a:avLst/>
          </a:prstGeom>
        </p:spPr>
      </p:pic>
      <p:sp>
        <p:nvSpPr>
          <p:cNvPr id="27" name="圆角矩形 118">
            <a:extLst>
              <a:ext uri="{FF2B5EF4-FFF2-40B4-BE49-F238E27FC236}">
                <a16:creationId xmlns:a16="http://schemas.microsoft.com/office/drawing/2014/main" id="{F5728FE0-9F77-45A1-B28F-162403A6DF42}"/>
              </a:ext>
            </a:extLst>
          </p:cNvPr>
          <p:cNvSpPr/>
          <p:nvPr/>
        </p:nvSpPr>
        <p:spPr>
          <a:xfrm>
            <a:off x="6474321" y="2696244"/>
            <a:ext cx="5400599" cy="3693865"/>
          </a:xfrm>
          <a:prstGeom prst="roundRect">
            <a:avLst>
              <a:gd name="adj" fmla="val 88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核心层</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最核心的功能，对外提供</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API</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构建高层的应用，对内提供插件式应用执行环境</a:t>
            </a: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应用层</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：部署和路由</a:t>
            </a: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管理层</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：系统度量，自动化以及策略管理</a:t>
            </a: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接口层</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kubectl</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命令行工具</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a:p>
            <a:pPr marL="342900" marR="0" lvl="0" indent="-342900" algn="just" defTabSz="914400" rtl="0" eaLnBrk="1" fontAlgn="auto" latinLnBrk="0" hangingPunct="1">
              <a:lnSpc>
                <a:spcPct val="120000"/>
              </a:lnSpc>
              <a:spcBef>
                <a:spcPts val="0"/>
              </a:spcBef>
              <a:spcAft>
                <a:spcPts val="0"/>
              </a:spcAft>
              <a:buClr>
                <a:srgbClr val="000000"/>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生态系统</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：在接口层之上庞大容器集群管理调度的生态系统，可以划分为两个范畴</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a:p>
            <a:pPr marL="800100" marR="0" lvl="1" indent="-342900" algn="just"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外部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：日志、监控、配置</a:t>
            </a:r>
          </a:p>
          <a:p>
            <a:pPr marL="800100" marR="0" lvl="1" indent="-342900" algn="just"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kumimoji="0" lang="en-US" altLang="zh-CN"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Kubernetes</a:t>
            </a:r>
            <a:r>
              <a:rPr kumimoji="0" lang="zh-CN" altLang="en-US" sz="1800" b="1" i="0" u="none" strike="noStrike" kern="1200" cap="none" spc="0" normalizeH="0" baseline="0" noProof="0" dirty="0">
                <a:ln>
                  <a:noFill/>
                </a:ln>
                <a:solidFill>
                  <a:srgbClr val="4578AB"/>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内部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CRI</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、集群自身配置</a:t>
            </a:r>
          </a:p>
        </p:txBody>
      </p:sp>
    </p:spTree>
    <p:custDataLst>
      <p:tags r:id="rId1"/>
    </p:custDataLst>
    <p:extLst>
      <p:ext uri="{BB962C8B-B14F-4D97-AF65-F5344CB8AC3E}">
        <p14:creationId xmlns:p14="http://schemas.microsoft.com/office/powerpoint/2010/main" val="1194821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32859"/>
            <a:ext cx="12191999" cy="4725145"/>
          </a:xfrm>
          <a:prstGeom prst="rect">
            <a:avLst/>
          </a:prstGeom>
          <a:blipFill dpi="0" rotWithShape="1">
            <a:blip r:embed="rId3">
              <a:extLst>
                <a:ext uri="{BEBA8EAE-BF5A-486C-A8C5-ECC9F3942E4B}">
                  <a14:imgProps xmlns:a14="http://schemas.microsoft.com/office/drawing/2010/main">
                    <a14:imgLayer r:embed="rId4">
                      <a14:imgEffect>
                        <a14:colorTemperature colorTemp="4700"/>
                      </a14:imgEffect>
                      <a14:imgEffect>
                        <a14:brightnessContrast bright="20000"/>
                      </a14:imgEffect>
                    </a14:imgLayer>
                  </a14:imgProps>
                </a:ext>
              </a:extLst>
            </a:blip>
            <a:srcRect/>
            <a:stretch>
              <a:fillRect t="-1" b="-173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0" y="2038099"/>
            <a:ext cx="12191999" cy="1678935"/>
          </a:xfrm>
          <a:prstGeom prst="rect">
            <a:avLst/>
          </a:prstGeom>
          <a:solidFill>
            <a:srgbClr val="004182">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2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txBox="1"/>
          <p:nvPr/>
        </p:nvSpPr>
        <p:spPr>
          <a:xfrm>
            <a:off x="1538499" y="1916832"/>
            <a:ext cx="9113393" cy="1759328"/>
          </a:xfrm>
          <a:prstGeom prst="rect">
            <a:avLst/>
          </a:prstGeom>
          <a:noFill/>
        </p:spPr>
        <p:txBody>
          <a:bodyPr wrap="none" rtlCol="0">
            <a:spAutoFit/>
          </a:bodyPr>
          <a:lstStyle/>
          <a:p>
            <a:pPr algn="ctr">
              <a:lnSpc>
                <a:spcPct val="150000"/>
              </a:lnSpc>
              <a:defRPr/>
            </a:pPr>
            <a:r>
              <a:rPr lang="zh-CN" altLang="en-US" sz="44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谢谢！</a:t>
            </a:r>
            <a:endParaRPr lang="en-US" altLang="zh-CN" sz="44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algn="ctr">
              <a:lnSpc>
                <a:spcPct val="150000"/>
              </a:lnSpc>
              <a:defRPr/>
            </a:pPr>
            <a:r>
              <a:rPr lang="zh-CN" altLang="en-US" sz="32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欢迎交流讨论，联系方式：</a:t>
            </a:r>
            <a:r>
              <a:rPr lang="en-US" altLang="zh-CN" sz="3200" b="1" kern="0"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wanglu@xidian.edu.cn</a:t>
            </a:r>
          </a:p>
        </p:txBody>
      </p:sp>
      <p:pic>
        <p:nvPicPr>
          <p:cNvPr id="7" name="图片 6">
            <a:extLst>
              <a:ext uri="{FF2B5EF4-FFF2-40B4-BE49-F238E27FC236}">
                <a16:creationId xmlns:a16="http://schemas.microsoft.com/office/drawing/2014/main" id="{4B4BF961-26EA-432B-A115-180D86E78128}"/>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76454" y="115130"/>
            <a:ext cx="3543682" cy="914854"/>
          </a:xfrm>
          <a:prstGeom prst="rect">
            <a:avLst/>
          </a:prstGeom>
        </p:spPr>
      </p:pic>
      <p:pic>
        <p:nvPicPr>
          <p:cNvPr id="8" name="图片 7">
            <a:extLst>
              <a:ext uri="{FF2B5EF4-FFF2-40B4-BE49-F238E27FC236}">
                <a16:creationId xmlns:a16="http://schemas.microsoft.com/office/drawing/2014/main" id="{1EA86B37-0EDC-4C03-9586-3E22448C60A0}"/>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3809" t="7955" r="10867" b="18301"/>
          <a:stretch/>
        </p:blipFill>
        <p:spPr>
          <a:xfrm>
            <a:off x="-1" y="0"/>
            <a:ext cx="3639835" cy="1124744"/>
          </a:xfrm>
          <a:prstGeom prst="rect">
            <a:avLst/>
          </a:prstGeom>
        </p:spPr>
      </p:pic>
    </p:spTree>
    <p:extLst>
      <p:ext uri="{BB962C8B-B14F-4D97-AF65-F5344CB8AC3E}">
        <p14:creationId xmlns:p14="http://schemas.microsoft.com/office/powerpoint/2010/main" val="7709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ïṣḻíḑè">
            <a:extLst>
              <a:ext uri="{FF2B5EF4-FFF2-40B4-BE49-F238E27FC236}">
                <a16:creationId xmlns:a16="http://schemas.microsoft.com/office/drawing/2014/main" id="{02FE66B2-F348-46BA-AAB5-B7622E74C438}"/>
              </a:ext>
            </a:extLst>
          </p:cNvPr>
          <p:cNvSpPr/>
          <p:nvPr/>
        </p:nvSpPr>
        <p:spPr>
          <a:xfrm>
            <a:off x="1243934" y="4201146"/>
            <a:ext cx="2259368" cy="646082"/>
          </a:xfrm>
          <a:custGeom>
            <a:avLst/>
            <a:gdLst/>
            <a:ahLst/>
            <a:cxnLst>
              <a:cxn ang="0">
                <a:pos x="wd2" y="hd2"/>
              </a:cxn>
              <a:cxn ang="5400000">
                <a:pos x="wd2" y="hd2"/>
              </a:cxn>
              <a:cxn ang="10800000">
                <a:pos x="wd2" y="hd2"/>
              </a:cxn>
              <a:cxn ang="16200000">
                <a:pos x="wd2" y="hd2"/>
              </a:cxn>
            </a:cxnLst>
            <a:rect l="0" t="0" r="r" b="b"/>
            <a:pathLst>
              <a:path w="21583" h="21597" extrusionOk="0">
                <a:moveTo>
                  <a:pt x="7083" y="21596"/>
                </a:moveTo>
                <a:cubicBezTo>
                  <a:pt x="7458" y="21563"/>
                  <a:pt x="7662" y="20972"/>
                  <a:pt x="7771" y="20625"/>
                </a:cubicBezTo>
                <a:cubicBezTo>
                  <a:pt x="8393" y="18654"/>
                  <a:pt x="10350" y="12510"/>
                  <a:pt x="10350" y="12510"/>
                </a:cubicBezTo>
                <a:cubicBezTo>
                  <a:pt x="10529" y="12034"/>
                  <a:pt x="10787" y="11464"/>
                  <a:pt x="11163" y="11461"/>
                </a:cubicBezTo>
                <a:cubicBezTo>
                  <a:pt x="11675" y="11456"/>
                  <a:pt x="19622" y="11261"/>
                  <a:pt x="19622" y="11261"/>
                </a:cubicBezTo>
                <a:cubicBezTo>
                  <a:pt x="19710" y="11260"/>
                  <a:pt x="19795" y="11140"/>
                  <a:pt x="19855" y="10929"/>
                </a:cubicBezTo>
                <a:lnTo>
                  <a:pt x="21534" y="5975"/>
                </a:lnTo>
                <a:cubicBezTo>
                  <a:pt x="21600" y="5781"/>
                  <a:pt x="21600" y="5445"/>
                  <a:pt x="21533" y="5251"/>
                </a:cubicBezTo>
                <a:lnTo>
                  <a:pt x="19846" y="327"/>
                </a:lnTo>
                <a:cubicBezTo>
                  <a:pt x="19786" y="117"/>
                  <a:pt x="19701" y="-1"/>
                  <a:pt x="19612" y="0"/>
                </a:cubicBezTo>
                <a:cubicBezTo>
                  <a:pt x="19612" y="0"/>
                  <a:pt x="11845" y="194"/>
                  <a:pt x="11489" y="197"/>
                </a:cubicBezTo>
                <a:cubicBezTo>
                  <a:pt x="10771" y="203"/>
                  <a:pt x="10299" y="2355"/>
                  <a:pt x="10008" y="4239"/>
                </a:cubicBezTo>
                <a:cubicBezTo>
                  <a:pt x="9670" y="6434"/>
                  <a:pt x="8041" y="15451"/>
                  <a:pt x="7515" y="18362"/>
                </a:cubicBezTo>
                <a:cubicBezTo>
                  <a:pt x="7351" y="19268"/>
                  <a:pt x="7046" y="19312"/>
                  <a:pt x="6926" y="19313"/>
                </a:cubicBezTo>
                <a:cubicBezTo>
                  <a:pt x="6854" y="19314"/>
                  <a:pt x="1355" y="19194"/>
                  <a:pt x="901" y="19198"/>
                </a:cubicBezTo>
                <a:lnTo>
                  <a:pt x="0" y="21183"/>
                </a:lnTo>
                <a:lnTo>
                  <a:pt x="408" y="21486"/>
                </a:lnTo>
                <a:cubicBezTo>
                  <a:pt x="937" y="21481"/>
                  <a:pt x="7050" y="21599"/>
                  <a:pt x="7083" y="21596"/>
                </a:cubicBezTo>
                <a:close/>
              </a:path>
            </a:pathLst>
          </a:custGeom>
          <a:solidFill>
            <a:srgbClr val="0070C0"/>
          </a:solidFill>
          <a:ln w="12700">
            <a:miter lim="400000"/>
          </a:ln>
        </p:spPr>
        <p:txBody>
          <a:bodyPr anchor="ctr"/>
          <a:lstStyle/>
          <a:p>
            <a:pPr algn="ctr"/>
            <a:endParaRPr>
              <a:latin typeface="Times New Roman" panose="02020603050405020304" pitchFamily="18" charset="0"/>
              <a:ea typeface="华文中宋" panose="02010600040101010101" pitchFamily="2" charset="-122"/>
            </a:endParaRPr>
          </a:p>
        </p:txBody>
      </p:sp>
      <p:sp>
        <p:nvSpPr>
          <p:cNvPr id="80" name="íṡļîďe">
            <a:extLst>
              <a:ext uri="{FF2B5EF4-FFF2-40B4-BE49-F238E27FC236}">
                <a16:creationId xmlns:a16="http://schemas.microsoft.com/office/drawing/2014/main" id="{C02EE103-CC74-4C9C-A296-449DC89080B3}"/>
              </a:ext>
            </a:extLst>
          </p:cNvPr>
          <p:cNvSpPr/>
          <p:nvPr/>
        </p:nvSpPr>
        <p:spPr>
          <a:xfrm>
            <a:off x="1258627" y="5578581"/>
            <a:ext cx="2259368" cy="646069"/>
          </a:xfrm>
          <a:custGeom>
            <a:avLst/>
            <a:gdLst/>
            <a:ahLst/>
            <a:cxnLst>
              <a:cxn ang="0">
                <a:pos x="wd2" y="hd2"/>
              </a:cxn>
              <a:cxn ang="5400000">
                <a:pos x="wd2" y="hd2"/>
              </a:cxn>
              <a:cxn ang="10800000">
                <a:pos x="wd2" y="hd2"/>
              </a:cxn>
              <a:cxn ang="16200000">
                <a:pos x="wd2" y="hd2"/>
              </a:cxn>
            </a:cxnLst>
            <a:rect l="0" t="0" r="r" b="b"/>
            <a:pathLst>
              <a:path w="21583" h="21597" extrusionOk="0">
                <a:moveTo>
                  <a:pt x="7083" y="0"/>
                </a:moveTo>
                <a:cubicBezTo>
                  <a:pt x="7458" y="33"/>
                  <a:pt x="7662" y="624"/>
                  <a:pt x="7771" y="971"/>
                </a:cubicBezTo>
                <a:cubicBezTo>
                  <a:pt x="8393" y="2943"/>
                  <a:pt x="10350" y="9086"/>
                  <a:pt x="10350" y="9086"/>
                </a:cubicBezTo>
                <a:cubicBezTo>
                  <a:pt x="10529" y="9562"/>
                  <a:pt x="10787" y="10133"/>
                  <a:pt x="11163" y="10135"/>
                </a:cubicBezTo>
                <a:cubicBezTo>
                  <a:pt x="11675" y="10140"/>
                  <a:pt x="19622" y="10335"/>
                  <a:pt x="19622" y="10335"/>
                </a:cubicBezTo>
                <a:cubicBezTo>
                  <a:pt x="19710" y="10336"/>
                  <a:pt x="19795" y="10456"/>
                  <a:pt x="19855" y="10667"/>
                </a:cubicBezTo>
                <a:lnTo>
                  <a:pt x="21534" y="15621"/>
                </a:lnTo>
                <a:cubicBezTo>
                  <a:pt x="21600" y="15815"/>
                  <a:pt x="21600" y="16151"/>
                  <a:pt x="21533" y="16345"/>
                </a:cubicBezTo>
                <a:lnTo>
                  <a:pt x="19846" y="21269"/>
                </a:lnTo>
                <a:cubicBezTo>
                  <a:pt x="19786" y="21479"/>
                  <a:pt x="19701" y="21597"/>
                  <a:pt x="19612" y="21596"/>
                </a:cubicBezTo>
                <a:cubicBezTo>
                  <a:pt x="19612" y="21596"/>
                  <a:pt x="11845" y="21402"/>
                  <a:pt x="11489" y="21399"/>
                </a:cubicBezTo>
                <a:cubicBezTo>
                  <a:pt x="10771" y="21393"/>
                  <a:pt x="10299" y="19241"/>
                  <a:pt x="10008" y="17357"/>
                </a:cubicBezTo>
                <a:cubicBezTo>
                  <a:pt x="9670" y="15162"/>
                  <a:pt x="8041" y="6145"/>
                  <a:pt x="7515" y="3234"/>
                </a:cubicBezTo>
                <a:cubicBezTo>
                  <a:pt x="7351" y="2328"/>
                  <a:pt x="7046" y="2284"/>
                  <a:pt x="6926" y="2283"/>
                </a:cubicBezTo>
                <a:cubicBezTo>
                  <a:pt x="6854" y="2282"/>
                  <a:pt x="1355" y="2402"/>
                  <a:pt x="901" y="2398"/>
                </a:cubicBezTo>
                <a:lnTo>
                  <a:pt x="0" y="413"/>
                </a:lnTo>
                <a:lnTo>
                  <a:pt x="408" y="110"/>
                </a:lnTo>
                <a:cubicBezTo>
                  <a:pt x="937" y="115"/>
                  <a:pt x="7050" y="-3"/>
                  <a:pt x="7083" y="0"/>
                </a:cubicBezTo>
                <a:close/>
              </a:path>
            </a:pathLst>
          </a:custGeom>
          <a:solidFill>
            <a:schemeClr val="accent4"/>
          </a:solidFill>
          <a:ln w="12700">
            <a:solidFill>
              <a:srgbClr val="0070C0"/>
            </a:solidFill>
            <a:miter lim="400000"/>
          </a:ln>
        </p:spPr>
        <p:txBody>
          <a:bodyPr anchor="ctr"/>
          <a:lstStyle/>
          <a:p>
            <a:pPr algn="ctr"/>
            <a:endParaRPr>
              <a:latin typeface="Times New Roman" panose="02020603050405020304" pitchFamily="18" charset="0"/>
              <a:ea typeface="华文中宋" panose="02010600040101010101" pitchFamily="2" charset="-122"/>
            </a:endParaRPr>
          </a:p>
        </p:txBody>
      </p:sp>
      <p:grpSp>
        <p:nvGrpSpPr>
          <p:cNvPr id="65" name="íṩľíď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1EF0A65-20EA-4D62-B8C5-251215D920EA}"/>
              </a:ext>
            </a:extLst>
          </p:cNvPr>
          <p:cNvGrpSpPr>
            <a:grpSpLocks noChangeAspect="1"/>
          </p:cNvGrpSpPr>
          <p:nvPr/>
        </p:nvGrpSpPr>
        <p:grpSpPr>
          <a:xfrm>
            <a:off x="1150989" y="4381688"/>
            <a:ext cx="2367007" cy="1767800"/>
            <a:chOff x="3475207" y="2427731"/>
            <a:chExt cx="3931538" cy="2936269"/>
          </a:xfrm>
        </p:grpSpPr>
        <p:sp>
          <p:nvSpPr>
            <p:cNvPr id="67" name="íṡļîďe">
              <a:extLst>
                <a:ext uri="{FF2B5EF4-FFF2-40B4-BE49-F238E27FC236}">
                  <a16:creationId xmlns:a16="http://schemas.microsoft.com/office/drawing/2014/main" id="{41BF51FE-F764-4438-90D4-5B0C9F2A1A71}"/>
                </a:ext>
              </a:extLst>
            </p:cNvPr>
            <p:cNvSpPr/>
            <p:nvPr/>
          </p:nvSpPr>
          <p:spPr>
            <a:xfrm>
              <a:off x="3642550" y="3839952"/>
              <a:ext cx="3739790" cy="1073104"/>
            </a:xfrm>
            <a:custGeom>
              <a:avLst/>
              <a:gdLst/>
              <a:ahLst/>
              <a:cxnLst>
                <a:cxn ang="0">
                  <a:pos x="wd2" y="hd2"/>
                </a:cxn>
                <a:cxn ang="5400000">
                  <a:pos x="wd2" y="hd2"/>
                </a:cxn>
                <a:cxn ang="10800000">
                  <a:pos x="wd2" y="hd2"/>
                </a:cxn>
                <a:cxn ang="16200000">
                  <a:pos x="wd2" y="hd2"/>
                </a:cxn>
              </a:cxnLst>
              <a:rect l="0" t="0" r="r" b="b"/>
              <a:pathLst>
                <a:path w="21583" h="21597" extrusionOk="0">
                  <a:moveTo>
                    <a:pt x="7083" y="0"/>
                  </a:moveTo>
                  <a:cubicBezTo>
                    <a:pt x="7458" y="33"/>
                    <a:pt x="7662" y="624"/>
                    <a:pt x="7771" y="971"/>
                  </a:cubicBezTo>
                  <a:cubicBezTo>
                    <a:pt x="8393" y="2943"/>
                    <a:pt x="10350" y="9086"/>
                    <a:pt x="10350" y="9086"/>
                  </a:cubicBezTo>
                  <a:cubicBezTo>
                    <a:pt x="10529" y="9562"/>
                    <a:pt x="10787" y="10133"/>
                    <a:pt x="11163" y="10135"/>
                  </a:cubicBezTo>
                  <a:cubicBezTo>
                    <a:pt x="11675" y="10140"/>
                    <a:pt x="19622" y="10335"/>
                    <a:pt x="19622" y="10335"/>
                  </a:cubicBezTo>
                  <a:cubicBezTo>
                    <a:pt x="19710" y="10336"/>
                    <a:pt x="19795" y="10456"/>
                    <a:pt x="19855" y="10667"/>
                  </a:cubicBezTo>
                  <a:lnTo>
                    <a:pt x="21534" y="15621"/>
                  </a:lnTo>
                  <a:cubicBezTo>
                    <a:pt x="21600" y="15815"/>
                    <a:pt x="21600" y="16151"/>
                    <a:pt x="21533" y="16345"/>
                  </a:cubicBezTo>
                  <a:lnTo>
                    <a:pt x="19846" y="21269"/>
                  </a:lnTo>
                  <a:cubicBezTo>
                    <a:pt x="19786" y="21479"/>
                    <a:pt x="19701" y="21597"/>
                    <a:pt x="19612" y="21596"/>
                  </a:cubicBezTo>
                  <a:cubicBezTo>
                    <a:pt x="19612" y="21596"/>
                    <a:pt x="11845" y="21402"/>
                    <a:pt x="11489" y="21399"/>
                  </a:cubicBezTo>
                  <a:cubicBezTo>
                    <a:pt x="10771" y="21393"/>
                    <a:pt x="10299" y="19241"/>
                    <a:pt x="10008" y="17357"/>
                  </a:cubicBezTo>
                  <a:cubicBezTo>
                    <a:pt x="9670" y="15162"/>
                    <a:pt x="8041" y="6145"/>
                    <a:pt x="7515" y="3234"/>
                  </a:cubicBezTo>
                  <a:cubicBezTo>
                    <a:pt x="7351" y="2328"/>
                    <a:pt x="7046" y="2284"/>
                    <a:pt x="6926" y="2283"/>
                  </a:cubicBezTo>
                  <a:cubicBezTo>
                    <a:pt x="6854" y="2282"/>
                    <a:pt x="1355" y="2402"/>
                    <a:pt x="901" y="2398"/>
                  </a:cubicBezTo>
                  <a:lnTo>
                    <a:pt x="0" y="413"/>
                  </a:lnTo>
                  <a:lnTo>
                    <a:pt x="408" y="110"/>
                  </a:lnTo>
                  <a:cubicBezTo>
                    <a:pt x="937" y="115"/>
                    <a:pt x="7050" y="-3"/>
                    <a:pt x="7083" y="0"/>
                  </a:cubicBezTo>
                  <a:close/>
                </a:path>
              </a:pathLst>
            </a:custGeom>
            <a:solidFill>
              <a:schemeClr val="accent4"/>
            </a:solidFill>
            <a:ln w="12700">
              <a:miter lim="400000"/>
            </a:ln>
          </p:spPr>
          <p:txBody>
            <a:bodyPr anchor="ctr"/>
            <a:lstStyle/>
            <a:p>
              <a:pPr algn="ctr"/>
              <a:endParaRPr>
                <a:latin typeface="Times New Roman" panose="02020603050405020304" pitchFamily="18" charset="0"/>
                <a:ea typeface="华文中宋" panose="02010600040101010101" pitchFamily="2" charset="-122"/>
              </a:endParaRPr>
            </a:p>
          </p:txBody>
        </p:sp>
        <p:sp>
          <p:nvSpPr>
            <p:cNvPr id="66" name="íŝlîḑê">
              <a:extLst>
                <a:ext uri="{FF2B5EF4-FFF2-40B4-BE49-F238E27FC236}">
                  <a16:creationId xmlns:a16="http://schemas.microsoft.com/office/drawing/2014/main" id="{302A9E0F-0859-443C-982D-27DA49C5E73F}"/>
                </a:ext>
              </a:extLst>
            </p:cNvPr>
            <p:cNvSpPr/>
            <p:nvPr/>
          </p:nvSpPr>
          <p:spPr>
            <a:xfrm>
              <a:off x="3705023" y="3773892"/>
              <a:ext cx="3677315" cy="594624"/>
            </a:xfrm>
            <a:custGeom>
              <a:avLst/>
              <a:gdLst/>
              <a:ahLst/>
              <a:cxnLst>
                <a:cxn ang="0">
                  <a:pos x="wd2" y="hd2"/>
                </a:cxn>
                <a:cxn ang="5400000">
                  <a:pos x="wd2" y="hd2"/>
                </a:cxn>
                <a:cxn ang="10800000">
                  <a:pos x="wd2" y="hd2"/>
                </a:cxn>
                <a:cxn ang="16200000">
                  <a:pos x="wd2" y="hd2"/>
                </a:cxn>
              </a:cxnLst>
              <a:rect l="0" t="0" r="r" b="b"/>
              <a:pathLst>
                <a:path w="21583" h="21599" extrusionOk="0">
                  <a:moveTo>
                    <a:pt x="10442" y="1046"/>
                  </a:moveTo>
                  <a:lnTo>
                    <a:pt x="19585" y="1274"/>
                  </a:lnTo>
                  <a:cubicBezTo>
                    <a:pt x="19676" y="1275"/>
                    <a:pt x="19762" y="1492"/>
                    <a:pt x="19823" y="1872"/>
                  </a:cubicBezTo>
                  <a:lnTo>
                    <a:pt x="21531" y="10572"/>
                  </a:lnTo>
                  <a:cubicBezTo>
                    <a:pt x="21599" y="10917"/>
                    <a:pt x="21600" y="11524"/>
                    <a:pt x="21533" y="11878"/>
                  </a:cubicBezTo>
                  <a:lnTo>
                    <a:pt x="19814" y="21008"/>
                  </a:lnTo>
                  <a:cubicBezTo>
                    <a:pt x="19752" y="21387"/>
                    <a:pt x="19666" y="21600"/>
                    <a:pt x="19576" y="21599"/>
                  </a:cubicBezTo>
                  <a:cubicBezTo>
                    <a:pt x="19576" y="21599"/>
                    <a:pt x="11326" y="21382"/>
                    <a:pt x="10952" y="21377"/>
                  </a:cubicBezTo>
                  <a:cubicBezTo>
                    <a:pt x="10599" y="21371"/>
                    <a:pt x="10351" y="20537"/>
                    <a:pt x="10188" y="19685"/>
                  </a:cubicBezTo>
                  <a:cubicBezTo>
                    <a:pt x="10182" y="19650"/>
                    <a:pt x="10172" y="19599"/>
                    <a:pt x="10160" y="19541"/>
                  </a:cubicBezTo>
                  <a:cubicBezTo>
                    <a:pt x="10160" y="19541"/>
                    <a:pt x="8152" y="9137"/>
                    <a:pt x="7505" y="5917"/>
                  </a:cubicBezTo>
                  <a:cubicBezTo>
                    <a:pt x="7393" y="5359"/>
                    <a:pt x="7232" y="4410"/>
                    <a:pt x="6797" y="4402"/>
                  </a:cubicBezTo>
                  <a:cubicBezTo>
                    <a:pt x="6763" y="4401"/>
                    <a:pt x="6732" y="4404"/>
                    <a:pt x="6704" y="4404"/>
                  </a:cubicBezTo>
                  <a:cubicBezTo>
                    <a:pt x="6574" y="4401"/>
                    <a:pt x="5633" y="4689"/>
                    <a:pt x="4226" y="4668"/>
                  </a:cubicBezTo>
                  <a:cubicBezTo>
                    <a:pt x="2972" y="4648"/>
                    <a:pt x="254" y="4606"/>
                    <a:pt x="0" y="4602"/>
                  </a:cubicBezTo>
                  <a:lnTo>
                    <a:pt x="2" y="182"/>
                  </a:lnTo>
                  <a:lnTo>
                    <a:pt x="7826" y="0"/>
                  </a:lnTo>
                  <a:cubicBezTo>
                    <a:pt x="7826" y="0"/>
                    <a:pt x="10225" y="1043"/>
                    <a:pt x="10442" y="1046"/>
                  </a:cubicBezTo>
                  <a:close/>
                </a:path>
              </a:pathLst>
            </a:custGeom>
            <a:solidFill>
              <a:schemeClr val="accent3"/>
            </a:solidFill>
            <a:ln w="12700">
              <a:miter lim="400000"/>
            </a:ln>
          </p:spPr>
          <p:txBody>
            <a:bodyPr anchor="ctr"/>
            <a:lstStyle/>
            <a:p>
              <a:pPr algn="ctr"/>
              <a:endParaRPr>
                <a:latin typeface="Times New Roman" panose="02020603050405020304" pitchFamily="18" charset="0"/>
                <a:ea typeface="华文中宋" panose="02010600040101010101" pitchFamily="2" charset="-122"/>
              </a:endParaRPr>
            </a:p>
          </p:txBody>
        </p:sp>
        <p:sp>
          <p:nvSpPr>
            <p:cNvPr id="68" name="ïṩḻïḑe">
              <a:extLst>
                <a:ext uri="{FF2B5EF4-FFF2-40B4-BE49-F238E27FC236}">
                  <a16:creationId xmlns:a16="http://schemas.microsoft.com/office/drawing/2014/main" id="{106A4C68-8B50-4945-907A-9D80819DCD53}"/>
                </a:ext>
              </a:extLst>
            </p:cNvPr>
            <p:cNvSpPr/>
            <p:nvPr/>
          </p:nvSpPr>
          <p:spPr>
            <a:xfrm>
              <a:off x="3705023" y="3236059"/>
              <a:ext cx="3677315" cy="594610"/>
            </a:xfrm>
            <a:custGeom>
              <a:avLst/>
              <a:gdLst/>
              <a:ahLst/>
              <a:cxnLst>
                <a:cxn ang="0">
                  <a:pos x="wd2" y="hd2"/>
                </a:cxn>
                <a:cxn ang="5400000">
                  <a:pos x="wd2" y="hd2"/>
                </a:cxn>
                <a:cxn ang="10800000">
                  <a:pos x="wd2" y="hd2"/>
                </a:cxn>
                <a:cxn ang="16200000">
                  <a:pos x="wd2" y="hd2"/>
                </a:cxn>
              </a:cxnLst>
              <a:rect l="0" t="0" r="r" b="b"/>
              <a:pathLst>
                <a:path w="21583" h="21599" extrusionOk="0">
                  <a:moveTo>
                    <a:pt x="10442" y="20553"/>
                  </a:moveTo>
                  <a:lnTo>
                    <a:pt x="19585" y="20326"/>
                  </a:lnTo>
                  <a:cubicBezTo>
                    <a:pt x="19676" y="20324"/>
                    <a:pt x="19762" y="20108"/>
                    <a:pt x="19823" y="19727"/>
                  </a:cubicBezTo>
                  <a:lnTo>
                    <a:pt x="21531" y="11027"/>
                  </a:lnTo>
                  <a:cubicBezTo>
                    <a:pt x="21599" y="10682"/>
                    <a:pt x="21600" y="10075"/>
                    <a:pt x="21533" y="9722"/>
                  </a:cubicBezTo>
                  <a:lnTo>
                    <a:pt x="19814" y="591"/>
                  </a:lnTo>
                  <a:cubicBezTo>
                    <a:pt x="19752" y="212"/>
                    <a:pt x="19666" y="-1"/>
                    <a:pt x="19576" y="0"/>
                  </a:cubicBezTo>
                  <a:cubicBezTo>
                    <a:pt x="19576" y="0"/>
                    <a:pt x="11326" y="216"/>
                    <a:pt x="10952" y="221"/>
                  </a:cubicBezTo>
                  <a:cubicBezTo>
                    <a:pt x="10599" y="228"/>
                    <a:pt x="10351" y="1062"/>
                    <a:pt x="10188" y="1914"/>
                  </a:cubicBezTo>
                  <a:cubicBezTo>
                    <a:pt x="10182" y="1949"/>
                    <a:pt x="10172" y="1999"/>
                    <a:pt x="10160" y="2058"/>
                  </a:cubicBezTo>
                  <a:cubicBezTo>
                    <a:pt x="10160" y="2058"/>
                    <a:pt x="8152" y="12462"/>
                    <a:pt x="7505" y="15682"/>
                  </a:cubicBezTo>
                  <a:cubicBezTo>
                    <a:pt x="7393" y="16240"/>
                    <a:pt x="7232" y="17190"/>
                    <a:pt x="6797" y="17197"/>
                  </a:cubicBezTo>
                  <a:cubicBezTo>
                    <a:pt x="6763" y="17198"/>
                    <a:pt x="6732" y="17195"/>
                    <a:pt x="6704" y="17195"/>
                  </a:cubicBezTo>
                  <a:cubicBezTo>
                    <a:pt x="6574" y="17198"/>
                    <a:pt x="5633" y="16910"/>
                    <a:pt x="4226" y="16931"/>
                  </a:cubicBezTo>
                  <a:cubicBezTo>
                    <a:pt x="2972" y="16950"/>
                    <a:pt x="254" y="16993"/>
                    <a:pt x="0" y="16997"/>
                  </a:cubicBezTo>
                  <a:lnTo>
                    <a:pt x="2" y="21417"/>
                  </a:lnTo>
                  <a:lnTo>
                    <a:pt x="7826" y="21599"/>
                  </a:lnTo>
                  <a:cubicBezTo>
                    <a:pt x="7826" y="21599"/>
                    <a:pt x="10225" y="20556"/>
                    <a:pt x="10442" y="20553"/>
                  </a:cubicBezTo>
                  <a:close/>
                </a:path>
              </a:pathLst>
            </a:custGeom>
            <a:solidFill>
              <a:schemeClr val="accent2"/>
            </a:solidFill>
            <a:ln w="12700">
              <a:miter lim="400000"/>
            </a:ln>
          </p:spPr>
          <p:txBody>
            <a:bodyPr anchor="ctr"/>
            <a:lstStyle/>
            <a:p>
              <a:pPr algn="ctr"/>
              <a:endParaRPr>
                <a:latin typeface="Times New Roman" panose="02020603050405020304" pitchFamily="18" charset="0"/>
                <a:ea typeface="华文中宋" panose="02010600040101010101" pitchFamily="2" charset="-122"/>
              </a:endParaRPr>
            </a:p>
          </p:txBody>
        </p:sp>
        <p:sp>
          <p:nvSpPr>
            <p:cNvPr id="69" name="ïṣḻíḑè">
              <a:extLst>
                <a:ext uri="{FF2B5EF4-FFF2-40B4-BE49-F238E27FC236}">
                  <a16:creationId xmlns:a16="http://schemas.microsoft.com/office/drawing/2014/main" id="{F4FD8EAB-1826-4BD6-8A33-3787DF489593}"/>
                </a:ext>
              </a:extLst>
            </p:cNvPr>
            <p:cNvSpPr/>
            <p:nvPr/>
          </p:nvSpPr>
          <p:spPr>
            <a:xfrm>
              <a:off x="3653993" y="2673243"/>
              <a:ext cx="3752752" cy="1073125"/>
            </a:xfrm>
            <a:custGeom>
              <a:avLst/>
              <a:gdLst/>
              <a:ahLst/>
              <a:cxnLst>
                <a:cxn ang="0">
                  <a:pos x="wd2" y="hd2"/>
                </a:cxn>
                <a:cxn ang="5400000">
                  <a:pos x="wd2" y="hd2"/>
                </a:cxn>
                <a:cxn ang="10800000">
                  <a:pos x="wd2" y="hd2"/>
                </a:cxn>
                <a:cxn ang="16200000">
                  <a:pos x="wd2" y="hd2"/>
                </a:cxn>
              </a:cxnLst>
              <a:rect l="0" t="0" r="r" b="b"/>
              <a:pathLst>
                <a:path w="21583" h="21597" extrusionOk="0">
                  <a:moveTo>
                    <a:pt x="7083" y="21596"/>
                  </a:moveTo>
                  <a:cubicBezTo>
                    <a:pt x="7458" y="21563"/>
                    <a:pt x="7662" y="20972"/>
                    <a:pt x="7771" y="20625"/>
                  </a:cubicBezTo>
                  <a:cubicBezTo>
                    <a:pt x="8393" y="18654"/>
                    <a:pt x="10350" y="12510"/>
                    <a:pt x="10350" y="12510"/>
                  </a:cubicBezTo>
                  <a:cubicBezTo>
                    <a:pt x="10529" y="12034"/>
                    <a:pt x="10787" y="11464"/>
                    <a:pt x="11163" y="11461"/>
                  </a:cubicBezTo>
                  <a:cubicBezTo>
                    <a:pt x="11675" y="11456"/>
                    <a:pt x="19622" y="11261"/>
                    <a:pt x="19622" y="11261"/>
                  </a:cubicBezTo>
                  <a:cubicBezTo>
                    <a:pt x="19710" y="11260"/>
                    <a:pt x="19795" y="11140"/>
                    <a:pt x="19855" y="10929"/>
                  </a:cubicBezTo>
                  <a:lnTo>
                    <a:pt x="21534" y="5975"/>
                  </a:lnTo>
                  <a:cubicBezTo>
                    <a:pt x="21600" y="5781"/>
                    <a:pt x="21600" y="5445"/>
                    <a:pt x="21533" y="5251"/>
                  </a:cubicBezTo>
                  <a:lnTo>
                    <a:pt x="19846" y="327"/>
                  </a:lnTo>
                  <a:cubicBezTo>
                    <a:pt x="19786" y="117"/>
                    <a:pt x="19701" y="-1"/>
                    <a:pt x="19612" y="0"/>
                  </a:cubicBezTo>
                  <a:cubicBezTo>
                    <a:pt x="19612" y="0"/>
                    <a:pt x="11845" y="194"/>
                    <a:pt x="11489" y="197"/>
                  </a:cubicBezTo>
                  <a:cubicBezTo>
                    <a:pt x="10771" y="203"/>
                    <a:pt x="10299" y="2355"/>
                    <a:pt x="10008" y="4239"/>
                  </a:cubicBezTo>
                  <a:cubicBezTo>
                    <a:pt x="9670" y="6434"/>
                    <a:pt x="8041" y="15451"/>
                    <a:pt x="7515" y="18362"/>
                  </a:cubicBezTo>
                  <a:cubicBezTo>
                    <a:pt x="7351" y="19268"/>
                    <a:pt x="7046" y="19312"/>
                    <a:pt x="6926" y="19313"/>
                  </a:cubicBezTo>
                  <a:cubicBezTo>
                    <a:pt x="6854" y="19314"/>
                    <a:pt x="1355" y="19194"/>
                    <a:pt x="901" y="19198"/>
                  </a:cubicBezTo>
                  <a:lnTo>
                    <a:pt x="0" y="21183"/>
                  </a:lnTo>
                  <a:lnTo>
                    <a:pt x="408" y="21486"/>
                  </a:lnTo>
                  <a:cubicBezTo>
                    <a:pt x="937" y="21481"/>
                    <a:pt x="7050" y="21599"/>
                    <a:pt x="7083" y="21596"/>
                  </a:cubicBezTo>
                  <a:close/>
                </a:path>
              </a:pathLst>
            </a:custGeom>
            <a:solidFill>
              <a:schemeClr val="accent1"/>
            </a:solidFill>
            <a:ln w="12700">
              <a:miter lim="400000"/>
            </a:ln>
          </p:spPr>
          <p:txBody>
            <a:bodyPr anchor="ctr"/>
            <a:lstStyle/>
            <a:p>
              <a:pPr algn="ctr"/>
              <a:endParaRPr dirty="0">
                <a:latin typeface="Times New Roman" panose="02020603050405020304" pitchFamily="18" charset="0"/>
                <a:ea typeface="华文中宋" panose="02010600040101010101" pitchFamily="2" charset="-122"/>
              </a:endParaRPr>
            </a:p>
          </p:txBody>
        </p:sp>
        <p:sp>
          <p:nvSpPr>
            <p:cNvPr id="70" name="iŝḻíḑê">
              <a:extLst>
                <a:ext uri="{FF2B5EF4-FFF2-40B4-BE49-F238E27FC236}">
                  <a16:creationId xmlns:a16="http://schemas.microsoft.com/office/drawing/2014/main" id="{684240E5-92AB-437F-899C-04A64A426907}"/>
                </a:ext>
              </a:extLst>
            </p:cNvPr>
            <p:cNvSpPr/>
            <p:nvPr/>
          </p:nvSpPr>
          <p:spPr>
            <a:xfrm rot="5475139">
              <a:off x="3601736" y="2558190"/>
              <a:ext cx="2678203" cy="26782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anchor="ctr"/>
            <a:lstStyle/>
            <a:p>
              <a:pPr algn="ctr"/>
              <a:endParaRPr>
                <a:solidFill>
                  <a:schemeClr val="bg1"/>
                </a:solidFill>
                <a:latin typeface="Times New Roman" panose="02020603050405020304" pitchFamily="18" charset="0"/>
                <a:ea typeface="华文中宋" panose="02010600040101010101" pitchFamily="2" charset="-122"/>
              </a:endParaRPr>
            </a:p>
          </p:txBody>
        </p:sp>
        <p:sp>
          <p:nvSpPr>
            <p:cNvPr id="71" name="îŝḻîḑê">
              <a:extLst>
                <a:ext uri="{FF2B5EF4-FFF2-40B4-BE49-F238E27FC236}">
                  <a16:creationId xmlns:a16="http://schemas.microsoft.com/office/drawing/2014/main" id="{F469A9F3-0E13-4B64-9CFB-A4A3AF222E7B}"/>
                </a:ext>
              </a:extLst>
            </p:cNvPr>
            <p:cNvSpPr/>
            <p:nvPr/>
          </p:nvSpPr>
          <p:spPr>
            <a:xfrm rot="7570713">
              <a:off x="3475210" y="2427728"/>
              <a:ext cx="2936269" cy="2936275"/>
            </a:xfrm>
            <a:custGeom>
              <a:avLst/>
              <a:gdLst/>
              <a:ahLst/>
              <a:cxnLst>
                <a:cxn ang="0">
                  <a:pos x="wd2" y="hd2"/>
                </a:cxn>
                <a:cxn ang="5400000">
                  <a:pos x="wd2" y="hd2"/>
                </a:cxn>
                <a:cxn ang="10800000">
                  <a:pos x="wd2" y="hd2"/>
                </a:cxn>
                <a:cxn ang="16200000">
                  <a:pos x="wd2" y="hd2"/>
                </a:cxn>
              </a:cxnLst>
              <a:rect l="0" t="0" r="r" b="b"/>
              <a:pathLst>
                <a:path w="19144" h="19144" extrusionOk="0">
                  <a:moveTo>
                    <a:pt x="6609" y="17709"/>
                  </a:moveTo>
                  <a:cubicBezTo>
                    <a:pt x="2115" y="16073"/>
                    <a:pt x="-202" y="11103"/>
                    <a:pt x="1435" y="6609"/>
                  </a:cubicBezTo>
                  <a:cubicBezTo>
                    <a:pt x="3071" y="2115"/>
                    <a:pt x="8041" y="-202"/>
                    <a:pt x="12535" y="1435"/>
                  </a:cubicBezTo>
                  <a:cubicBezTo>
                    <a:pt x="17029" y="3071"/>
                    <a:pt x="19346" y="8041"/>
                    <a:pt x="17709" y="12535"/>
                  </a:cubicBezTo>
                  <a:cubicBezTo>
                    <a:pt x="16073" y="17029"/>
                    <a:pt x="11103" y="19346"/>
                    <a:pt x="6609" y="17709"/>
                  </a:cubicBezTo>
                  <a:close/>
                  <a:moveTo>
                    <a:pt x="12846" y="580"/>
                  </a:moveTo>
                  <a:cubicBezTo>
                    <a:pt x="7880" y="-1228"/>
                    <a:pt x="2388" y="1332"/>
                    <a:pt x="580" y="6298"/>
                  </a:cubicBezTo>
                  <a:cubicBezTo>
                    <a:pt x="-1228" y="11264"/>
                    <a:pt x="1332" y="16755"/>
                    <a:pt x="6298" y="18564"/>
                  </a:cubicBezTo>
                  <a:cubicBezTo>
                    <a:pt x="11264" y="20372"/>
                    <a:pt x="16755" y="17812"/>
                    <a:pt x="18564" y="12846"/>
                  </a:cubicBezTo>
                  <a:cubicBezTo>
                    <a:pt x="20372" y="7880"/>
                    <a:pt x="17812" y="2389"/>
                    <a:pt x="12846" y="580"/>
                  </a:cubicBezTo>
                  <a:close/>
                </a:path>
              </a:pathLst>
            </a:custGeom>
            <a:solidFill>
              <a:schemeClr val="tx2">
                <a:lumMod val="40000"/>
                <a:lumOff val="60000"/>
              </a:schemeClr>
            </a:solidFill>
            <a:ln w="25400" cap="flat">
              <a:solidFill>
                <a:srgbClr val="FFFFFF"/>
              </a:solidFill>
              <a:prstDash val="solid"/>
              <a:miter lim="400000"/>
            </a:ln>
            <a:effectLst/>
          </p:spPr>
          <p:txBody>
            <a:bodyPr anchor="ctr"/>
            <a:lstStyle/>
            <a:p>
              <a:pPr algn="ctr"/>
              <a:endParaRPr>
                <a:latin typeface="Times New Roman" panose="02020603050405020304" pitchFamily="18" charset="0"/>
                <a:ea typeface="华文中宋" panose="02010600040101010101" pitchFamily="2" charset="-122"/>
              </a:endParaRPr>
            </a:p>
          </p:txBody>
        </p:sp>
        <p:sp>
          <p:nvSpPr>
            <p:cNvPr id="72" name="iSḻîdé">
              <a:extLst>
                <a:ext uri="{FF2B5EF4-FFF2-40B4-BE49-F238E27FC236}">
                  <a16:creationId xmlns:a16="http://schemas.microsoft.com/office/drawing/2014/main" id="{9DCEE3A4-13B8-4442-9C9F-8B53D4FD96FE}"/>
                </a:ext>
              </a:extLst>
            </p:cNvPr>
            <p:cNvSpPr/>
            <p:nvPr/>
          </p:nvSpPr>
          <p:spPr>
            <a:xfrm>
              <a:off x="4093790" y="3337046"/>
              <a:ext cx="1626567" cy="857393"/>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lnTo>
                    <a:pt x="5040" y="21600"/>
                  </a:lnTo>
                  <a:cubicBezTo>
                    <a:pt x="2261" y="21600"/>
                    <a:pt x="0" y="18516"/>
                    <a:pt x="0" y="14727"/>
                  </a:cubicBezTo>
                  <a:cubicBezTo>
                    <a:pt x="0" y="11981"/>
                    <a:pt x="1192" y="9603"/>
                    <a:pt x="2902" y="8514"/>
                  </a:cubicBezTo>
                  <a:cubicBezTo>
                    <a:pt x="2891" y="8299"/>
                    <a:pt x="2880" y="8069"/>
                    <a:pt x="2880" y="7855"/>
                  </a:cubicBezTo>
                  <a:cubicBezTo>
                    <a:pt x="2880" y="3513"/>
                    <a:pt x="5456" y="0"/>
                    <a:pt x="8640" y="0"/>
                  </a:cubicBezTo>
                  <a:cubicBezTo>
                    <a:pt x="11048" y="0"/>
                    <a:pt x="13106" y="2010"/>
                    <a:pt x="13973" y="4878"/>
                  </a:cubicBezTo>
                  <a:cubicBezTo>
                    <a:pt x="14468" y="4280"/>
                    <a:pt x="15120" y="3927"/>
                    <a:pt x="15840" y="3927"/>
                  </a:cubicBezTo>
                  <a:cubicBezTo>
                    <a:pt x="17426" y="3927"/>
                    <a:pt x="18720" y="5691"/>
                    <a:pt x="18720" y="7855"/>
                  </a:cubicBezTo>
                  <a:cubicBezTo>
                    <a:pt x="18720" y="8637"/>
                    <a:pt x="18551" y="9358"/>
                    <a:pt x="18259" y="9972"/>
                  </a:cubicBezTo>
                  <a:cubicBezTo>
                    <a:pt x="20171" y="10585"/>
                    <a:pt x="21600" y="12917"/>
                    <a:pt x="21600" y="15709"/>
                  </a:cubicBezTo>
                  <a:cubicBezTo>
                    <a:pt x="21600" y="18961"/>
                    <a:pt x="19665" y="21600"/>
                    <a:pt x="17280" y="21600"/>
                  </a:cubicBezTo>
                  <a:close/>
                </a:path>
              </a:pathLst>
            </a:custGeom>
            <a:solidFill>
              <a:schemeClr val="accent1"/>
            </a:solidFill>
            <a:ln w="12700" cap="flat">
              <a:noFill/>
              <a:miter lim="400000"/>
            </a:ln>
            <a:effectLst/>
          </p:spPr>
          <p:txBody>
            <a:bodyPr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rPr>
                <a:t>微服务架构</a:t>
              </a:r>
              <a:endParaRPr lang="en-US" altLang="zh-CN" sz="2000" b="1" dirty="0">
                <a:solidFill>
                  <a:srgbClr val="002060"/>
                </a:solidFill>
                <a:latin typeface="微软雅黑" panose="020B0503020204020204" pitchFamily="34" charset="-122"/>
                <a:ea typeface="微软雅黑" panose="020B0503020204020204" pitchFamily="34" charset="-122"/>
              </a:endParaRPr>
            </a:p>
            <a:p>
              <a:pPr algn="ctr"/>
              <a:r>
                <a:rPr lang="zh-CN" altLang="en-US" sz="2000" b="1" dirty="0">
                  <a:solidFill>
                    <a:srgbClr val="002060"/>
                  </a:solidFill>
                  <a:latin typeface="微软雅黑" panose="020B0503020204020204" pitchFamily="34" charset="-122"/>
                  <a:ea typeface="微软雅黑" panose="020B0503020204020204" pitchFamily="34" charset="-122"/>
                </a:rPr>
                <a:t>优点</a:t>
              </a:r>
              <a:endParaRPr sz="2000" b="1" dirty="0">
                <a:solidFill>
                  <a:srgbClr val="002060"/>
                </a:solidFill>
                <a:latin typeface="微软雅黑" panose="020B0503020204020204" pitchFamily="34" charset="-122"/>
                <a:ea typeface="微软雅黑" panose="020B0503020204020204" pitchFamily="34" charset="-122"/>
              </a:endParaRPr>
            </a:p>
          </p:txBody>
        </p:sp>
      </p:grpSp>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06209"/>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发展历史</a:t>
            </a:r>
            <a:r>
              <a:rPr lang="en-US" altLang="zh-CN"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微服务架构</a:t>
            </a:r>
            <a:endParaRPr lang="en-US" sz="20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 name="文本框 9">
            <a:extLst>
              <a:ext uri="{FF2B5EF4-FFF2-40B4-BE49-F238E27FC236}">
                <a16:creationId xmlns:a16="http://schemas.microsoft.com/office/drawing/2014/main" id="{D7F7570B-3C9F-4EE5-BDD3-2D7CA1FD3EF6}"/>
              </a:ext>
            </a:extLst>
          </p:cNvPr>
          <p:cNvSpPr txBox="1"/>
          <p:nvPr/>
        </p:nvSpPr>
        <p:spPr>
          <a:xfrm>
            <a:off x="7464152" y="1239294"/>
            <a:ext cx="2592288"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微服务架构应运而生</a:t>
            </a:r>
          </a:p>
        </p:txBody>
      </p:sp>
      <p:sp>
        <p:nvSpPr>
          <p:cNvPr id="32" name="文本框 31">
            <a:extLst>
              <a:ext uri="{FF2B5EF4-FFF2-40B4-BE49-F238E27FC236}">
                <a16:creationId xmlns:a16="http://schemas.microsoft.com/office/drawing/2014/main" id="{542C4115-8818-4AC4-BB44-09AAC28EEB1A}"/>
              </a:ext>
            </a:extLst>
          </p:cNvPr>
          <p:cNvSpPr txBox="1"/>
          <p:nvPr/>
        </p:nvSpPr>
        <p:spPr>
          <a:xfrm>
            <a:off x="670192" y="1235347"/>
            <a:ext cx="3180304" cy="338554"/>
          </a:xfrm>
          <a:prstGeom prst="rect">
            <a:avLst/>
          </a:prstGeom>
          <a:noFill/>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传统软件问题凸显</a:t>
            </a:r>
            <a:endParaRPr lang="zh-CN" altLang="en-US" sz="18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CC9B75A-5133-4192-A00B-B17B27C48ACF}"/>
              </a:ext>
            </a:extLst>
          </p:cNvPr>
          <p:cNvSpPr txBox="1"/>
          <p:nvPr/>
        </p:nvSpPr>
        <p:spPr>
          <a:xfrm>
            <a:off x="299101" y="1640271"/>
            <a:ext cx="4176464" cy="1895519"/>
          </a:xfrm>
          <a:prstGeom prst="rect">
            <a:avLst/>
          </a:prstGeom>
          <a:noFill/>
        </p:spPr>
        <p:txBody>
          <a:bodyPr wrap="square">
            <a:spAutoFit/>
          </a:bodyPr>
          <a:lstStyle/>
          <a:p>
            <a:pPr indent="-285750">
              <a:lnSpc>
                <a:spcPct val="150000"/>
              </a:lnSpc>
              <a:buFont typeface="Wingdings" panose="05000000000000000000" pitchFamily="2" charset="2"/>
              <a:buChar char="ü"/>
            </a:pPr>
            <a:r>
              <a:rPr lang="zh-CN" altLang="en-US" sz="1600" b="1" dirty="0">
                <a:solidFill>
                  <a:schemeClr val="accent1"/>
                </a:solidFill>
                <a:latin typeface="微软雅黑" panose="020B0503020204020204" pitchFamily="34" charset="-122"/>
                <a:ea typeface="微软雅黑" panose="020B0503020204020204" pitchFamily="34" charset="-122"/>
              </a:rPr>
              <a:t>效率低：</a:t>
            </a:r>
            <a:r>
              <a:rPr lang="zh-CN" altLang="en-US" sz="1600" dirty="0">
                <a:latin typeface="微软雅黑" panose="020B0503020204020204" pitchFamily="34" charset="-122"/>
                <a:ea typeface="微软雅黑" panose="020B0503020204020204" pitchFamily="34" charset="-122"/>
              </a:rPr>
              <a:t>修改项目代码，易引发冲突</a:t>
            </a:r>
          </a:p>
          <a:p>
            <a:pPr indent="-285750">
              <a:lnSpc>
                <a:spcPct val="150000"/>
              </a:lnSpc>
              <a:buFont typeface="Wingdings" panose="05000000000000000000" pitchFamily="2" charset="2"/>
              <a:buChar char="ü"/>
            </a:pPr>
            <a:r>
              <a:rPr lang="zh-CN" altLang="en-US" sz="1600" b="1" dirty="0">
                <a:solidFill>
                  <a:schemeClr val="accent1"/>
                </a:solidFill>
                <a:latin typeface="微软雅黑" panose="020B0503020204020204" pitchFamily="34" charset="-122"/>
                <a:ea typeface="微软雅黑" panose="020B0503020204020204" pitchFamily="34" charset="-122"/>
              </a:rPr>
              <a:t>维护难：</a:t>
            </a:r>
            <a:r>
              <a:rPr lang="zh-CN" altLang="en-US" sz="1600" dirty="0">
                <a:latin typeface="微软雅黑" panose="020B0503020204020204" pitchFamily="34" charset="-122"/>
                <a:ea typeface="微软雅黑" panose="020B0503020204020204" pitchFamily="34" charset="-122"/>
              </a:rPr>
              <a:t>代码功能耦合，难以维护</a:t>
            </a:r>
            <a:endParaRPr lang="en-US" altLang="zh-CN" sz="1600" dirty="0">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ü"/>
            </a:pPr>
            <a:r>
              <a:rPr lang="zh-CN" altLang="en-US" sz="1600" b="1" dirty="0">
                <a:solidFill>
                  <a:schemeClr val="accent1"/>
                </a:solidFill>
                <a:latin typeface="微软雅黑" panose="020B0503020204020204" pitchFamily="34" charset="-122"/>
                <a:ea typeface="微软雅黑" panose="020B0503020204020204" pitchFamily="34" charset="-122"/>
              </a:rPr>
              <a:t>不灵活：</a:t>
            </a:r>
            <a:r>
              <a:rPr lang="zh-CN" altLang="en-US" sz="1600" dirty="0">
                <a:latin typeface="微软雅黑" panose="020B0503020204020204" pitchFamily="34" charset="-122"/>
                <a:ea typeface="微软雅黑" panose="020B0503020204020204" pitchFamily="34" charset="-122"/>
              </a:rPr>
              <a:t>构建时间长，修改导致项目重构</a:t>
            </a:r>
          </a:p>
          <a:p>
            <a:pPr indent="-285750">
              <a:lnSpc>
                <a:spcPct val="150000"/>
              </a:lnSpc>
              <a:buFont typeface="Wingdings" panose="05000000000000000000" pitchFamily="2" charset="2"/>
              <a:buChar char="ü"/>
            </a:pPr>
            <a:r>
              <a:rPr lang="zh-CN" altLang="en-US" sz="1600" b="1" dirty="0">
                <a:solidFill>
                  <a:schemeClr val="accent1"/>
                </a:solidFill>
                <a:latin typeface="微软雅黑" panose="020B0503020204020204" pitchFamily="34" charset="-122"/>
                <a:ea typeface="微软雅黑" panose="020B0503020204020204" pitchFamily="34" charset="-122"/>
              </a:rPr>
              <a:t>稳定性差：</a:t>
            </a:r>
            <a:r>
              <a:rPr lang="zh-CN" altLang="en-US" sz="1600" dirty="0">
                <a:latin typeface="微软雅黑" panose="020B0503020204020204" pitchFamily="34" charset="-122"/>
                <a:ea typeface="微软雅黑" panose="020B0503020204020204" pitchFamily="34" charset="-122"/>
              </a:rPr>
              <a:t>小问题可能导致整个系统崩溃</a:t>
            </a:r>
          </a:p>
          <a:p>
            <a:pPr indent="-285750">
              <a:lnSpc>
                <a:spcPct val="150000"/>
              </a:lnSpc>
              <a:buFont typeface="Wingdings" panose="05000000000000000000" pitchFamily="2" charset="2"/>
              <a:buChar char="ü"/>
            </a:pPr>
            <a:r>
              <a:rPr lang="zh-CN" altLang="en-US" sz="1600" b="1" dirty="0">
                <a:solidFill>
                  <a:schemeClr val="accent1"/>
                </a:solidFill>
                <a:latin typeface="微软雅黑" panose="020B0503020204020204" pitchFamily="34" charset="-122"/>
                <a:ea typeface="微软雅黑" panose="020B0503020204020204" pitchFamily="34" charset="-122"/>
              </a:rPr>
              <a:t>扩展性差：</a:t>
            </a:r>
            <a:r>
              <a:rPr lang="zh-CN" altLang="en-US" sz="1600" dirty="0">
                <a:latin typeface="微软雅黑" panose="020B0503020204020204" pitchFamily="34" charset="-122"/>
                <a:ea typeface="微软雅黑" panose="020B0503020204020204" pitchFamily="34" charset="-122"/>
              </a:rPr>
              <a:t>无法满足高并发下的业务需求</a:t>
            </a:r>
          </a:p>
        </p:txBody>
      </p:sp>
      <p:sp>
        <p:nvSpPr>
          <p:cNvPr id="42" name="文本框 41">
            <a:extLst>
              <a:ext uri="{FF2B5EF4-FFF2-40B4-BE49-F238E27FC236}">
                <a16:creationId xmlns:a16="http://schemas.microsoft.com/office/drawing/2014/main" id="{F83B3886-2AA1-4062-B64D-5507EEF7CB5D}"/>
              </a:ext>
            </a:extLst>
          </p:cNvPr>
          <p:cNvSpPr txBox="1"/>
          <p:nvPr/>
        </p:nvSpPr>
        <p:spPr>
          <a:xfrm>
            <a:off x="6406566" y="1637906"/>
            <a:ext cx="5868654" cy="1797030"/>
          </a:xfrm>
          <a:prstGeom prst="rect">
            <a:avLst/>
          </a:prstGeom>
          <a:noFill/>
        </p:spPr>
        <p:txBody>
          <a:bodyPr wrap="square">
            <a:spAutoFit/>
          </a:bodyPr>
          <a:lstStyle/>
          <a:p>
            <a:pPr indent="457200">
              <a:lnSpc>
                <a:spcPct val="13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2014</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Martin Fowler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发表文章</a:t>
            </a:r>
            <a:r>
              <a:rPr lang="en-US" altLang="zh-CN" sz="1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《Microservices a definition of this new architectural term》</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提出微服务架构</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ü"/>
            </a:pP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微服务架构是一种</a:t>
            </a:r>
            <a:r>
              <a:rPr lang="zh-CN" altLang="en-US" sz="1600" b="1" kern="100" dirty="0">
                <a:solidFill>
                  <a:srgbClr val="4477AB"/>
                </a:solidFill>
                <a:latin typeface="微软雅黑" panose="020B0503020204020204" pitchFamily="34" charset="-122"/>
                <a:ea typeface="微软雅黑" panose="020B0503020204020204" pitchFamily="34" charset="-122"/>
                <a:cs typeface="Times New Roman" panose="02020603050405020304" pitchFamily="18" charset="0"/>
              </a:rPr>
              <a:t>独立部署、运行的</a:t>
            </a:r>
            <a:r>
              <a:rPr lang="zh-CN" altLang="en-US" sz="1600" b="1" kern="100" dirty="0">
                <a:solidFill>
                  <a:srgbClr val="178AA1"/>
                </a:solidFill>
                <a:effectLst/>
                <a:latin typeface="微软雅黑" panose="020B0503020204020204" pitchFamily="34" charset="-122"/>
                <a:ea typeface="微软雅黑" panose="020B0503020204020204" pitchFamily="34" charset="-122"/>
                <a:cs typeface="Times New Roman" panose="02020603050405020304" pitchFamily="18" charset="0"/>
              </a:rPr>
              <a:t>架构模式</a:t>
            </a:r>
            <a:endParaRPr lang="en-US" altLang="zh-CN" sz="1600" b="1" kern="100" dirty="0">
              <a:solidFill>
                <a:srgbClr val="178AA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ü"/>
            </a:pP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将</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单体架构应用</a:t>
            </a:r>
            <a:r>
              <a:rPr lang="zh-CN" altLang="zh-CN" sz="1600" b="1" kern="100" dirty="0">
                <a:solidFill>
                  <a:srgbClr val="4477AB"/>
                </a:solidFill>
                <a:effectLst/>
                <a:latin typeface="微软雅黑" panose="020B0503020204020204" pitchFamily="34" charset="-122"/>
                <a:ea typeface="微软雅黑" panose="020B0503020204020204" pitchFamily="34" charset="-122"/>
                <a:cs typeface="Times New Roman" panose="02020603050405020304" pitchFamily="18" charset="0"/>
              </a:rPr>
              <a:t>拆分成</a:t>
            </a:r>
            <a:r>
              <a:rPr lang="zh-CN" altLang="zh-CN" sz="1600" b="1" kern="100" dirty="0">
                <a:solidFill>
                  <a:srgbClr val="178AA1"/>
                </a:solidFill>
                <a:effectLst/>
                <a:latin typeface="微软雅黑" panose="020B0503020204020204" pitchFamily="34" charset="-122"/>
                <a:ea typeface="微软雅黑" panose="020B0503020204020204" pitchFamily="34" charset="-122"/>
                <a:cs typeface="Times New Roman" panose="02020603050405020304" pitchFamily="18" charset="0"/>
              </a:rPr>
              <a:t>一组微服务</a:t>
            </a:r>
            <a:endParaRPr lang="en-US" altLang="zh-CN" sz="1600" b="1" kern="100" dirty="0">
              <a:solidFill>
                <a:srgbClr val="178AA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ü"/>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微服务</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之间通过</a:t>
            </a:r>
            <a:r>
              <a:rPr lang="zh-CN" altLang="zh-CN" sz="1600" b="1" kern="100" dirty="0">
                <a:solidFill>
                  <a:srgbClr val="4477AB"/>
                </a:solidFill>
                <a:effectLst/>
                <a:latin typeface="微软雅黑" panose="020B0503020204020204" pitchFamily="34" charset="-122"/>
                <a:ea typeface="微软雅黑" panose="020B0503020204020204" pitchFamily="34" charset="-122"/>
                <a:cs typeface="Times New Roman" panose="02020603050405020304" pitchFamily="18" charset="0"/>
              </a:rPr>
              <a:t>轻量化</a:t>
            </a:r>
            <a:r>
              <a:rPr lang="zh-CN" altLang="en-US" sz="1600" b="1" kern="100" dirty="0">
                <a:solidFill>
                  <a:srgbClr val="178AA1"/>
                </a:solidFill>
                <a:effectLst/>
                <a:latin typeface="微软雅黑" panose="020B0503020204020204" pitchFamily="34" charset="-122"/>
                <a:ea typeface="微软雅黑" panose="020B0503020204020204" pitchFamily="34" charset="-122"/>
                <a:cs typeface="Times New Roman" panose="02020603050405020304" pitchFamily="18" charset="0"/>
              </a:rPr>
              <a:t>协议</a:t>
            </a:r>
            <a:r>
              <a:rPr lang="zh-CN" altLang="zh-CN" sz="1600" b="1" kern="100" dirty="0">
                <a:solidFill>
                  <a:srgbClr val="178AA1"/>
                </a:solidFill>
                <a:effectLst/>
                <a:latin typeface="微软雅黑" panose="020B0503020204020204" pitchFamily="34" charset="-122"/>
                <a:ea typeface="微软雅黑" panose="020B0503020204020204" pitchFamily="34" charset="-122"/>
                <a:cs typeface="Times New Roman" panose="02020603050405020304" pitchFamily="18" charset="0"/>
              </a:rPr>
              <a:t>通信</a:t>
            </a:r>
            <a:endParaRPr lang="zh-CN" altLang="en-US" sz="1600" b="1" kern="100" dirty="0">
              <a:solidFill>
                <a:srgbClr val="178AA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文本框 62">
            <a:extLst>
              <a:ext uri="{FF2B5EF4-FFF2-40B4-BE49-F238E27FC236}">
                <a16:creationId xmlns:a16="http://schemas.microsoft.com/office/drawing/2014/main" id="{FCBE16A8-1CCC-4C31-9ED1-CB0685AC65F5}"/>
              </a:ext>
            </a:extLst>
          </p:cNvPr>
          <p:cNvSpPr txBox="1"/>
          <p:nvPr/>
        </p:nvSpPr>
        <p:spPr>
          <a:xfrm>
            <a:off x="3714412" y="4103632"/>
            <a:ext cx="6897121" cy="212090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复杂度可控：</a:t>
            </a:r>
            <a:r>
              <a:rPr lang="zh-CN" altLang="en-US" dirty="0">
                <a:latin typeface="微软雅黑" panose="020B0503020204020204" pitchFamily="34" charset="-122"/>
                <a:ea typeface="微软雅黑" panose="020B0503020204020204" pitchFamily="34" charset="-122"/>
              </a:rPr>
              <a:t>每个服务专注单一功能，单个服务</a:t>
            </a:r>
            <a:r>
              <a:rPr lang="zh-CN" altLang="en-US" b="1" dirty="0">
                <a:solidFill>
                  <a:srgbClr val="4477AB"/>
                </a:solidFill>
                <a:latin typeface="微软雅黑" panose="020B0503020204020204" pitchFamily="34" charset="-122"/>
                <a:ea typeface="微软雅黑" panose="020B0503020204020204" pitchFamily="34" charset="-122"/>
              </a:rPr>
              <a:t>复杂度降低</a:t>
            </a:r>
            <a:endParaRPr lang="en-US" altLang="zh-CN" b="1" dirty="0">
              <a:solidFill>
                <a:srgbClr val="4477AB"/>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技术选型灵活：</a:t>
            </a:r>
            <a:r>
              <a:rPr lang="zh-CN" altLang="en-US" dirty="0">
                <a:latin typeface="微软雅黑" panose="020B0503020204020204" pitchFamily="34" charset="-122"/>
                <a:ea typeface="微软雅黑" panose="020B0503020204020204" pitchFamily="34" charset="-122"/>
              </a:rPr>
              <a:t>技术选型</a:t>
            </a:r>
            <a:r>
              <a:rPr lang="zh-CN" altLang="en-US" b="1" dirty="0">
                <a:solidFill>
                  <a:schemeClr val="accent1"/>
                </a:solidFill>
                <a:latin typeface="微软雅黑" panose="020B0503020204020204" pitchFamily="34" charset="-122"/>
                <a:ea typeface="微软雅黑" panose="020B0503020204020204" pitchFamily="34" charset="-122"/>
              </a:rPr>
              <a:t>去中心化，灵活选择</a:t>
            </a:r>
            <a:r>
              <a:rPr lang="zh-CN" altLang="en-US" dirty="0">
                <a:latin typeface="微软雅黑" panose="020B0503020204020204" pitchFamily="34" charset="-122"/>
                <a:ea typeface="微软雅黑" panose="020B0503020204020204" pitchFamily="34" charset="-122"/>
              </a:rPr>
              <a:t>体系架构与技术</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松耦合易扩展：</a:t>
            </a:r>
            <a:r>
              <a:rPr lang="zh-CN" altLang="en-US" dirty="0">
                <a:latin typeface="微软雅黑" panose="020B0503020204020204" pitchFamily="34" charset="-122"/>
                <a:ea typeface="微软雅黑" panose="020B0503020204020204" pitchFamily="34" charset="-122"/>
              </a:rPr>
              <a:t>服务之间</a:t>
            </a:r>
            <a:r>
              <a:rPr lang="zh-CN" altLang="en-US" b="1" dirty="0">
                <a:solidFill>
                  <a:schemeClr val="accent1"/>
                </a:solidFill>
                <a:latin typeface="微软雅黑" panose="020B0503020204020204" pitchFamily="34" charset="-122"/>
                <a:ea typeface="微软雅黑" panose="020B0503020204020204" pitchFamily="34" charset="-122"/>
              </a:rPr>
              <a:t>松耦合</a:t>
            </a:r>
            <a:r>
              <a:rPr lang="zh-CN" altLang="en-US" dirty="0">
                <a:latin typeface="微软雅黑" panose="020B0503020204020204" pitchFamily="34" charset="-122"/>
                <a:ea typeface="微软雅黑" panose="020B0503020204020204" pitchFamily="34" charset="-122"/>
              </a:rPr>
              <a:t>，根据需求</a:t>
            </a:r>
            <a:r>
              <a:rPr lang="zh-CN" altLang="en-US" b="1" dirty="0">
                <a:solidFill>
                  <a:srgbClr val="4477AB"/>
                </a:solidFill>
                <a:latin typeface="微软雅黑" panose="020B0503020204020204" pitchFamily="34" charset="-122"/>
                <a:ea typeface="微软雅黑" panose="020B0503020204020204" pitchFamily="34" charset="-122"/>
              </a:rPr>
              <a:t>独立扩展</a:t>
            </a:r>
            <a:r>
              <a:rPr lang="zh-CN" altLang="en-US" dirty="0">
                <a:latin typeface="微软雅黑" panose="020B0503020204020204" pitchFamily="34" charset="-122"/>
                <a:ea typeface="微软雅黑" panose="020B0503020204020204" pitchFamily="34" charset="-122"/>
              </a:rPr>
              <a:t>，</a:t>
            </a:r>
            <a:r>
              <a:rPr lang="zh-CN" altLang="en-US" b="1" dirty="0">
                <a:solidFill>
                  <a:schemeClr val="accent1"/>
                </a:solidFill>
                <a:latin typeface="微软雅黑" panose="020B0503020204020204" pitchFamily="34" charset="-122"/>
                <a:ea typeface="微软雅黑" panose="020B0503020204020204" pitchFamily="34" charset="-122"/>
              </a:rPr>
              <a:t>降低成本</a:t>
            </a:r>
            <a:endParaRPr lang="zh-CN" altLang="en-US"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独立容错性强：</a:t>
            </a:r>
            <a:r>
              <a:rPr lang="zh-CN" altLang="en-US" dirty="0">
                <a:latin typeface="微软雅黑" panose="020B0503020204020204" pitchFamily="34" charset="-122"/>
                <a:ea typeface="微软雅黑" panose="020B0503020204020204" pitchFamily="34" charset="-122"/>
              </a:rPr>
              <a:t>微服务</a:t>
            </a:r>
            <a:r>
              <a:rPr lang="zh-CN" altLang="en-US" b="1" dirty="0">
                <a:solidFill>
                  <a:srgbClr val="4477AB"/>
                </a:solidFill>
                <a:latin typeface="微软雅黑" panose="020B0503020204020204" pitchFamily="34" charset="-122"/>
                <a:ea typeface="微软雅黑" panose="020B0503020204020204" pitchFamily="34" charset="-122"/>
              </a:rPr>
              <a:t>独立开发部署</a:t>
            </a:r>
            <a:r>
              <a:rPr lang="zh-CN" altLang="en-US" dirty="0">
                <a:latin typeface="微软雅黑" panose="020B0503020204020204" pitchFamily="34" charset="-122"/>
                <a:ea typeface="微软雅黑" panose="020B0503020204020204" pitchFamily="34" charset="-122"/>
              </a:rPr>
              <a:t>，故障被隔离在单个服务中</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快速演化迭代：</a:t>
            </a:r>
            <a:r>
              <a:rPr lang="zh-CN" altLang="en-US" dirty="0">
                <a:latin typeface="微软雅黑" panose="020B0503020204020204" pitchFamily="34" charset="-122"/>
                <a:ea typeface="微软雅黑" panose="020B0503020204020204" pitchFamily="34" charset="-122"/>
              </a:rPr>
              <a:t>修改单个服务对应服务的逻辑，</a:t>
            </a:r>
            <a:r>
              <a:rPr lang="zh-CN" altLang="en-US" b="1" dirty="0">
                <a:solidFill>
                  <a:srgbClr val="4477AB"/>
                </a:solidFill>
                <a:latin typeface="微软雅黑" panose="020B0503020204020204" pitchFamily="34" charset="-122"/>
                <a:ea typeface="微软雅黑" panose="020B0503020204020204" pitchFamily="34" charset="-122"/>
              </a:rPr>
              <a:t>可维护性强</a:t>
            </a:r>
            <a:endParaRPr lang="en-US" altLang="zh-CN" sz="2000" b="1" dirty="0">
              <a:solidFill>
                <a:srgbClr val="4477AB"/>
              </a:solidFill>
              <a:latin typeface="微软雅黑" panose="020B0503020204020204" pitchFamily="34" charset="-122"/>
              <a:ea typeface="微软雅黑" panose="020B0503020204020204" pitchFamily="34" charset="-122"/>
            </a:endParaRPr>
          </a:p>
        </p:txBody>
      </p:sp>
      <p:graphicFrame>
        <p:nvGraphicFramePr>
          <p:cNvPr id="64" name="图示 63">
            <a:extLst>
              <a:ext uri="{FF2B5EF4-FFF2-40B4-BE49-F238E27FC236}">
                <a16:creationId xmlns:a16="http://schemas.microsoft.com/office/drawing/2014/main" id="{4985A04D-E882-4770-8308-AEAF1D571084}"/>
              </a:ext>
            </a:extLst>
          </p:cNvPr>
          <p:cNvGraphicFramePr/>
          <p:nvPr/>
        </p:nvGraphicFramePr>
        <p:xfrm>
          <a:off x="4708135" y="1260432"/>
          <a:ext cx="1224136" cy="23381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092163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1F70664C-9E1D-45A0-8115-8AF3775726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4260" y="1958962"/>
            <a:ext cx="2808312" cy="1229917"/>
          </a:xfrm>
          <a:prstGeom prst="rect">
            <a:avLst/>
          </a:prstGeom>
          <a:ln>
            <a:noFill/>
          </a:ln>
          <a:effectLst>
            <a:outerShdw blurRad="190500" algn="tl" rotWithShape="0">
              <a:srgbClr val="000000">
                <a:alpha val="70000"/>
              </a:srgbClr>
            </a:outerShdw>
          </a:effectLst>
        </p:spPr>
      </p:pic>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902439"/>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发展历史</a:t>
            </a:r>
            <a:r>
              <a:rPr lang="en-US" altLang="zh-CN"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实践案例</a:t>
            </a:r>
            <a:endParaRPr 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9" name="文本框 48">
            <a:extLst>
              <a:ext uri="{FF2B5EF4-FFF2-40B4-BE49-F238E27FC236}">
                <a16:creationId xmlns:a16="http://schemas.microsoft.com/office/drawing/2014/main" id="{C672AB92-E029-4664-B725-D40A3D7E5EA5}"/>
              </a:ext>
            </a:extLst>
          </p:cNvPr>
          <p:cNvSpPr txBox="1"/>
          <p:nvPr/>
        </p:nvSpPr>
        <p:spPr>
          <a:xfrm>
            <a:off x="803359" y="978014"/>
            <a:ext cx="10573474" cy="728789"/>
          </a:xfrm>
          <a:prstGeom prst="rect">
            <a:avLst/>
          </a:prstGeom>
          <a:noFill/>
        </p:spPr>
        <p:txBody>
          <a:bodyPr wrap="square">
            <a:spAutoFit/>
          </a:bodyPr>
          <a:lstStyle/>
          <a:p>
            <a:pPr indent="457200" algn="just">
              <a:lnSpc>
                <a:spcPct val="120000"/>
              </a:lnSpc>
              <a:buClr>
                <a:srgbClr val="C00000"/>
              </a:buCl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凭借微服务架构的诸多优点，自</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年被提出以来，国内外针对微服务架构的研究取得了丰硕的成果，学术界和产业界越来越多的关注于微服务领域，并将微服务架构应用于实践。</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1" name="图表 50">
            <a:extLst>
              <a:ext uri="{FF2B5EF4-FFF2-40B4-BE49-F238E27FC236}">
                <a16:creationId xmlns:a16="http://schemas.microsoft.com/office/drawing/2014/main" id="{9D7009B7-911C-4F18-A9B5-2388573D27B2}"/>
              </a:ext>
            </a:extLst>
          </p:cNvPr>
          <p:cNvGraphicFramePr/>
          <p:nvPr/>
        </p:nvGraphicFramePr>
        <p:xfrm>
          <a:off x="883818" y="2106010"/>
          <a:ext cx="2736304" cy="1701900"/>
        </p:xfrm>
        <a:graphic>
          <a:graphicData uri="http://schemas.openxmlformats.org/drawingml/2006/chart">
            <c:chart xmlns:c="http://schemas.openxmlformats.org/drawingml/2006/chart" xmlns:r="http://schemas.openxmlformats.org/officeDocument/2006/relationships" r:id="rId6"/>
          </a:graphicData>
        </a:graphic>
      </p:graphicFrame>
      <p:sp>
        <p:nvSpPr>
          <p:cNvPr id="4" name="文本框 3">
            <a:extLst>
              <a:ext uri="{FF2B5EF4-FFF2-40B4-BE49-F238E27FC236}">
                <a16:creationId xmlns:a16="http://schemas.microsoft.com/office/drawing/2014/main" id="{0182A81B-4B0C-4013-842B-B2AEED244ADD}"/>
              </a:ext>
            </a:extLst>
          </p:cNvPr>
          <p:cNvSpPr txBox="1"/>
          <p:nvPr/>
        </p:nvSpPr>
        <p:spPr>
          <a:xfrm>
            <a:off x="1338585" y="3776719"/>
            <a:ext cx="217865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微服务相关文献数量</a:t>
            </a:r>
          </a:p>
        </p:txBody>
      </p:sp>
      <p:pic>
        <p:nvPicPr>
          <p:cNvPr id="59" name="图片 58">
            <a:extLst>
              <a:ext uri="{FF2B5EF4-FFF2-40B4-BE49-F238E27FC236}">
                <a16:creationId xmlns:a16="http://schemas.microsoft.com/office/drawing/2014/main" id="{8931ACD5-4376-4C70-A4D6-D90FE9A35C0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380" t="14075" r="5847" b="13991"/>
          <a:stretch/>
        </p:blipFill>
        <p:spPr>
          <a:xfrm>
            <a:off x="4433937" y="2313928"/>
            <a:ext cx="2758089" cy="1014542"/>
          </a:xfrm>
          <a:prstGeom prst="rect">
            <a:avLst/>
          </a:prstGeom>
          <a:ln>
            <a:noFill/>
          </a:ln>
          <a:effectLst>
            <a:outerShdw blurRad="190500" algn="tl" rotWithShape="0">
              <a:srgbClr val="000000">
                <a:alpha val="70000"/>
              </a:srgbClr>
            </a:outerShdw>
          </a:effectLst>
        </p:spPr>
      </p:pic>
      <p:pic>
        <p:nvPicPr>
          <p:cNvPr id="60" name="图片 59">
            <a:extLst>
              <a:ext uri="{FF2B5EF4-FFF2-40B4-BE49-F238E27FC236}">
                <a16:creationId xmlns:a16="http://schemas.microsoft.com/office/drawing/2014/main" id="{B7E88B21-1A86-47C4-9FE8-73C7E980B4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08051" y="2657564"/>
            <a:ext cx="2808312" cy="1014542"/>
          </a:xfrm>
          <a:prstGeom prst="rect">
            <a:avLst/>
          </a:prstGeom>
          <a:ln>
            <a:noFill/>
          </a:ln>
          <a:effectLst>
            <a:outerShdw blurRad="190500" algn="tl" rotWithShape="0">
              <a:srgbClr val="000000">
                <a:alpha val="70000"/>
              </a:srgbClr>
            </a:outerShdw>
          </a:effectLst>
        </p:spPr>
      </p:pic>
      <p:sp>
        <p:nvSpPr>
          <p:cNvPr id="62" name="文本框 61">
            <a:extLst>
              <a:ext uri="{FF2B5EF4-FFF2-40B4-BE49-F238E27FC236}">
                <a16:creationId xmlns:a16="http://schemas.microsoft.com/office/drawing/2014/main" id="{90F92846-C96B-428A-A47E-401BEFB6FDF5}"/>
              </a:ext>
            </a:extLst>
          </p:cNvPr>
          <p:cNvSpPr txBox="1"/>
          <p:nvPr/>
        </p:nvSpPr>
        <p:spPr>
          <a:xfrm>
            <a:off x="4752720" y="3776536"/>
            <a:ext cx="242340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微服务架构业务应用案例</a:t>
            </a:r>
          </a:p>
        </p:txBody>
      </p:sp>
      <p:pic>
        <p:nvPicPr>
          <p:cNvPr id="23" name="图片 22">
            <a:extLst>
              <a:ext uri="{FF2B5EF4-FFF2-40B4-BE49-F238E27FC236}">
                <a16:creationId xmlns:a16="http://schemas.microsoft.com/office/drawing/2014/main" id="{C349E615-C031-4971-AE73-CB7C7F8E5027}"/>
              </a:ext>
            </a:extLst>
          </p:cNvPr>
          <p:cNvPicPr>
            <a:picLocks noChangeAspect="1"/>
          </p:cNvPicPr>
          <p:nvPr/>
        </p:nvPicPr>
        <p:blipFill rotWithShape="1">
          <a:blip r:embed="rId9">
            <a:extLst>
              <a:ext uri="{28A0092B-C50C-407E-A947-70E740481C1C}">
                <a14:useLocalDpi xmlns:a14="http://schemas.microsoft.com/office/drawing/2010/main" val="0"/>
              </a:ext>
            </a:extLst>
          </a:blip>
          <a:srcRect t="30294" b="19951"/>
          <a:stretch/>
        </p:blipFill>
        <p:spPr>
          <a:xfrm>
            <a:off x="8161187" y="1925963"/>
            <a:ext cx="2867025" cy="791427"/>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0A88BCA3-A031-4A0E-810F-A80238582A38}"/>
              </a:ext>
            </a:extLst>
          </p:cNvPr>
          <p:cNvPicPr>
            <a:picLocks noChangeAspect="1"/>
          </p:cNvPicPr>
          <p:nvPr/>
        </p:nvPicPr>
        <p:blipFill rotWithShape="1">
          <a:blip r:embed="rId10">
            <a:extLst>
              <a:ext uri="{28A0092B-C50C-407E-A947-70E740481C1C}">
                <a14:useLocalDpi xmlns:a14="http://schemas.microsoft.com/office/drawing/2010/main" val="0"/>
              </a:ext>
            </a:extLst>
          </a:blip>
          <a:srcRect l="13253" t="5188" r="935" b="13734"/>
          <a:stretch/>
        </p:blipFill>
        <p:spPr>
          <a:xfrm>
            <a:off x="8472264" y="2243798"/>
            <a:ext cx="2533810" cy="1258803"/>
          </a:xfrm>
          <a:prstGeom prst="rect">
            <a:avLst/>
          </a:prstGeom>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A313EC65-C329-425F-96E5-C57A2D57CCED}"/>
              </a:ext>
            </a:extLst>
          </p:cNvPr>
          <p:cNvPicPr>
            <a:picLocks noChangeAspect="1"/>
          </p:cNvPicPr>
          <p:nvPr/>
        </p:nvPicPr>
        <p:blipFill rotWithShape="1">
          <a:blip r:embed="rId11">
            <a:extLst>
              <a:ext uri="{28A0092B-C50C-407E-A947-70E740481C1C}">
                <a14:useLocalDpi xmlns:a14="http://schemas.microsoft.com/office/drawing/2010/main" val="0"/>
              </a:ext>
            </a:extLst>
          </a:blip>
          <a:srcRect t="19062" b="26902"/>
          <a:stretch/>
        </p:blipFill>
        <p:spPr>
          <a:xfrm>
            <a:off x="8963569" y="2744731"/>
            <a:ext cx="2381250" cy="900708"/>
          </a:xfrm>
          <a:prstGeom prst="rect">
            <a:avLst/>
          </a:prstGeom>
          <a:ln>
            <a:noFill/>
          </a:ln>
          <a:effectLst>
            <a:outerShdw blurRad="292100" dist="139700" dir="2700000" algn="tl" rotWithShape="0">
              <a:srgbClr val="333333">
                <a:alpha val="65000"/>
              </a:srgbClr>
            </a:outerShdw>
          </a:effectLst>
        </p:spPr>
      </p:pic>
      <p:sp>
        <p:nvSpPr>
          <p:cNvPr id="69" name="文本框 68">
            <a:extLst>
              <a:ext uri="{FF2B5EF4-FFF2-40B4-BE49-F238E27FC236}">
                <a16:creationId xmlns:a16="http://schemas.microsoft.com/office/drawing/2014/main" id="{85EBE27F-9392-456F-B807-2949050961F2}"/>
              </a:ext>
            </a:extLst>
          </p:cNvPr>
          <p:cNvSpPr txBox="1"/>
          <p:nvPr/>
        </p:nvSpPr>
        <p:spPr>
          <a:xfrm>
            <a:off x="8411605" y="3776536"/>
            <a:ext cx="284872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微服务架构基础设施应用案例</a:t>
            </a:r>
          </a:p>
        </p:txBody>
      </p:sp>
      <p:sp>
        <p:nvSpPr>
          <p:cNvPr id="122" name="ïśļîḋe">
            <a:extLst>
              <a:ext uri="{FF2B5EF4-FFF2-40B4-BE49-F238E27FC236}">
                <a16:creationId xmlns:a16="http://schemas.microsoft.com/office/drawing/2014/main" id="{D86AC756-C483-44FF-8BFB-140770F72A59}"/>
              </a:ext>
            </a:extLst>
          </p:cNvPr>
          <p:cNvSpPr/>
          <p:nvPr/>
        </p:nvSpPr>
        <p:spPr>
          <a:xfrm>
            <a:off x="1184647" y="5530968"/>
            <a:ext cx="9663881" cy="437453"/>
          </a:xfrm>
          <a:prstGeom prst="roundRect">
            <a:avLst>
              <a:gd name="adj" fmla="val 7307"/>
            </a:avLst>
          </a:prstGeom>
          <a:solidFill>
            <a:srgbClr val="FFFFFF"/>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ysClr val="windowText" lastClr="000000"/>
              </a:solidFill>
              <a:ea typeface="微软雅黑" panose="020B0503020204020204" pitchFamily="34" charset="-122"/>
            </a:endParaRPr>
          </a:p>
        </p:txBody>
      </p:sp>
      <p:sp>
        <p:nvSpPr>
          <p:cNvPr id="123" name="ïśļîḋe">
            <a:extLst>
              <a:ext uri="{FF2B5EF4-FFF2-40B4-BE49-F238E27FC236}">
                <a16:creationId xmlns:a16="http://schemas.microsoft.com/office/drawing/2014/main" id="{623671E6-9EB6-45A8-A678-7795DF4DF9A9}"/>
              </a:ext>
            </a:extLst>
          </p:cNvPr>
          <p:cNvSpPr/>
          <p:nvPr/>
        </p:nvSpPr>
        <p:spPr>
          <a:xfrm>
            <a:off x="1184648" y="4922809"/>
            <a:ext cx="9696084" cy="437453"/>
          </a:xfrm>
          <a:prstGeom prst="roundRect">
            <a:avLst>
              <a:gd name="adj" fmla="val 7307"/>
            </a:avLst>
          </a:prstGeom>
          <a:solidFill>
            <a:srgbClr val="FFFFFF"/>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ysClr val="windowText" lastClr="000000"/>
              </a:solidFill>
              <a:ea typeface="微软雅黑" panose="020B0503020204020204" pitchFamily="34" charset="-122"/>
            </a:endParaRPr>
          </a:p>
        </p:txBody>
      </p:sp>
      <p:sp>
        <p:nvSpPr>
          <p:cNvPr id="124" name="ïśļîḋe">
            <a:extLst>
              <a:ext uri="{FF2B5EF4-FFF2-40B4-BE49-F238E27FC236}">
                <a16:creationId xmlns:a16="http://schemas.microsoft.com/office/drawing/2014/main" id="{74562C9F-5901-421B-A91B-13B98F1C23B2}"/>
              </a:ext>
            </a:extLst>
          </p:cNvPr>
          <p:cNvSpPr/>
          <p:nvPr/>
        </p:nvSpPr>
        <p:spPr>
          <a:xfrm>
            <a:off x="1184647" y="4316158"/>
            <a:ext cx="9696085" cy="437453"/>
          </a:xfrm>
          <a:prstGeom prst="roundRect">
            <a:avLst>
              <a:gd name="adj" fmla="val 7307"/>
            </a:avLst>
          </a:prstGeom>
          <a:solidFill>
            <a:srgbClr val="FFFFFF"/>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ysClr val="windowText" lastClr="000000"/>
              </a:solidFill>
              <a:ea typeface="微软雅黑" panose="020B0503020204020204" pitchFamily="34" charset="-122"/>
            </a:endParaRPr>
          </a:p>
        </p:txBody>
      </p:sp>
      <p:sp>
        <p:nvSpPr>
          <p:cNvPr id="126" name="文本框 125">
            <a:extLst>
              <a:ext uri="{FF2B5EF4-FFF2-40B4-BE49-F238E27FC236}">
                <a16:creationId xmlns:a16="http://schemas.microsoft.com/office/drawing/2014/main" id="{29B6E03E-A397-41D6-917C-29A16A0A1D6B}"/>
              </a:ext>
            </a:extLst>
          </p:cNvPr>
          <p:cNvSpPr txBox="1"/>
          <p:nvPr/>
        </p:nvSpPr>
        <p:spPr>
          <a:xfrm>
            <a:off x="1785523" y="4371055"/>
            <a:ext cx="8270917" cy="338554"/>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微服务架构日益庞大</a:t>
            </a:r>
            <a:r>
              <a:rPr lang="zh-CN" altLang="en-US" sz="1600" dirty="0">
                <a:latin typeface="微软雅黑" panose="020B0503020204020204" pitchFamily="34" charset="-122"/>
                <a:ea typeface="微软雅黑" panose="020B0503020204020204" pitchFamily="34" charset="-122"/>
              </a:rPr>
              <a:t>：</a:t>
            </a:r>
            <a:r>
              <a:rPr lang="zh-CN" altLang="zh-CN" sz="1600" kern="100" dirty="0">
                <a:effectLst/>
                <a:latin typeface="微软雅黑" panose="020B0503020204020204" pitchFamily="34" charset="-122"/>
                <a:ea typeface="微软雅黑" panose="020B0503020204020204" pitchFamily="34" charset="-122"/>
              </a:rPr>
              <a:t>据</a:t>
            </a:r>
            <a:r>
              <a:rPr lang="en-US" altLang="zh-CN" sz="1600" kern="100" dirty="0">
                <a:effectLst/>
                <a:latin typeface="微软雅黑" panose="020B0503020204020204" pitchFamily="34" charset="-122"/>
                <a:ea typeface="微软雅黑" panose="020B0503020204020204" pitchFamily="34" charset="-122"/>
              </a:rPr>
              <a:t>2019</a:t>
            </a:r>
            <a:r>
              <a:rPr lang="zh-CN" altLang="en-US" sz="1600" kern="100" dirty="0">
                <a:effectLst/>
                <a:latin typeface="微软雅黑" panose="020B0503020204020204" pitchFamily="34" charset="-122"/>
                <a:ea typeface="微软雅黑" panose="020B0503020204020204" pitchFamily="34" charset="-122"/>
              </a:rPr>
              <a:t>年</a:t>
            </a:r>
            <a:r>
              <a:rPr lang="en-US" altLang="zh-CN" sz="1600" kern="100" dirty="0">
                <a:effectLst/>
                <a:latin typeface="微软雅黑" panose="020B0503020204020204" pitchFamily="34" charset="-122"/>
                <a:ea typeface="微软雅黑" panose="020B0503020204020204" pitchFamily="34" charset="-122"/>
              </a:rPr>
              <a:t>IDC</a:t>
            </a:r>
            <a:r>
              <a:rPr lang="zh-CN" altLang="en-US" sz="1600" kern="100" dirty="0">
                <a:latin typeface="微软雅黑" panose="020B0503020204020204" pitchFamily="34" charset="-122"/>
                <a:ea typeface="微软雅黑" panose="020B0503020204020204" pitchFamily="34" charset="-122"/>
              </a:rPr>
              <a:t>预测，</a:t>
            </a:r>
            <a:r>
              <a:rPr lang="zh-CN" altLang="zh-CN" sz="1600" kern="100" dirty="0">
                <a:effectLst/>
                <a:latin typeface="微软雅黑" panose="020B0503020204020204" pitchFamily="34" charset="-122"/>
                <a:ea typeface="微软雅黑" panose="020B0503020204020204" pitchFamily="34" charset="-122"/>
              </a:rPr>
              <a:t>到</a:t>
            </a:r>
            <a:r>
              <a:rPr lang="en-US" altLang="zh-CN" sz="1600" kern="100" dirty="0">
                <a:effectLst/>
                <a:latin typeface="微软雅黑" panose="020B0503020204020204" pitchFamily="34" charset="-122"/>
                <a:ea typeface="微软雅黑" panose="020B0503020204020204" pitchFamily="34" charset="-122"/>
              </a:rPr>
              <a:t>2022</a:t>
            </a:r>
            <a:r>
              <a:rPr lang="zh-CN" altLang="zh-CN" sz="1600" kern="100" dirty="0">
                <a:effectLst/>
                <a:latin typeface="微软雅黑" panose="020B0503020204020204" pitchFamily="34" charset="-122"/>
                <a:ea typeface="微软雅黑" panose="020B0503020204020204" pitchFamily="34" charset="-122"/>
              </a:rPr>
              <a:t>年</a:t>
            </a:r>
            <a:r>
              <a:rPr lang="en-US" altLang="zh-CN" sz="1600" b="1" kern="100" dirty="0">
                <a:solidFill>
                  <a:srgbClr val="4578AB"/>
                </a:solidFill>
                <a:effectLst/>
                <a:latin typeface="微软雅黑" panose="020B0503020204020204" pitchFamily="34" charset="-122"/>
                <a:ea typeface="微软雅黑" panose="020B0503020204020204" pitchFamily="34" charset="-122"/>
              </a:rPr>
              <a:t>90%</a:t>
            </a:r>
            <a:r>
              <a:rPr lang="zh-CN" altLang="zh-CN" sz="1600" kern="100" dirty="0">
                <a:effectLst/>
                <a:latin typeface="微软雅黑" panose="020B0503020204020204" pitchFamily="34" charset="-122"/>
                <a:ea typeface="微软雅黑" panose="020B0503020204020204" pitchFamily="34" charset="-122"/>
              </a:rPr>
              <a:t>的</a:t>
            </a:r>
            <a:r>
              <a:rPr lang="zh-CN" altLang="en-US" sz="1600" kern="100" dirty="0">
                <a:latin typeface="微软雅黑" panose="020B0503020204020204" pitchFamily="34" charset="-122"/>
                <a:ea typeface="微软雅黑" panose="020B0503020204020204" pitchFamily="34" charset="-122"/>
              </a:rPr>
              <a:t>应用程</a:t>
            </a:r>
            <a:r>
              <a:rPr lang="zh-CN" altLang="zh-CN" sz="1600" kern="100" dirty="0">
                <a:effectLst/>
                <a:latin typeface="微软雅黑" panose="020B0503020204020204" pitchFamily="34" charset="-122"/>
                <a:ea typeface="微软雅黑" panose="020B0503020204020204" pitchFamily="34" charset="-122"/>
              </a:rPr>
              <a:t>序将</a:t>
            </a:r>
            <a:r>
              <a:rPr lang="zh-CN" altLang="zh-CN" sz="1600" b="1" kern="100" dirty="0">
                <a:solidFill>
                  <a:srgbClr val="4578AB"/>
                </a:solidFill>
                <a:effectLst/>
                <a:latin typeface="微软雅黑" panose="020B0503020204020204" pitchFamily="34" charset="-122"/>
                <a:ea typeface="微软雅黑" panose="020B0503020204020204" pitchFamily="34" charset="-122"/>
              </a:rPr>
              <a:t>采用微服务架构</a:t>
            </a:r>
            <a:endParaRPr lang="zh-CN" altLang="en-US" sz="1600" b="1" dirty="0">
              <a:solidFill>
                <a:srgbClr val="4578AB"/>
              </a:solidFill>
              <a:latin typeface="微软雅黑" panose="020B0503020204020204" pitchFamily="34" charset="-122"/>
              <a:ea typeface="微软雅黑" panose="020B0503020204020204" pitchFamily="34" charset="-122"/>
            </a:endParaRPr>
          </a:p>
        </p:txBody>
      </p:sp>
      <p:sp>
        <p:nvSpPr>
          <p:cNvPr id="127" name="distribution_150564">
            <a:extLst>
              <a:ext uri="{FF2B5EF4-FFF2-40B4-BE49-F238E27FC236}">
                <a16:creationId xmlns:a16="http://schemas.microsoft.com/office/drawing/2014/main" id="{BA5B3D05-741D-410E-A6F6-E5A21930A8B7}"/>
              </a:ext>
            </a:extLst>
          </p:cNvPr>
          <p:cNvSpPr/>
          <p:nvPr/>
        </p:nvSpPr>
        <p:spPr>
          <a:xfrm>
            <a:off x="1219685" y="4996469"/>
            <a:ext cx="420864" cy="306987"/>
          </a:xfrm>
          <a:custGeom>
            <a:avLst/>
            <a:gdLst>
              <a:gd name="connsiteX0" fmla="*/ 457163 w 604393"/>
              <a:gd name="connsiteY0" fmla="*/ 250980 h 397989"/>
              <a:gd name="connsiteX1" fmla="*/ 457163 w 604393"/>
              <a:gd name="connsiteY1" fmla="*/ 357295 h 397989"/>
              <a:gd name="connsiteX2" fmla="*/ 563637 w 604393"/>
              <a:gd name="connsiteY2" fmla="*/ 357295 h 397989"/>
              <a:gd name="connsiteX3" fmla="*/ 563637 w 604393"/>
              <a:gd name="connsiteY3" fmla="*/ 250980 h 397989"/>
              <a:gd name="connsiteX4" fmla="*/ 248939 w 604393"/>
              <a:gd name="connsiteY4" fmla="*/ 250980 h 397989"/>
              <a:gd name="connsiteX5" fmla="*/ 248939 w 604393"/>
              <a:gd name="connsiteY5" fmla="*/ 357295 h 397989"/>
              <a:gd name="connsiteX6" fmla="*/ 355454 w 604393"/>
              <a:gd name="connsiteY6" fmla="*/ 357295 h 397989"/>
              <a:gd name="connsiteX7" fmla="*/ 355454 w 604393"/>
              <a:gd name="connsiteY7" fmla="*/ 250980 h 397989"/>
              <a:gd name="connsiteX8" fmla="*/ 436785 w 604393"/>
              <a:gd name="connsiteY8" fmla="*/ 210285 h 397989"/>
              <a:gd name="connsiteX9" fmla="*/ 584015 w 604393"/>
              <a:gd name="connsiteY9" fmla="*/ 210285 h 397989"/>
              <a:gd name="connsiteX10" fmla="*/ 604393 w 604393"/>
              <a:gd name="connsiteY10" fmla="*/ 230633 h 397989"/>
              <a:gd name="connsiteX11" fmla="*/ 604393 w 604393"/>
              <a:gd name="connsiteY11" fmla="*/ 377642 h 397989"/>
              <a:gd name="connsiteX12" fmla="*/ 584015 w 604393"/>
              <a:gd name="connsiteY12" fmla="*/ 397989 h 397989"/>
              <a:gd name="connsiteX13" fmla="*/ 436785 w 604393"/>
              <a:gd name="connsiteY13" fmla="*/ 397989 h 397989"/>
              <a:gd name="connsiteX14" fmla="*/ 416407 w 604393"/>
              <a:gd name="connsiteY14" fmla="*/ 377642 h 397989"/>
              <a:gd name="connsiteX15" fmla="*/ 416407 w 604393"/>
              <a:gd name="connsiteY15" fmla="*/ 230633 h 397989"/>
              <a:gd name="connsiteX16" fmla="*/ 436785 w 604393"/>
              <a:gd name="connsiteY16" fmla="*/ 210285 h 397989"/>
              <a:gd name="connsiteX17" fmla="*/ 228553 w 604393"/>
              <a:gd name="connsiteY17" fmla="*/ 210285 h 397989"/>
              <a:gd name="connsiteX18" fmla="*/ 375839 w 604393"/>
              <a:gd name="connsiteY18" fmla="*/ 210285 h 397989"/>
              <a:gd name="connsiteX19" fmla="*/ 396225 w 604393"/>
              <a:gd name="connsiteY19" fmla="*/ 230633 h 397989"/>
              <a:gd name="connsiteX20" fmla="*/ 396225 w 604393"/>
              <a:gd name="connsiteY20" fmla="*/ 377642 h 397989"/>
              <a:gd name="connsiteX21" fmla="*/ 375839 w 604393"/>
              <a:gd name="connsiteY21" fmla="*/ 397989 h 397989"/>
              <a:gd name="connsiteX22" fmla="*/ 228553 w 604393"/>
              <a:gd name="connsiteY22" fmla="*/ 397989 h 397989"/>
              <a:gd name="connsiteX23" fmla="*/ 208168 w 604393"/>
              <a:gd name="connsiteY23" fmla="*/ 377642 h 397989"/>
              <a:gd name="connsiteX24" fmla="*/ 208168 w 604393"/>
              <a:gd name="connsiteY24" fmla="*/ 230633 h 397989"/>
              <a:gd name="connsiteX25" fmla="*/ 228553 w 604393"/>
              <a:gd name="connsiteY25" fmla="*/ 210285 h 397989"/>
              <a:gd name="connsiteX26" fmla="*/ 40756 w 604393"/>
              <a:gd name="connsiteY26" fmla="*/ 40697 h 397989"/>
              <a:gd name="connsiteX27" fmla="*/ 40756 w 604393"/>
              <a:gd name="connsiteY27" fmla="*/ 357292 h 397989"/>
              <a:gd name="connsiteX28" fmla="*/ 147230 w 604393"/>
              <a:gd name="connsiteY28" fmla="*/ 357292 h 397989"/>
              <a:gd name="connsiteX29" fmla="*/ 147230 w 604393"/>
              <a:gd name="connsiteY29" fmla="*/ 40697 h 397989"/>
              <a:gd name="connsiteX30" fmla="*/ 248928 w 604393"/>
              <a:gd name="connsiteY30" fmla="*/ 40694 h 397989"/>
              <a:gd name="connsiteX31" fmla="*/ 248928 w 604393"/>
              <a:gd name="connsiteY31" fmla="*/ 147009 h 397989"/>
              <a:gd name="connsiteX32" fmla="*/ 563633 w 604393"/>
              <a:gd name="connsiteY32" fmla="*/ 147009 h 397989"/>
              <a:gd name="connsiteX33" fmla="*/ 563633 w 604393"/>
              <a:gd name="connsiteY33" fmla="*/ 40694 h 397989"/>
              <a:gd name="connsiteX34" fmla="*/ 228548 w 604393"/>
              <a:gd name="connsiteY34" fmla="*/ 0 h 397989"/>
              <a:gd name="connsiteX35" fmla="*/ 584013 w 604393"/>
              <a:gd name="connsiteY35" fmla="*/ 0 h 397989"/>
              <a:gd name="connsiteX36" fmla="*/ 604393 w 604393"/>
              <a:gd name="connsiteY36" fmla="*/ 20347 h 397989"/>
              <a:gd name="connsiteX37" fmla="*/ 604393 w 604393"/>
              <a:gd name="connsiteY37" fmla="*/ 167356 h 397989"/>
              <a:gd name="connsiteX38" fmla="*/ 584013 w 604393"/>
              <a:gd name="connsiteY38" fmla="*/ 187704 h 397989"/>
              <a:gd name="connsiteX39" fmla="*/ 228548 w 604393"/>
              <a:gd name="connsiteY39" fmla="*/ 187704 h 397989"/>
              <a:gd name="connsiteX40" fmla="*/ 208168 w 604393"/>
              <a:gd name="connsiteY40" fmla="*/ 167356 h 397989"/>
              <a:gd name="connsiteX41" fmla="*/ 208168 w 604393"/>
              <a:gd name="connsiteY41" fmla="*/ 20347 h 397989"/>
              <a:gd name="connsiteX42" fmla="*/ 228548 w 604393"/>
              <a:gd name="connsiteY42" fmla="*/ 0 h 397989"/>
              <a:gd name="connsiteX43" fmla="*/ 20378 w 604393"/>
              <a:gd name="connsiteY43" fmla="*/ 0 h 397989"/>
              <a:gd name="connsiteX44" fmla="*/ 167608 w 604393"/>
              <a:gd name="connsiteY44" fmla="*/ 0 h 397989"/>
              <a:gd name="connsiteX45" fmla="*/ 187986 w 604393"/>
              <a:gd name="connsiteY45" fmla="*/ 20349 h 397989"/>
              <a:gd name="connsiteX46" fmla="*/ 187986 w 604393"/>
              <a:gd name="connsiteY46" fmla="*/ 377640 h 397989"/>
              <a:gd name="connsiteX47" fmla="*/ 167608 w 604393"/>
              <a:gd name="connsiteY47" fmla="*/ 397989 h 397989"/>
              <a:gd name="connsiteX48" fmla="*/ 20378 w 604393"/>
              <a:gd name="connsiteY48" fmla="*/ 397989 h 397989"/>
              <a:gd name="connsiteX49" fmla="*/ 0 w 604393"/>
              <a:gd name="connsiteY49" fmla="*/ 377640 h 397989"/>
              <a:gd name="connsiteX50" fmla="*/ 0 w 604393"/>
              <a:gd name="connsiteY50" fmla="*/ 20349 h 397989"/>
              <a:gd name="connsiteX51" fmla="*/ 20378 w 604393"/>
              <a:gd name="connsiteY51" fmla="*/ 0 h 39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393" h="397989">
                <a:moveTo>
                  <a:pt x="457163" y="250980"/>
                </a:moveTo>
                <a:lnTo>
                  <a:pt x="457163" y="357295"/>
                </a:lnTo>
                <a:lnTo>
                  <a:pt x="563637" y="357295"/>
                </a:lnTo>
                <a:lnTo>
                  <a:pt x="563637" y="250980"/>
                </a:lnTo>
                <a:close/>
                <a:moveTo>
                  <a:pt x="248939" y="250980"/>
                </a:moveTo>
                <a:lnTo>
                  <a:pt x="248939" y="357295"/>
                </a:lnTo>
                <a:lnTo>
                  <a:pt x="355454" y="357295"/>
                </a:lnTo>
                <a:lnTo>
                  <a:pt x="355454" y="250980"/>
                </a:lnTo>
                <a:close/>
                <a:moveTo>
                  <a:pt x="436785" y="210285"/>
                </a:moveTo>
                <a:lnTo>
                  <a:pt x="584015" y="210285"/>
                </a:lnTo>
                <a:cubicBezTo>
                  <a:pt x="595223" y="210285"/>
                  <a:pt x="604393" y="219442"/>
                  <a:pt x="604393" y="230633"/>
                </a:cubicBezTo>
                <a:lnTo>
                  <a:pt x="604393" y="377642"/>
                </a:lnTo>
                <a:cubicBezTo>
                  <a:pt x="604393" y="389003"/>
                  <a:pt x="595223" y="397989"/>
                  <a:pt x="584015" y="397989"/>
                </a:cubicBezTo>
                <a:lnTo>
                  <a:pt x="436785" y="397989"/>
                </a:lnTo>
                <a:cubicBezTo>
                  <a:pt x="425407" y="397989"/>
                  <a:pt x="416407" y="389003"/>
                  <a:pt x="416407" y="377642"/>
                </a:cubicBezTo>
                <a:lnTo>
                  <a:pt x="416407" y="230633"/>
                </a:lnTo>
                <a:cubicBezTo>
                  <a:pt x="416407" y="219442"/>
                  <a:pt x="425407" y="210285"/>
                  <a:pt x="436785" y="210285"/>
                </a:cubicBezTo>
                <a:close/>
                <a:moveTo>
                  <a:pt x="228553" y="210285"/>
                </a:moveTo>
                <a:lnTo>
                  <a:pt x="375839" y="210285"/>
                </a:lnTo>
                <a:cubicBezTo>
                  <a:pt x="387221" y="210285"/>
                  <a:pt x="396225" y="219442"/>
                  <a:pt x="396225" y="230633"/>
                </a:cubicBezTo>
                <a:lnTo>
                  <a:pt x="396225" y="377642"/>
                </a:lnTo>
                <a:cubicBezTo>
                  <a:pt x="396225" y="389003"/>
                  <a:pt x="387221" y="397989"/>
                  <a:pt x="375839" y="397989"/>
                </a:cubicBezTo>
                <a:lnTo>
                  <a:pt x="228553" y="397989"/>
                </a:lnTo>
                <a:cubicBezTo>
                  <a:pt x="217341" y="397989"/>
                  <a:pt x="208168" y="389003"/>
                  <a:pt x="208168" y="377642"/>
                </a:cubicBezTo>
                <a:lnTo>
                  <a:pt x="208168" y="230633"/>
                </a:lnTo>
                <a:cubicBezTo>
                  <a:pt x="208168" y="219442"/>
                  <a:pt x="217341" y="210285"/>
                  <a:pt x="228553" y="210285"/>
                </a:cubicBezTo>
                <a:close/>
                <a:moveTo>
                  <a:pt x="40756" y="40697"/>
                </a:moveTo>
                <a:lnTo>
                  <a:pt x="40756" y="357292"/>
                </a:lnTo>
                <a:lnTo>
                  <a:pt x="147230" y="357292"/>
                </a:lnTo>
                <a:lnTo>
                  <a:pt x="147230" y="40697"/>
                </a:lnTo>
                <a:close/>
                <a:moveTo>
                  <a:pt x="248928" y="40694"/>
                </a:moveTo>
                <a:lnTo>
                  <a:pt x="248928" y="147009"/>
                </a:lnTo>
                <a:lnTo>
                  <a:pt x="563633" y="147009"/>
                </a:lnTo>
                <a:lnTo>
                  <a:pt x="563633" y="40694"/>
                </a:lnTo>
                <a:close/>
                <a:moveTo>
                  <a:pt x="228548" y="0"/>
                </a:moveTo>
                <a:lnTo>
                  <a:pt x="584013" y="0"/>
                </a:lnTo>
                <a:cubicBezTo>
                  <a:pt x="595222" y="0"/>
                  <a:pt x="604393" y="9156"/>
                  <a:pt x="604393" y="20347"/>
                </a:cubicBezTo>
                <a:lnTo>
                  <a:pt x="604393" y="167356"/>
                </a:lnTo>
                <a:cubicBezTo>
                  <a:pt x="604393" y="178717"/>
                  <a:pt x="595222" y="187704"/>
                  <a:pt x="584013" y="187704"/>
                </a:cubicBezTo>
                <a:lnTo>
                  <a:pt x="228548" y="187704"/>
                </a:lnTo>
                <a:cubicBezTo>
                  <a:pt x="217339" y="187704"/>
                  <a:pt x="208168" y="178717"/>
                  <a:pt x="208168" y="167356"/>
                </a:cubicBezTo>
                <a:lnTo>
                  <a:pt x="208168" y="20347"/>
                </a:lnTo>
                <a:cubicBezTo>
                  <a:pt x="208168" y="9156"/>
                  <a:pt x="217339" y="0"/>
                  <a:pt x="228548" y="0"/>
                </a:cubicBezTo>
                <a:close/>
                <a:moveTo>
                  <a:pt x="20378" y="0"/>
                </a:moveTo>
                <a:lnTo>
                  <a:pt x="167608" y="0"/>
                </a:lnTo>
                <a:cubicBezTo>
                  <a:pt x="178986" y="0"/>
                  <a:pt x="187986" y="9157"/>
                  <a:pt x="187986" y="20349"/>
                </a:cubicBezTo>
                <a:lnTo>
                  <a:pt x="187986" y="377640"/>
                </a:lnTo>
                <a:cubicBezTo>
                  <a:pt x="187986" y="389002"/>
                  <a:pt x="178986" y="397989"/>
                  <a:pt x="167608" y="397989"/>
                </a:cubicBezTo>
                <a:lnTo>
                  <a:pt x="20378" y="397989"/>
                </a:lnTo>
                <a:cubicBezTo>
                  <a:pt x="9170" y="397989"/>
                  <a:pt x="0" y="389002"/>
                  <a:pt x="0" y="377640"/>
                </a:cubicBezTo>
                <a:lnTo>
                  <a:pt x="0" y="20349"/>
                </a:lnTo>
                <a:cubicBezTo>
                  <a:pt x="0" y="9157"/>
                  <a:pt x="9170" y="0"/>
                  <a:pt x="2037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文本框 127">
            <a:extLst>
              <a:ext uri="{FF2B5EF4-FFF2-40B4-BE49-F238E27FC236}">
                <a16:creationId xmlns:a16="http://schemas.microsoft.com/office/drawing/2014/main" id="{DF63C1DB-B791-4033-BA0B-2C53305B441A}"/>
              </a:ext>
            </a:extLst>
          </p:cNvPr>
          <p:cNvSpPr txBox="1"/>
          <p:nvPr/>
        </p:nvSpPr>
        <p:spPr>
          <a:xfrm>
            <a:off x="1785523" y="4968353"/>
            <a:ext cx="9063005" cy="338554"/>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系统稳定性越发重要</a:t>
            </a:r>
            <a:r>
              <a:rPr lang="zh-CN" altLang="en-US" sz="1600" dirty="0">
                <a:latin typeface="微软雅黑" panose="020B0503020204020204" pitchFamily="34" charset="-122"/>
                <a:ea typeface="微软雅黑" panose="020B0503020204020204" pitchFamily="34" charset="-122"/>
              </a:rPr>
              <a:t>：</a:t>
            </a:r>
            <a:r>
              <a:rPr lang="zh-CN" altLang="en-US" sz="1600" b="1" kern="100"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rPr>
              <a:t>微服务系统异常</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包括服务失效、网络不可靠、调用链异常、弹性伸缩等</a:t>
            </a:r>
            <a:endParaRPr lang="zh-CN" altLang="en-US" sz="1600" dirty="0">
              <a:latin typeface="微软雅黑" panose="020B0503020204020204" pitchFamily="34" charset="-122"/>
              <a:ea typeface="微软雅黑" panose="020B0503020204020204" pitchFamily="34" charset="-122"/>
            </a:endParaRPr>
          </a:p>
        </p:txBody>
      </p:sp>
      <p:sp>
        <p:nvSpPr>
          <p:cNvPr id="130" name="domain_350110">
            <a:extLst>
              <a:ext uri="{FF2B5EF4-FFF2-40B4-BE49-F238E27FC236}">
                <a16:creationId xmlns:a16="http://schemas.microsoft.com/office/drawing/2014/main" id="{78314154-4FDC-406A-9695-92923D5461D3}"/>
              </a:ext>
            </a:extLst>
          </p:cNvPr>
          <p:cNvSpPr/>
          <p:nvPr/>
        </p:nvSpPr>
        <p:spPr>
          <a:xfrm>
            <a:off x="1276207" y="5567168"/>
            <a:ext cx="364341" cy="34186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文本框 130">
            <a:extLst>
              <a:ext uri="{FF2B5EF4-FFF2-40B4-BE49-F238E27FC236}">
                <a16:creationId xmlns:a16="http://schemas.microsoft.com/office/drawing/2014/main" id="{F213FB61-0DA4-409B-AC63-92A1BF668C57}"/>
              </a:ext>
            </a:extLst>
          </p:cNvPr>
          <p:cNvSpPr txBox="1"/>
          <p:nvPr/>
        </p:nvSpPr>
        <p:spPr>
          <a:xfrm>
            <a:off x="1785522" y="5577021"/>
            <a:ext cx="9095209" cy="584775"/>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微服务系统面临挑战</a:t>
            </a:r>
            <a:r>
              <a:rPr lang="zh-CN" altLang="en-US" sz="1600" dirty="0">
                <a:latin typeface="微软雅黑" panose="020B0503020204020204" pitchFamily="34" charset="-122"/>
                <a:ea typeface="微软雅黑" panose="020B0503020204020204" pitchFamily="34" charset="-122"/>
              </a:rPr>
              <a:t>：</a:t>
            </a:r>
            <a:r>
              <a:rPr lang="zh-CN" altLang="en-US" sz="1600" kern="100" dirty="0">
                <a:effectLst/>
                <a:latin typeface="微软雅黑" panose="020B0503020204020204" pitchFamily="34" charset="-122"/>
                <a:ea typeface="微软雅黑" panose="020B0503020204020204" pitchFamily="34" charset="-122"/>
              </a:rPr>
              <a:t>微</a:t>
            </a:r>
            <a:r>
              <a:rPr lang="zh-CN" altLang="zh-CN" sz="1600" kern="100" dirty="0">
                <a:effectLst/>
                <a:latin typeface="微软雅黑" panose="020B0503020204020204" pitchFamily="34" charset="-122"/>
                <a:ea typeface="微软雅黑" panose="020B0503020204020204" pitchFamily="34" charset="-122"/>
              </a:rPr>
              <a:t>服务数量</a:t>
            </a:r>
            <a:r>
              <a:rPr lang="zh-CN" altLang="en-US" sz="1600" kern="100" dirty="0">
                <a:latin typeface="微软雅黑" panose="020B0503020204020204" pitchFamily="34" charset="-122"/>
                <a:ea typeface="微软雅黑" panose="020B0503020204020204" pitchFamily="34" charset="-122"/>
              </a:rPr>
              <a:t>日益</a:t>
            </a:r>
            <a:r>
              <a:rPr lang="zh-CN" altLang="zh-CN" sz="1600" kern="100" dirty="0">
                <a:effectLst/>
                <a:latin typeface="微软雅黑" panose="020B0503020204020204" pitchFamily="34" charset="-122"/>
                <a:ea typeface="微软雅黑" panose="020B0503020204020204" pitchFamily="34" charset="-122"/>
              </a:rPr>
              <a:t>庞大</a:t>
            </a:r>
            <a:r>
              <a:rPr lang="zh-CN" altLang="en-US" sz="1600" kern="100" dirty="0">
                <a:effectLst/>
                <a:latin typeface="微软雅黑" panose="020B0503020204020204" pitchFamily="34" charset="-122"/>
                <a:ea typeface="微软雅黑" panose="020B0503020204020204" pitchFamily="34" charset="-122"/>
              </a:rPr>
              <a:t>，</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如何治理微服务</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系统</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系统</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的稳定运行极为关键</a:t>
            </a:r>
            <a:endParaRPr lang="zh-CN" altLang="en-US" sz="1600" dirty="0"/>
          </a:p>
          <a:p>
            <a:endParaRPr lang="zh-CN" altLang="en-US" sz="1600" dirty="0">
              <a:latin typeface="微软雅黑" panose="020B0503020204020204" pitchFamily="34" charset="-122"/>
              <a:ea typeface="微软雅黑" panose="020B0503020204020204" pitchFamily="34" charset="-122"/>
            </a:endParaRPr>
          </a:p>
        </p:txBody>
      </p:sp>
      <p:sp>
        <p:nvSpPr>
          <p:cNvPr id="136" name="domain_350110">
            <a:extLst>
              <a:ext uri="{FF2B5EF4-FFF2-40B4-BE49-F238E27FC236}">
                <a16:creationId xmlns:a16="http://schemas.microsoft.com/office/drawing/2014/main" id="{D7E4E745-7CAA-4D51-A34E-0170A52231A9}"/>
              </a:ext>
            </a:extLst>
          </p:cNvPr>
          <p:cNvSpPr/>
          <p:nvPr/>
        </p:nvSpPr>
        <p:spPr>
          <a:xfrm>
            <a:off x="1198291" y="4356476"/>
            <a:ext cx="442258" cy="380166"/>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32" h="2665">
                <a:moveTo>
                  <a:pt x="2779" y="441"/>
                </a:moveTo>
                <a:cubicBezTo>
                  <a:pt x="2730" y="438"/>
                  <a:pt x="2685" y="457"/>
                  <a:pt x="2654" y="490"/>
                </a:cubicBezTo>
                <a:lnTo>
                  <a:pt x="1620" y="145"/>
                </a:lnTo>
                <a:cubicBezTo>
                  <a:pt x="1612" y="71"/>
                  <a:pt x="1552" y="11"/>
                  <a:pt x="1474" y="6"/>
                </a:cubicBezTo>
                <a:cubicBezTo>
                  <a:pt x="1387" y="0"/>
                  <a:pt x="1312" y="65"/>
                  <a:pt x="1306" y="152"/>
                </a:cubicBezTo>
                <a:cubicBezTo>
                  <a:pt x="1305" y="160"/>
                  <a:pt x="1306" y="168"/>
                  <a:pt x="1306" y="176"/>
                </a:cubicBezTo>
                <a:lnTo>
                  <a:pt x="406" y="687"/>
                </a:lnTo>
                <a:cubicBezTo>
                  <a:pt x="383" y="671"/>
                  <a:pt x="356" y="660"/>
                  <a:pt x="326" y="658"/>
                </a:cubicBezTo>
                <a:cubicBezTo>
                  <a:pt x="239" y="652"/>
                  <a:pt x="163" y="718"/>
                  <a:pt x="157" y="805"/>
                </a:cubicBezTo>
                <a:cubicBezTo>
                  <a:pt x="153" y="867"/>
                  <a:pt x="185" y="923"/>
                  <a:pt x="236" y="952"/>
                </a:cubicBezTo>
                <a:lnTo>
                  <a:pt x="110" y="2333"/>
                </a:lnTo>
                <a:cubicBezTo>
                  <a:pt x="53" y="2354"/>
                  <a:pt x="11" y="2407"/>
                  <a:pt x="6" y="2471"/>
                </a:cubicBezTo>
                <a:cubicBezTo>
                  <a:pt x="0" y="2558"/>
                  <a:pt x="66" y="2634"/>
                  <a:pt x="153" y="2639"/>
                </a:cubicBezTo>
                <a:cubicBezTo>
                  <a:pt x="219" y="2644"/>
                  <a:pt x="278" y="2608"/>
                  <a:pt x="305" y="2552"/>
                </a:cubicBezTo>
                <a:lnTo>
                  <a:pt x="1490" y="2582"/>
                </a:lnTo>
                <a:cubicBezTo>
                  <a:pt x="1516" y="2625"/>
                  <a:pt x="1561" y="2655"/>
                  <a:pt x="1615" y="2659"/>
                </a:cubicBezTo>
                <a:cubicBezTo>
                  <a:pt x="1702" y="2665"/>
                  <a:pt x="1777" y="2599"/>
                  <a:pt x="1783" y="2512"/>
                </a:cubicBezTo>
                <a:cubicBezTo>
                  <a:pt x="1784" y="2507"/>
                  <a:pt x="1784" y="2503"/>
                  <a:pt x="1783" y="2498"/>
                </a:cubicBezTo>
                <a:lnTo>
                  <a:pt x="2431" y="2094"/>
                </a:lnTo>
                <a:cubicBezTo>
                  <a:pt x="2453" y="2108"/>
                  <a:pt x="2479" y="2118"/>
                  <a:pt x="2507" y="2119"/>
                </a:cubicBezTo>
                <a:cubicBezTo>
                  <a:pt x="2594" y="2125"/>
                  <a:pt x="2669" y="2060"/>
                  <a:pt x="2675" y="1973"/>
                </a:cubicBezTo>
                <a:cubicBezTo>
                  <a:pt x="2679" y="1916"/>
                  <a:pt x="2652" y="1864"/>
                  <a:pt x="2609" y="1833"/>
                </a:cubicBezTo>
                <a:lnTo>
                  <a:pt x="2808" y="752"/>
                </a:lnTo>
                <a:cubicBezTo>
                  <a:pt x="2872" y="735"/>
                  <a:pt x="2921" y="679"/>
                  <a:pt x="2926" y="610"/>
                </a:cubicBezTo>
                <a:cubicBezTo>
                  <a:pt x="2932" y="523"/>
                  <a:pt x="2866" y="447"/>
                  <a:pt x="2779" y="441"/>
                </a:cubicBezTo>
                <a:close/>
                <a:moveTo>
                  <a:pt x="1724" y="2378"/>
                </a:moveTo>
                <a:cubicBezTo>
                  <a:pt x="1722" y="2376"/>
                  <a:pt x="1720" y="2374"/>
                  <a:pt x="1718" y="2373"/>
                </a:cubicBezTo>
                <a:lnTo>
                  <a:pt x="1885" y="1414"/>
                </a:lnTo>
                <a:cubicBezTo>
                  <a:pt x="1888" y="1413"/>
                  <a:pt x="1891" y="1412"/>
                  <a:pt x="1895" y="1411"/>
                </a:cubicBezTo>
                <a:lnTo>
                  <a:pt x="2370" y="1905"/>
                </a:lnTo>
                <a:cubicBezTo>
                  <a:pt x="2364" y="1919"/>
                  <a:pt x="2361" y="1935"/>
                  <a:pt x="2360" y="1951"/>
                </a:cubicBezTo>
                <a:cubicBezTo>
                  <a:pt x="2359" y="1961"/>
                  <a:pt x="2360" y="1971"/>
                  <a:pt x="2361" y="1981"/>
                </a:cubicBezTo>
                <a:lnTo>
                  <a:pt x="1724" y="2378"/>
                </a:lnTo>
                <a:close/>
                <a:moveTo>
                  <a:pt x="245" y="2325"/>
                </a:moveTo>
                <a:lnTo>
                  <a:pt x="367" y="975"/>
                </a:lnTo>
                <a:lnTo>
                  <a:pt x="948" y="1628"/>
                </a:lnTo>
                <a:cubicBezTo>
                  <a:pt x="942" y="1644"/>
                  <a:pt x="937" y="1662"/>
                  <a:pt x="936" y="1680"/>
                </a:cubicBezTo>
                <a:cubicBezTo>
                  <a:pt x="935" y="1698"/>
                  <a:pt x="937" y="1716"/>
                  <a:pt x="941" y="1733"/>
                </a:cubicBezTo>
                <a:lnTo>
                  <a:pt x="245" y="2325"/>
                </a:lnTo>
                <a:close/>
                <a:moveTo>
                  <a:pt x="2612" y="617"/>
                </a:moveTo>
                <a:cubicBezTo>
                  <a:pt x="2612" y="621"/>
                  <a:pt x="2613" y="625"/>
                  <a:pt x="2613" y="629"/>
                </a:cubicBezTo>
                <a:lnTo>
                  <a:pt x="1927" y="1127"/>
                </a:lnTo>
                <a:cubicBezTo>
                  <a:pt x="1907" y="1115"/>
                  <a:pt x="1884" y="1107"/>
                  <a:pt x="1860" y="1104"/>
                </a:cubicBezTo>
                <a:lnTo>
                  <a:pt x="1573" y="277"/>
                </a:lnTo>
                <a:cubicBezTo>
                  <a:pt x="1575" y="275"/>
                  <a:pt x="1577" y="273"/>
                  <a:pt x="1578" y="272"/>
                </a:cubicBezTo>
                <a:lnTo>
                  <a:pt x="2612" y="617"/>
                </a:lnTo>
                <a:close/>
                <a:moveTo>
                  <a:pt x="1184" y="1562"/>
                </a:moveTo>
                <a:cubicBezTo>
                  <a:pt x="1161" y="1546"/>
                  <a:pt x="1134" y="1535"/>
                  <a:pt x="1104" y="1533"/>
                </a:cubicBezTo>
                <a:cubicBezTo>
                  <a:pt x="1085" y="1532"/>
                  <a:pt x="1066" y="1534"/>
                  <a:pt x="1048" y="1540"/>
                </a:cubicBezTo>
                <a:lnTo>
                  <a:pt x="519" y="944"/>
                </a:lnTo>
                <a:lnTo>
                  <a:pt x="1674" y="1281"/>
                </a:lnTo>
                <a:lnTo>
                  <a:pt x="1184" y="1562"/>
                </a:lnTo>
                <a:close/>
                <a:moveTo>
                  <a:pt x="1447" y="320"/>
                </a:moveTo>
                <a:lnTo>
                  <a:pt x="1734" y="1148"/>
                </a:lnTo>
                <a:cubicBezTo>
                  <a:pt x="1731" y="1151"/>
                  <a:pt x="1728" y="1154"/>
                  <a:pt x="1725" y="1157"/>
                </a:cubicBezTo>
                <a:lnTo>
                  <a:pt x="485" y="796"/>
                </a:lnTo>
                <a:lnTo>
                  <a:pt x="1372" y="292"/>
                </a:lnTo>
                <a:cubicBezTo>
                  <a:pt x="1394" y="307"/>
                  <a:pt x="1419" y="317"/>
                  <a:pt x="1447" y="320"/>
                </a:cubicBezTo>
                <a:close/>
                <a:moveTo>
                  <a:pt x="1251" y="1678"/>
                </a:moveTo>
                <a:lnTo>
                  <a:pt x="1752" y="1390"/>
                </a:lnTo>
                <a:cubicBezTo>
                  <a:pt x="1753" y="1390"/>
                  <a:pt x="1753" y="1390"/>
                  <a:pt x="1753" y="1391"/>
                </a:cubicBezTo>
                <a:lnTo>
                  <a:pt x="1588" y="2339"/>
                </a:lnTo>
                <a:lnTo>
                  <a:pt x="1227" y="1775"/>
                </a:lnTo>
                <a:cubicBezTo>
                  <a:pt x="1240" y="1754"/>
                  <a:pt x="1249" y="1729"/>
                  <a:pt x="1251" y="1701"/>
                </a:cubicBezTo>
                <a:cubicBezTo>
                  <a:pt x="1252" y="1693"/>
                  <a:pt x="1251" y="1685"/>
                  <a:pt x="1251" y="1678"/>
                </a:cubicBezTo>
                <a:close/>
                <a:moveTo>
                  <a:pt x="2478" y="1809"/>
                </a:moveTo>
                <a:cubicBezTo>
                  <a:pt x="2474" y="1810"/>
                  <a:pt x="2470" y="1811"/>
                  <a:pt x="2466" y="1812"/>
                </a:cubicBezTo>
                <a:lnTo>
                  <a:pt x="1991" y="1318"/>
                </a:lnTo>
                <a:cubicBezTo>
                  <a:pt x="1996" y="1304"/>
                  <a:pt x="2000" y="1288"/>
                  <a:pt x="2001" y="1272"/>
                </a:cubicBezTo>
                <a:cubicBezTo>
                  <a:pt x="2002" y="1261"/>
                  <a:pt x="2001" y="1250"/>
                  <a:pt x="2000" y="1239"/>
                </a:cubicBezTo>
                <a:lnTo>
                  <a:pt x="2673" y="751"/>
                </a:lnTo>
                <a:lnTo>
                  <a:pt x="2478" y="1809"/>
                </a:lnTo>
                <a:close/>
                <a:moveTo>
                  <a:pt x="1028" y="1834"/>
                </a:moveTo>
                <a:cubicBezTo>
                  <a:pt x="1045" y="1842"/>
                  <a:pt x="1063" y="1847"/>
                  <a:pt x="1083" y="1848"/>
                </a:cubicBezTo>
                <a:cubicBezTo>
                  <a:pt x="1094" y="1849"/>
                  <a:pt x="1104" y="1849"/>
                  <a:pt x="1115" y="1847"/>
                </a:cubicBezTo>
                <a:lnTo>
                  <a:pt x="1486" y="2427"/>
                </a:lnTo>
                <a:cubicBezTo>
                  <a:pt x="1483" y="2434"/>
                  <a:pt x="1479" y="2441"/>
                  <a:pt x="1477" y="2448"/>
                </a:cubicBezTo>
                <a:lnTo>
                  <a:pt x="340" y="2420"/>
                </a:lnTo>
                <a:lnTo>
                  <a:pt x="1028" y="18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extLst>
      <p:ext uri="{BB962C8B-B14F-4D97-AF65-F5344CB8AC3E}">
        <p14:creationId xmlns:p14="http://schemas.microsoft.com/office/powerpoint/2010/main" val="85427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发展历史</a:t>
            </a:r>
            <a:r>
              <a:rPr lang="en-US" altLang="zh-CN"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问题</a:t>
            </a:r>
            <a:endParaRPr 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1" name="ïśļîḋe">
            <a:extLst>
              <a:ext uri="{FF2B5EF4-FFF2-40B4-BE49-F238E27FC236}">
                <a16:creationId xmlns:a16="http://schemas.microsoft.com/office/drawing/2014/main" id="{065FB671-CD39-4093-B035-3E93601DACC4}"/>
              </a:ext>
            </a:extLst>
          </p:cNvPr>
          <p:cNvSpPr/>
          <p:nvPr/>
        </p:nvSpPr>
        <p:spPr>
          <a:xfrm>
            <a:off x="918323" y="1151033"/>
            <a:ext cx="10801199" cy="782928"/>
          </a:xfrm>
          <a:prstGeom prst="roundRect">
            <a:avLst>
              <a:gd name="adj" fmla="val 7307"/>
            </a:avLst>
          </a:prstGeom>
          <a:no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indent="266700" algn="just">
              <a:lnSpc>
                <a:spcPct val="150000"/>
              </a:lnSpc>
            </a:pPr>
            <a:r>
              <a:rPr lang="en-US" altLang="zh-CN" sz="1800" kern="100" dirty="0">
                <a:solidFill>
                  <a:schemeClr val="tx1"/>
                </a:solidFill>
                <a:effectLst/>
                <a:latin typeface="微软雅黑" panose="020B0503020204020204" pitchFamily="34" charset="-122"/>
                <a:ea typeface="微软雅黑" panose="020B0503020204020204" pitchFamily="34" charset="-122"/>
              </a:rPr>
              <a:t>   </a:t>
            </a:r>
            <a:r>
              <a:rPr lang="zh-CN" altLang="zh-CN" sz="1800" kern="100" dirty="0">
                <a:solidFill>
                  <a:schemeClr val="tx1"/>
                </a:solidFill>
                <a:effectLst/>
                <a:latin typeface="微软雅黑" panose="020B0503020204020204" pitchFamily="34" charset="-122"/>
                <a:ea typeface="微软雅黑" panose="020B0503020204020204" pitchFamily="34" charset="-122"/>
              </a:rPr>
              <a:t>运维治理主要关注如何</a:t>
            </a:r>
            <a:r>
              <a:rPr lang="zh-CN" altLang="zh-CN" sz="1800" b="1" kern="100" dirty="0">
                <a:solidFill>
                  <a:srgbClr val="4578AB"/>
                </a:solidFill>
                <a:effectLst/>
                <a:latin typeface="微软雅黑" panose="020B0503020204020204" pitchFamily="34" charset="-122"/>
                <a:ea typeface="微软雅黑" panose="020B0503020204020204" pitchFamily="34" charset="-122"/>
              </a:rPr>
              <a:t>解决服务运行过程中产生的问题</a:t>
            </a:r>
            <a:r>
              <a:rPr lang="zh-CN" altLang="zh-CN" sz="1800" kern="100" dirty="0">
                <a:solidFill>
                  <a:schemeClr val="tx1"/>
                </a:solidFill>
                <a:effectLst/>
                <a:latin typeface="微软雅黑" panose="020B0503020204020204" pitchFamily="34" charset="-122"/>
                <a:ea typeface="微软雅黑" panose="020B0503020204020204" pitchFamily="34" charset="-122"/>
              </a:rPr>
              <a:t>，例如负载均衡、故障监控、弹性伸缩等。保障线上服务的</a:t>
            </a:r>
            <a:r>
              <a:rPr lang="zh-CN" altLang="zh-CN" sz="1800" b="1" kern="100" dirty="0">
                <a:solidFill>
                  <a:srgbClr val="4578AB"/>
                </a:solidFill>
                <a:effectLst/>
                <a:latin typeface="微软雅黑" panose="020B0503020204020204" pitchFamily="34" charset="-122"/>
                <a:ea typeface="微软雅黑" panose="020B0503020204020204" pitchFamily="34" charset="-122"/>
              </a:rPr>
              <a:t>稳定与可靠性</a:t>
            </a:r>
            <a:r>
              <a:rPr lang="zh-CN" altLang="en-US" sz="1800" kern="100" dirty="0">
                <a:solidFill>
                  <a:schemeClr val="tx1"/>
                </a:solidFill>
                <a:effectLst/>
                <a:latin typeface="微软雅黑" panose="020B0503020204020204" pitchFamily="34" charset="-122"/>
                <a:ea typeface="微软雅黑" panose="020B0503020204020204" pitchFamily="34" charset="-122"/>
              </a:rPr>
              <a:t>，</a:t>
            </a:r>
            <a:r>
              <a:rPr lang="zh-CN" altLang="zh-CN" sz="1800" kern="100" dirty="0">
                <a:solidFill>
                  <a:schemeClr val="tx1"/>
                </a:solidFill>
                <a:effectLst/>
                <a:latin typeface="微软雅黑" panose="020B0503020204020204" pitchFamily="34" charset="-122"/>
                <a:ea typeface="微软雅黑" panose="020B0503020204020204" pitchFamily="34" charset="-122"/>
              </a:rPr>
              <a:t>确保整体系统正常运行</a:t>
            </a:r>
            <a:r>
              <a:rPr lang="zh-CN" altLang="en-US" sz="1800" kern="100" dirty="0">
                <a:solidFill>
                  <a:schemeClr val="tx1"/>
                </a:solidFill>
                <a:effectLst/>
                <a:latin typeface="微软雅黑" panose="020B0503020204020204" pitchFamily="34" charset="-122"/>
                <a:ea typeface="微软雅黑" panose="020B0503020204020204" pitchFamily="34" charset="-122"/>
              </a:rPr>
              <a:t>。</a:t>
            </a:r>
            <a:endParaRPr lang="zh-CN" altLang="zh-CN" sz="1800" kern="100" dirty="0">
              <a:solidFill>
                <a:schemeClr val="tx1"/>
              </a:solidFill>
              <a:effectLst/>
              <a:latin typeface="微软雅黑" panose="020B0503020204020204" pitchFamily="34" charset="-122"/>
              <a:ea typeface="微软雅黑" panose="020B0503020204020204" pitchFamily="34" charset="-122"/>
            </a:endParaRPr>
          </a:p>
        </p:txBody>
      </p:sp>
      <p:sp>
        <p:nvSpPr>
          <p:cNvPr id="29" name="AutoShape 5">
            <a:extLst>
              <a:ext uri="{FF2B5EF4-FFF2-40B4-BE49-F238E27FC236}">
                <a16:creationId xmlns:a16="http://schemas.microsoft.com/office/drawing/2014/main" id="{5258C1E8-E75F-4640-9C04-946D5604C270}"/>
              </a:ext>
            </a:extLst>
          </p:cNvPr>
          <p:cNvSpPr/>
          <p:nvPr/>
        </p:nvSpPr>
        <p:spPr>
          <a:xfrm>
            <a:off x="840740" y="1144486"/>
            <a:ext cx="10801199" cy="923087"/>
          </a:xfrm>
          <a:prstGeom prst="roundRect">
            <a:avLst>
              <a:gd name="adj" fmla="val 16667"/>
            </a:avLst>
          </a:prstGeom>
          <a:noFill/>
          <a:ln w="25400" cap="flat" cmpd="sng">
            <a:solidFill>
              <a:schemeClr val="accent1"/>
            </a:solidFill>
            <a:prstDash val="solid"/>
            <a:headEnd type="none" w="med" len="med"/>
            <a:tailEnd type="none" w="med" len="med"/>
          </a:ln>
        </p:spPr>
        <p:txBody>
          <a:bodyPr lIns="90171" tIns="46991" rIns="90171" bIns="46991"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None/>
            </a:pPr>
            <a:endParaRPr lang="zh-CN" altLang="zh-CN" sz="1800" dirty="0">
              <a:solidFill>
                <a:srgbClr val="FFFFFF"/>
              </a:solidFill>
              <a:latin typeface="Calibri" panose="020F0502020204030204" charset="0"/>
            </a:endParaRPr>
          </a:p>
        </p:txBody>
      </p:sp>
      <p:sp>
        <p:nvSpPr>
          <p:cNvPr id="34" name="文本框 33">
            <a:extLst>
              <a:ext uri="{FF2B5EF4-FFF2-40B4-BE49-F238E27FC236}">
                <a16:creationId xmlns:a16="http://schemas.microsoft.com/office/drawing/2014/main" id="{A6A3D82C-B9F3-4575-AAC4-36199BA717AE}"/>
              </a:ext>
            </a:extLst>
          </p:cNvPr>
          <p:cNvSpPr txBox="1"/>
          <p:nvPr/>
        </p:nvSpPr>
        <p:spPr>
          <a:xfrm>
            <a:off x="823231" y="2204864"/>
            <a:ext cx="7982951" cy="787523"/>
          </a:xfrm>
          <a:prstGeom prst="rect">
            <a:avLst/>
          </a:prstGeom>
          <a:noFill/>
        </p:spPr>
        <p:txBody>
          <a:bodyPr wrap="square">
            <a:spAutoFit/>
          </a:bodyPr>
          <a:lstStyle/>
          <a:p>
            <a:pPr>
              <a:lnSpc>
                <a:spcPct val="150000"/>
              </a:lnSpc>
            </a:pPr>
            <a:r>
              <a:rPr lang="zh-CN" altLang="zh-CN"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微服务</a:t>
            </a:r>
            <a:r>
              <a:rPr lang="zh-CN" altLang="en-US"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运维</a:t>
            </a:r>
            <a:r>
              <a:rPr lang="zh-CN" altLang="zh-CN"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治理</a:t>
            </a:r>
            <a:r>
              <a:rPr lang="zh-CN" altLang="en-US"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针对开发、测试和</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部署</a:t>
            </a:r>
            <a:r>
              <a:rPr lang="zh-CN" altLang="zh-CN"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等</a:t>
            </a:r>
            <a:r>
              <a:rPr lang="zh-CN" altLang="en-US" sz="1600" b="1" kern="100" dirty="0">
                <a:solidFill>
                  <a:srgbClr val="4578AB"/>
                </a:solidFill>
                <a:latin typeface="微软雅黑" panose="020B0503020204020204" pitchFamily="34" charset="-122"/>
                <a:ea typeface="微软雅黑" panose="020B0503020204020204" pitchFamily="34" charset="-122"/>
                <a:cs typeface="Times New Roman" panose="02020603050405020304" pitchFamily="18" charset="0"/>
              </a:rPr>
              <a:t>运行过程</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中产生的问题，</a:t>
            </a:r>
            <a:r>
              <a:rPr lang="zh-CN" altLang="zh-CN"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进行规范与引导</a:t>
            </a:r>
            <a:r>
              <a:rPr lang="zh-CN" altLang="en-US"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solidFill>
                <a:latin typeface="微软雅黑" panose="020B0503020204020204" pitchFamily="34" charset="-122"/>
                <a:ea typeface="微软雅黑" panose="020B0503020204020204" pitchFamily="34" charset="-122"/>
              </a:rPr>
              <a:t>以实现其灵活、易部署、可扩展、可组合等独特优势。 </a:t>
            </a:r>
          </a:p>
        </p:txBody>
      </p:sp>
      <p:graphicFrame>
        <p:nvGraphicFramePr>
          <p:cNvPr id="11" name="图示 10">
            <a:extLst>
              <a:ext uri="{FF2B5EF4-FFF2-40B4-BE49-F238E27FC236}">
                <a16:creationId xmlns:a16="http://schemas.microsoft.com/office/drawing/2014/main" id="{406B5107-F678-4610-B4DD-2CE171AE1FEA}"/>
              </a:ext>
            </a:extLst>
          </p:cNvPr>
          <p:cNvGraphicFramePr/>
          <p:nvPr>
            <p:extLst>
              <p:ext uri="{D42A27DB-BD31-4B8C-83A1-F6EECF244321}">
                <p14:modId xmlns:p14="http://schemas.microsoft.com/office/powerpoint/2010/main" val="1830110128"/>
              </p:ext>
            </p:extLst>
          </p:nvPr>
        </p:nvGraphicFramePr>
        <p:xfrm>
          <a:off x="8976320" y="2238235"/>
          <a:ext cx="2551832" cy="31413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7" name="文本框 36">
            <a:extLst>
              <a:ext uri="{FF2B5EF4-FFF2-40B4-BE49-F238E27FC236}">
                <a16:creationId xmlns:a16="http://schemas.microsoft.com/office/drawing/2014/main" id="{EE485221-3911-4BE9-AD8B-796A923F94B8}"/>
              </a:ext>
            </a:extLst>
          </p:cNvPr>
          <p:cNvSpPr txBox="1"/>
          <p:nvPr/>
        </p:nvSpPr>
        <p:spPr>
          <a:xfrm>
            <a:off x="1051010" y="3483879"/>
            <a:ext cx="7624146" cy="2264851"/>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微服务架构的独特性</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微服务特点导致现有运维治理方法的不适用性，亟需研究新的突破路径或改进思路。</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ü"/>
            </a:pPr>
            <a:r>
              <a:rPr lang="zh-CN" altLang="en-US"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微服务治理框架不完善</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目前关于微服务治理的实践框架存在一定缺陷，促使相关研究工作考虑如何进一步提升运维治理能力。</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ü"/>
            </a:pPr>
            <a:r>
              <a:rPr lang="zh-CN" altLang="en-US"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智能化、</a:t>
            </a:r>
            <a:r>
              <a:rPr lang="en-US" altLang="zh-CN"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AIOps</a:t>
            </a:r>
            <a:r>
              <a:rPr lang="zh-CN" altLang="en-US" sz="1600" b="1" kern="100" dirty="0">
                <a:solidFill>
                  <a:srgbClr val="4578AB"/>
                </a:solidFill>
                <a:effectLst/>
                <a:latin typeface="微软雅黑" panose="020B0503020204020204" pitchFamily="34" charset="-122"/>
                <a:ea typeface="微软雅黑" panose="020B0503020204020204" pitchFamily="34" charset="-122"/>
                <a:cs typeface="Times New Roman" panose="02020603050405020304" pitchFamily="18" charset="0"/>
              </a:rPr>
              <a:t>等技术</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机器学习等技术的发展，</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推动</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自动化运维、</a:t>
            </a:r>
            <a:r>
              <a:rPr lang="en-US" altLang="zh-CN" sz="1600" kern="100" dirty="0">
                <a:effectLst/>
                <a:latin typeface="微软雅黑" panose="020B0503020204020204" pitchFamily="34" charset="-122"/>
                <a:ea typeface="微软雅黑" panose="020B0503020204020204" pitchFamily="34" charset="-122"/>
              </a:rPr>
              <a:t>AIOps</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的兴起。为微服务运维治理带来新的研究方向</a:t>
            </a:r>
            <a:endParaRPr lang="zh-CN" altLang="zh-CN" sz="1600" kern="100" dirty="0">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24DAD74-D7E2-42A8-A645-C34B603E30DD}"/>
              </a:ext>
            </a:extLst>
          </p:cNvPr>
          <p:cNvSpPr txBox="1"/>
          <p:nvPr/>
        </p:nvSpPr>
        <p:spPr>
          <a:xfrm>
            <a:off x="833182" y="3110543"/>
            <a:ext cx="2811285"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微服务运维治理面临的问题</a:t>
            </a:r>
          </a:p>
        </p:txBody>
      </p:sp>
    </p:spTree>
    <p:custDataLst>
      <p:tags r:id="rId1"/>
    </p:custDataLst>
    <p:extLst>
      <p:ext uri="{BB962C8B-B14F-4D97-AF65-F5344CB8AC3E}">
        <p14:creationId xmlns:p14="http://schemas.microsoft.com/office/powerpoint/2010/main" val="247634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a:extLst>
              <a:ext uri="{FF2B5EF4-FFF2-40B4-BE49-F238E27FC236}">
                <a16:creationId xmlns:a16="http://schemas.microsoft.com/office/drawing/2014/main" id="{7DE0D825-045C-4EA0-BA03-6AF32783762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7408" y="404664"/>
            <a:ext cx="2808312" cy="725007"/>
          </a:xfrm>
          <a:prstGeom prst="rect">
            <a:avLst/>
          </a:prstGeom>
        </p:spPr>
      </p:pic>
      <p:grpSp>
        <p:nvGrpSpPr>
          <p:cNvPr id="18" name="组合 17">
            <a:extLst>
              <a:ext uri="{FF2B5EF4-FFF2-40B4-BE49-F238E27FC236}">
                <a16:creationId xmlns:a16="http://schemas.microsoft.com/office/drawing/2014/main" id="{0CE95DF6-5DC5-4D78-B85A-CD255D3C12CF}"/>
              </a:ext>
            </a:extLst>
          </p:cNvPr>
          <p:cNvGrpSpPr/>
          <p:nvPr/>
        </p:nvGrpSpPr>
        <p:grpSpPr>
          <a:xfrm>
            <a:off x="983432" y="1268760"/>
            <a:ext cx="10589988" cy="5242891"/>
            <a:chOff x="940173" y="1498477"/>
            <a:chExt cx="10589988" cy="4194288"/>
          </a:xfrm>
        </p:grpSpPr>
        <p:sp>
          <p:nvSpPr>
            <p:cNvPr id="184" name="îṣļîḑé-Freeform: Shape 57">
              <a:extLst>
                <a:ext uri="{FF2B5EF4-FFF2-40B4-BE49-F238E27FC236}">
                  <a16:creationId xmlns:a16="http://schemas.microsoft.com/office/drawing/2014/main" id="{05E23F76-9D53-46A8-8D09-98CE9857067F}"/>
                </a:ext>
              </a:extLst>
            </p:cNvPr>
            <p:cNvSpPr>
              <a:spLocks/>
            </p:cNvSpPr>
            <p:nvPr/>
          </p:nvSpPr>
          <p:spPr bwMode="auto">
            <a:xfrm>
              <a:off x="1795374" y="1498477"/>
              <a:ext cx="356610" cy="4020094"/>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p>
              <a:pPr algn="ctr"/>
              <a:endParaRPr/>
            </a:p>
          </p:txBody>
        </p:sp>
        <p:grpSp>
          <p:nvGrpSpPr>
            <p:cNvPr id="185" name="Group 58">
              <a:extLst>
                <a:ext uri="{FF2B5EF4-FFF2-40B4-BE49-F238E27FC236}">
                  <a16:creationId xmlns:a16="http://schemas.microsoft.com/office/drawing/2014/main" id="{AC32ABE3-5564-4B68-A656-9E0672D66F81}"/>
                </a:ext>
              </a:extLst>
            </p:cNvPr>
            <p:cNvGrpSpPr/>
            <p:nvPr/>
          </p:nvGrpSpPr>
          <p:grpSpPr>
            <a:xfrm>
              <a:off x="2896213" y="3969643"/>
              <a:ext cx="992067" cy="356035"/>
              <a:chOff x="6620815" y="3930208"/>
              <a:chExt cx="548770" cy="474713"/>
            </a:xfrm>
          </p:grpSpPr>
          <p:sp>
            <p:nvSpPr>
              <p:cNvPr id="201" name="îṣļîḑé-Freeform: Shape 59">
                <a:extLst>
                  <a:ext uri="{FF2B5EF4-FFF2-40B4-BE49-F238E27FC236}">
                    <a16:creationId xmlns:a16="http://schemas.microsoft.com/office/drawing/2014/main" id="{84D77079-64A5-4F11-82B9-AC6DB5ECBB6C}"/>
                  </a:ext>
                </a:extLst>
              </p:cNvPr>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a:p>
            </p:txBody>
          </p:sp>
          <p:grpSp>
            <p:nvGrpSpPr>
              <p:cNvPr id="202" name="Group 60">
                <a:extLst>
                  <a:ext uri="{FF2B5EF4-FFF2-40B4-BE49-F238E27FC236}">
                    <a16:creationId xmlns:a16="http://schemas.microsoft.com/office/drawing/2014/main" id="{C93708D5-2A24-4D53-B92E-849A5C3BE44B}"/>
                  </a:ext>
                </a:extLst>
              </p:cNvPr>
              <p:cNvGrpSpPr/>
              <p:nvPr/>
            </p:nvGrpSpPr>
            <p:grpSpPr>
              <a:xfrm>
                <a:off x="6789651" y="3985752"/>
                <a:ext cx="217730" cy="331040"/>
                <a:chOff x="7672388" y="5945188"/>
                <a:chExt cx="466725" cy="709613"/>
              </a:xfrm>
            </p:grpSpPr>
            <p:sp>
              <p:nvSpPr>
                <p:cNvPr id="203" name="îṣļîḑé-Freeform: Shape 61">
                  <a:extLst>
                    <a:ext uri="{FF2B5EF4-FFF2-40B4-BE49-F238E27FC236}">
                      <a16:creationId xmlns:a16="http://schemas.microsoft.com/office/drawing/2014/main" id="{D9B6B4B0-C896-427E-9ED7-5875C699ABEC}"/>
                    </a:ext>
                  </a:extLst>
                </p:cNvPr>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ṣļîḑé-Freeform: Shape 62">
                  <a:extLst>
                    <a:ext uri="{FF2B5EF4-FFF2-40B4-BE49-F238E27FC236}">
                      <a16:creationId xmlns:a16="http://schemas.microsoft.com/office/drawing/2014/main" id="{99E5B766-4DAF-47E2-BB63-D575435C9296}"/>
                    </a:ext>
                  </a:extLst>
                </p:cNvPr>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205" name="îṣļîḑé-Straight Connector 66">
              <a:extLst>
                <a:ext uri="{FF2B5EF4-FFF2-40B4-BE49-F238E27FC236}">
                  <a16:creationId xmlns:a16="http://schemas.microsoft.com/office/drawing/2014/main" id="{0CCA0D2A-924A-4066-AF58-FF097E84E6DD}"/>
                </a:ext>
              </a:extLst>
            </p:cNvPr>
            <p:cNvCxnSpPr>
              <a:cxnSpLocks/>
            </p:cNvCxnSpPr>
            <p:nvPr/>
          </p:nvCxnSpPr>
          <p:spPr>
            <a:xfrm flipV="1">
              <a:off x="1199456" y="5517232"/>
              <a:ext cx="10330705" cy="134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6" name="îṣļîḑé-Straight Connector 67">
              <a:extLst>
                <a:ext uri="{FF2B5EF4-FFF2-40B4-BE49-F238E27FC236}">
                  <a16:creationId xmlns:a16="http://schemas.microsoft.com/office/drawing/2014/main" id="{DDA37A87-F2BC-4915-8543-D2DA4964D48E}"/>
                </a:ext>
              </a:extLst>
            </p:cNvPr>
            <p:cNvCxnSpPr>
              <a:cxnSpLocks/>
            </p:cNvCxnSpPr>
            <p:nvPr/>
          </p:nvCxnSpPr>
          <p:spPr>
            <a:xfrm>
              <a:off x="4564722" y="5629265"/>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7" name="îṣļîḑé-Straight Connector 68">
              <a:extLst>
                <a:ext uri="{FF2B5EF4-FFF2-40B4-BE49-F238E27FC236}">
                  <a16:creationId xmlns:a16="http://schemas.microsoft.com/office/drawing/2014/main" id="{7A7611BC-90BB-41E5-9A12-B0B395CD7A8C}"/>
                </a:ext>
              </a:extLst>
            </p:cNvPr>
            <p:cNvCxnSpPr>
              <a:cxnSpLocks/>
            </p:cNvCxnSpPr>
            <p:nvPr/>
          </p:nvCxnSpPr>
          <p:spPr>
            <a:xfrm>
              <a:off x="940173" y="5518571"/>
              <a:ext cx="3612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8" name="îṣļîḑé-Straight Connector 69">
              <a:extLst>
                <a:ext uri="{FF2B5EF4-FFF2-40B4-BE49-F238E27FC236}">
                  <a16:creationId xmlns:a16="http://schemas.microsoft.com/office/drawing/2014/main" id="{FAFF2350-C78E-4687-A302-241E5B1DE008}"/>
                </a:ext>
              </a:extLst>
            </p:cNvPr>
            <p:cNvCxnSpPr>
              <a:cxnSpLocks/>
            </p:cNvCxnSpPr>
            <p:nvPr/>
          </p:nvCxnSpPr>
          <p:spPr>
            <a:xfrm>
              <a:off x="3375540" y="5629265"/>
              <a:ext cx="1544690"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9" name="îṣļîḑé-Straight Connector 70">
              <a:extLst>
                <a:ext uri="{FF2B5EF4-FFF2-40B4-BE49-F238E27FC236}">
                  <a16:creationId xmlns:a16="http://schemas.microsoft.com/office/drawing/2014/main" id="{82914C38-FE3D-4718-8594-8863FEF6AAFF}"/>
                </a:ext>
              </a:extLst>
            </p:cNvPr>
            <p:cNvCxnSpPr>
              <a:cxnSpLocks/>
            </p:cNvCxnSpPr>
            <p:nvPr/>
          </p:nvCxnSpPr>
          <p:spPr>
            <a:xfrm>
              <a:off x="1911351" y="5683449"/>
              <a:ext cx="251871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0" name="îṣļîḑé-Straight Connector 71">
              <a:extLst>
                <a:ext uri="{FF2B5EF4-FFF2-40B4-BE49-F238E27FC236}">
                  <a16:creationId xmlns:a16="http://schemas.microsoft.com/office/drawing/2014/main" id="{F72EC9DF-A389-4081-81BE-C3747BE1981B}"/>
                </a:ext>
              </a:extLst>
            </p:cNvPr>
            <p:cNvCxnSpPr>
              <a:cxnSpLocks/>
            </p:cNvCxnSpPr>
            <p:nvPr/>
          </p:nvCxnSpPr>
          <p:spPr>
            <a:xfrm>
              <a:off x="1668896" y="5683449"/>
              <a:ext cx="30980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1" name="îṣļîḑé-Straight Connector 72">
              <a:extLst>
                <a:ext uri="{FF2B5EF4-FFF2-40B4-BE49-F238E27FC236}">
                  <a16:creationId xmlns:a16="http://schemas.microsoft.com/office/drawing/2014/main" id="{A90E5CA8-FDDE-403C-A805-00553F373D21}"/>
                </a:ext>
              </a:extLst>
            </p:cNvPr>
            <p:cNvCxnSpPr>
              <a:cxnSpLocks/>
            </p:cNvCxnSpPr>
            <p:nvPr/>
          </p:nvCxnSpPr>
          <p:spPr>
            <a:xfrm>
              <a:off x="1507143" y="5602933"/>
              <a:ext cx="129249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2" name="îṣļîḑé-Straight Connector 73">
              <a:extLst>
                <a:ext uri="{FF2B5EF4-FFF2-40B4-BE49-F238E27FC236}">
                  <a16:creationId xmlns:a16="http://schemas.microsoft.com/office/drawing/2014/main" id="{7F36096E-22B6-490C-A225-D25167D64900}"/>
                </a:ext>
              </a:extLst>
            </p:cNvPr>
            <p:cNvCxnSpPr>
              <a:cxnSpLocks/>
            </p:cNvCxnSpPr>
            <p:nvPr/>
          </p:nvCxnSpPr>
          <p:spPr>
            <a:xfrm>
              <a:off x="4016442" y="5692765"/>
              <a:ext cx="25571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13" name="ïšḻïďê-箭头: 五边形 39">
              <a:extLst>
                <a:ext uri="{FF2B5EF4-FFF2-40B4-BE49-F238E27FC236}">
                  <a16:creationId xmlns:a16="http://schemas.microsoft.com/office/drawing/2014/main" id="{9DB4362B-BF4C-4DB8-A9CB-692924B0DFDD}"/>
                </a:ext>
              </a:extLst>
            </p:cNvPr>
            <p:cNvSpPr/>
            <p:nvPr/>
          </p:nvSpPr>
          <p:spPr bwMode="auto">
            <a:xfrm>
              <a:off x="1939413" y="2502163"/>
              <a:ext cx="8433808" cy="489238"/>
            </a:xfrm>
            <a:prstGeom prst="homePlate">
              <a:avLst/>
            </a:prstGeom>
            <a:solidFill>
              <a:schemeClr val="accent2"/>
            </a:solidFill>
            <a:ln w="19050">
              <a:noFill/>
              <a:round/>
              <a:headEnd/>
              <a:tailEnd/>
            </a:ln>
          </p:spPr>
          <p:txBody>
            <a:bodyPr anchor="ctr"/>
            <a:lstStyle/>
            <a:p>
              <a:pPr algn="ctr"/>
              <a:endParaRPr/>
            </a:p>
          </p:txBody>
        </p:sp>
        <p:sp>
          <p:nvSpPr>
            <p:cNvPr id="214" name="ïšḻïďê-箭头: 五边形 40">
              <a:extLst>
                <a:ext uri="{FF2B5EF4-FFF2-40B4-BE49-F238E27FC236}">
                  <a16:creationId xmlns:a16="http://schemas.microsoft.com/office/drawing/2014/main" id="{B67E724D-BBB2-46BB-A48F-99469424D8C0}"/>
                </a:ext>
              </a:extLst>
            </p:cNvPr>
            <p:cNvSpPr/>
            <p:nvPr/>
          </p:nvSpPr>
          <p:spPr bwMode="auto">
            <a:xfrm>
              <a:off x="1939412" y="3173799"/>
              <a:ext cx="6429416" cy="489238"/>
            </a:xfrm>
            <a:prstGeom prst="homePlate">
              <a:avLst/>
            </a:prstGeom>
            <a:solidFill>
              <a:schemeClr val="accent3"/>
            </a:solidFill>
            <a:ln w="19050">
              <a:noFill/>
              <a:round/>
              <a:headEnd/>
              <a:tailEnd/>
            </a:ln>
          </p:spPr>
          <p:txBody>
            <a:bodyPr anchor="ctr"/>
            <a:lstStyle/>
            <a:p>
              <a:pPr algn="ctr"/>
              <a:endParaRPr/>
            </a:p>
          </p:txBody>
        </p:sp>
        <p:sp>
          <p:nvSpPr>
            <p:cNvPr id="215" name="ïšḻïďê-箭头: 五边形 41">
              <a:extLst>
                <a:ext uri="{FF2B5EF4-FFF2-40B4-BE49-F238E27FC236}">
                  <a16:creationId xmlns:a16="http://schemas.microsoft.com/office/drawing/2014/main" id="{113DD480-18D3-4D4B-ABB4-629BCC4B8231}"/>
                </a:ext>
              </a:extLst>
            </p:cNvPr>
            <p:cNvSpPr/>
            <p:nvPr/>
          </p:nvSpPr>
          <p:spPr bwMode="auto">
            <a:xfrm>
              <a:off x="1939412" y="3845433"/>
              <a:ext cx="6429415" cy="489238"/>
            </a:xfrm>
            <a:prstGeom prst="homePlate">
              <a:avLst/>
            </a:prstGeom>
            <a:solidFill>
              <a:schemeClr val="accent4"/>
            </a:solidFill>
            <a:ln w="19050">
              <a:noFill/>
              <a:round/>
              <a:headEnd/>
              <a:tailEnd/>
            </a:ln>
          </p:spPr>
          <p:txBody>
            <a:bodyPr anchor="ctr"/>
            <a:lstStyle/>
            <a:p>
              <a:pPr algn="ctr"/>
              <a:endParaRPr/>
            </a:p>
          </p:txBody>
        </p:sp>
        <p:sp>
          <p:nvSpPr>
            <p:cNvPr id="216" name="ïšḻïďê-箭头: 五边形 38">
              <a:extLst>
                <a:ext uri="{FF2B5EF4-FFF2-40B4-BE49-F238E27FC236}">
                  <a16:creationId xmlns:a16="http://schemas.microsoft.com/office/drawing/2014/main" id="{8FC3119B-36D7-4D34-A019-F02052A844FC}"/>
                </a:ext>
              </a:extLst>
            </p:cNvPr>
            <p:cNvSpPr/>
            <p:nvPr/>
          </p:nvSpPr>
          <p:spPr bwMode="auto">
            <a:xfrm>
              <a:off x="1939412" y="1830526"/>
              <a:ext cx="6421985" cy="489238"/>
            </a:xfrm>
            <a:prstGeom prst="homePlate">
              <a:avLst/>
            </a:prstGeom>
            <a:solidFill>
              <a:schemeClr val="accent1"/>
            </a:solidFill>
            <a:ln w="19050">
              <a:noFill/>
              <a:round/>
              <a:headEnd/>
              <a:tailEnd/>
            </a:ln>
          </p:spPr>
          <p:txBody>
            <a:bodyPr anchor="ctr"/>
            <a:lstStyle/>
            <a:p>
              <a:pPr algn="ctr"/>
              <a:endParaRPr/>
            </a:p>
          </p:txBody>
        </p:sp>
        <p:sp>
          <p:nvSpPr>
            <p:cNvPr id="217" name="TextBox 205">
              <a:extLst>
                <a:ext uri="{FF2B5EF4-FFF2-40B4-BE49-F238E27FC236}">
                  <a16:creationId xmlns:a16="http://schemas.microsoft.com/office/drawing/2014/main" id="{95D03816-E8F9-43B0-9495-3A3DC878214C}"/>
                </a:ext>
              </a:extLst>
            </p:cNvPr>
            <p:cNvSpPr txBox="1"/>
            <p:nvPr/>
          </p:nvSpPr>
          <p:spPr>
            <a:xfrm>
              <a:off x="3172421" y="1901719"/>
              <a:ext cx="5188976"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发展历史</a:t>
              </a:r>
            </a:p>
          </p:txBody>
        </p:sp>
        <p:sp>
          <p:nvSpPr>
            <p:cNvPr id="218" name="TextBox 206">
              <a:extLst>
                <a:ext uri="{FF2B5EF4-FFF2-40B4-BE49-F238E27FC236}">
                  <a16:creationId xmlns:a16="http://schemas.microsoft.com/office/drawing/2014/main" id="{A280F4DD-6DF5-4037-A99F-D0BEF6BCEAFB}"/>
                </a:ext>
              </a:extLst>
            </p:cNvPr>
            <p:cNvSpPr txBox="1"/>
            <p:nvPr/>
          </p:nvSpPr>
          <p:spPr>
            <a:xfrm>
              <a:off x="3172420" y="2555002"/>
              <a:ext cx="288454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研究方案</a:t>
              </a:r>
            </a:p>
          </p:txBody>
        </p:sp>
        <p:sp>
          <p:nvSpPr>
            <p:cNvPr id="219" name="TextBox 207">
              <a:extLst>
                <a:ext uri="{FF2B5EF4-FFF2-40B4-BE49-F238E27FC236}">
                  <a16:creationId xmlns:a16="http://schemas.microsoft.com/office/drawing/2014/main" id="{1A7E045B-2CD4-4ABA-9825-28FF97688059}"/>
                </a:ext>
              </a:extLst>
            </p:cNvPr>
            <p:cNvSpPr txBox="1"/>
            <p:nvPr/>
          </p:nvSpPr>
          <p:spPr>
            <a:xfrm>
              <a:off x="3172420" y="3233752"/>
              <a:ext cx="519497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现状分析</a:t>
              </a:r>
            </a:p>
          </p:txBody>
        </p:sp>
        <p:sp>
          <p:nvSpPr>
            <p:cNvPr id="220" name="TextBox 208">
              <a:extLst>
                <a:ext uri="{FF2B5EF4-FFF2-40B4-BE49-F238E27FC236}">
                  <a16:creationId xmlns:a16="http://schemas.microsoft.com/office/drawing/2014/main" id="{8EAED598-B4BB-4EF9-812A-367835C50471}"/>
                </a:ext>
              </a:extLst>
            </p:cNvPr>
            <p:cNvSpPr txBox="1"/>
            <p:nvPr/>
          </p:nvSpPr>
          <p:spPr>
            <a:xfrm>
              <a:off x="3184411" y="3894748"/>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未来展望</a:t>
              </a:r>
            </a:p>
          </p:txBody>
        </p:sp>
        <p:sp>
          <p:nvSpPr>
            <p:cNvPr id="27" name="ïšḻïďê-箭头: 五边形 41">
              <a:extLst>
                <a:ext uri="{FF2B5EF4-FFF2-40B4-BE49-F238E27FC236}">
                  <a16:creationId xmlns:a16="http://schemas.microsoft.com/office/drawing/2014/main" id="{90EA744C-215B-4594-B86F-26FD716D7C1B}"/>
                </a:ext>
              </a:extLst>
            </p:cNvPr>
            <p:cNvSpPr/>
            <p:nvPr/>
          </p:nvSpPr>
          <p:spPr bwMode="auto">
            <a:xfrm>
              <a:off x="1947605" y="4478000"/>
              <a:ext cx="6429415" cy="489238"/>
            </a:xfrm>
            <a:prstGeom prst="homePlate">
              <a:avLst/>
            </a:prstGeom>
            <a:solidFill>
              <a:schemeClr val="accent4"/>
            </a:solidFill>
            <a:ln w="19050">
              <a:noFill/>
              <a:round/>
              <a:headEnd/>
              <a:tailEnd/>
            </a:ln>
          </p:spPr>
          <p:txBody>
            <a:bodyPr anchor="ctr"/>
            <a:lstStyle/>
            <a:p>
              <a:pPr algn="ctr"/>
              <a:endParaRPr/>
            </a:p>
          </p:txBody>
        </p:sp>
        <p:sp>
          <p:nvSpPr>
            <p:cNvPr id="28" name="TextBox 208">
              <a:extLst>
                <a:ext uri="{FF2B5EF4-FFF2-40B4-BE49-F238E27FC236}">
                  <a16:creationId xmlns:a16="http://schemas.microsoft.com/office/drawing/2014/main" id="{904943B8-072D-4CA7-89CF-808AA6B328F0}"/>
                </a:ext>
              </a:extLst>
            </p:cNvPr>
            <p:cNvSpPr txBox="1"/>
            <p:nvPr/>
          </p:nvSpPr>
          <p:spPr>
            <a:xfrm>
              <a:off x="3178414" y="4527905"/>
              <a:ext cx="5182983" cy="369330"/>
            </a:xfrm>
            <a:prstGeom prst="rect">
              <a:avLst/>
            </a:prstGeom>
            <a:noFill/>
          </p:spPr>
          <p:txBody>
            <a:bodyPr wrap="square" rtlCol="0">
              <a:spAutoFit/>
            </a:bodyPr>
            <a:lstStyle/>
            <a:p>
              <a:r>
                <a:rPr lang="zh-CN" altLang="en-US" sz="2400" b="1" dirty="0">
                  <a:solidFill>
                    <a:schemeClr val="bg1"/>
                  </a:solidFill>
                  <a:latin typeface="微软雅黑" pitchFamily="34" charset="-122"/>
                  <a:ea typeface="微软雅黑" pitchFamily="34" charset="-122"/>
                </a:rPr>
                <a:t>团队工作</a:t>
              </a:r>
            </a:p>
          </p:txBody>
        </p:sp>
      </p:grpSp>
      <p:sp>
        <p:nvSpPr>
          <p:cNvPr id="2" name="灯片编号占位符 1">
            <a:extLst>
              <a:ext uri="{FF2B5EF4-FFF2-40B4-BE49-F238E27FC236}">
                <a16:creationId xmlns:a16="http://schemas.microsoft.com/office/drawing/2014/main" id="{963AC3F5-4291-484C-AE08-FE082627FCF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a:t>
            </a:fld>
            <a:endParaRPr lang="zh-CN" altLang="en-US">
              <a:solidFill>
                <a:prstClr val="black">
                  <a:tint val="75000"/>
                </a:prstClr>
              </a:solidFill>
            </a:endParaRPr>
          </a:p>
        </p:txBody>
      </p:sp>
    </p:spTree>
    <p:custDataLst>
      <p:tags r:id="rId1"/>
    </p:custDataLst>
    <p:extLst>
      <p:ext uri="{BB962C8B-B14F-4D97-AF65-F5344CB8AC3E}">
        <p14:creationId xmlns:p14="http://schemas.microsoft.com/office/powerpoint/2010/main" val="1626057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话气泡: 圆角矩形 3">
            <a:extLst>
              <a:ext uri="{FF2B5EF4-FFF2-40B4-BE49-F238E27FC236}">
                <a16:creationId xmlns:a16="http://schemas.microsoft.com/office/drawing/2014/main" id="{25925B05-1642-4D1C-8CF2-30932DCAC41D}"/>
              </a:ext>
            </a:extLst>
          </p:cNvPr>
          <p:cNvSpPr/>
          <p:nvPr/>
        </p:nvSpPr>
        <p:spPr>
          <a:xfrm>
            <a:off x="909785" y="1628800"/>
            <a:ext cx="3516594" cy="1311896"/>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08951C40-BA97-40DA-A730-FB5B2A7E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77272"/>
            <a:ext cx="12192000" cy="980728"/>
          </a:xfrm>
          <a:prstGeom prst="rect">
            <a:avLst/>
          </a:prstGeom>
        </p:spPr>
      </p:pic>
      <p:sp>
        <p:nvSpPr>
          <p:cNvPr id="167" name="îŝḷîḓé-Rectangle 120"/>
          <p:cNvSpPr>
            <a:spLocks/>
          </p:cNvSpPr>
          <p:nvPr/>
        </p:nvSpPr>
        <p:spPr bwMode="auto">
          <a:xfrm>
            <a:off x="1268437" y="297442"/>
            <a:ext cx="4395515" cy="61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bodyPr>
          <a:lstStyle/>
          <a:p>
            <a:pPr algn="l"/>
            <a:r>
              <a:rPr lang="zh-CN" alt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rPr>
              <a:t>研究方案</a:t>
            </a:r>
            <a:endParaRPr lang="en-US" sz="2400" b="1" dirty="0">
              <a:solidFill>
                <a:srgbClr val="4578AB"/>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68" name="Group 5"/>
          <p:cNvGrpSpPr>
            <a:grpSpLocks/>
          </p:cNvGrpSpPr>
          <p:nvPr/>
        </p:nvGrpSpPr>
        <p:grpSpPr>
          <a:xfrm>
            <a:off x="700497" y="323694"/>
            <a:ext cx="435653" cy="704734"/>
            <a:chOff x="1339482" y="1448780"/>
            <a:chExt cx="1530100" cy="2542884"/>
          </a:xfrm>
        </p:grpSpPr>
        <p:grpSp>
          <p:nvGrpSpPr>
            <p:cNvPr id="169" name="Group 24"/>
            <p:cNvGrpSpPr/>
            <p:nvPr/>
          </p:nvGrpSpPr>
          <p:grpSpPr>
            <a:xfrm>
              <a:off x="1339482" y="1448780"/>
              <a:ext cx="1530100" cy="2542884"/>
              <a:chOff x="1143000" y="1352550"/>
              <a:chExt cx="1066800" cy="1772921"/>
            </a:xfrm>
          </p:grpSpPr>
          <p:grpSp>
            <p:nvGrpSpPr>
              <p:cNvPr id="171" name="Group 25"/>
              <p:cNvGrpSpPr/>
              <p:nvPr/>
            </p:nvGrpSpPr>
            <p:grpSpPr>
              <a:xfrm>
                <a:off x="1220656" y="1995170"/>
                <a:ext cx="911488" cy="1130301"/>
                <a:chOff x="1147877" y="1942143"/>
                <a:chExt cx="911488" cy="1130301"/>
              </a:xfrm>
            </p:grpSpPr>
            <p:sp>
              <p:nvSpPr>
                <p:cNvPr id="173" name="îṥļîḑé-Arrow: Notched Right 27"/>
                <p:cNvSpPr/>
                <p:nvPr/>
              </p:nvSpPr>
              <p:spPr bwMode="auto">
                <a:xfrm rot="3952631" flipH="1">
                  <a:off x="1271327" y="2284405"/>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îṥļîḑé-Arrow: Notched Right 28"/>
                <p:cNvSpPr/>
                <p:nvPr/>
              </p:nvSpPr>
              <p:spPr bwMode="auto">
                <a:xfrm rot="17647369">
                  <a:off x="805615" y="2284406"/>
                  <a:ext cx="1130300" cy="445776"/>
                </a:xfrm>
                <a:prstGeom prst="notchedRightArrow">
                  <a:avLst>
                    <a:gd name="adj1" fmla="val 100000"/>
                    <a:gd name="adj2" fmla="val 58021"/>
                  </a:avLst>
                </a:prstGeom>
                <a:solidFill>
                  <a:schemeClr val="accent1"/>
                </a:solidFill>
                <a:ln w="19050">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2" name="îṥļîḑé-Oval 26"/>
              <p:cNvSpPr/>
              <p:nvPr/>
            </p:nvSpPr>
            <p:spPr bwMode="auto">
              <a:xfrm>
                <a:off x="1143000" y="1352550"/>
                <a:ext cx="1066800" cy="1066800"/>
              </a:xfrm>
              <a:prstGeom prst="ellipse">
                <a:avLst/>
              </a:prstGeom>
              <a:solidFill>
                <a:schemeClr val="bg1"/>
              </a:solidFill>
              <a:ln w="57150">
                <a:solidFill>
                  <a:schemeClr val="accent1"/>
                </a:solid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70" name="îṥļîḑé-Freeform: Shape 32"/>
            <p:cNvSpPr>
              <a:spLocks/>
            </p:cNvSpPr>
            <p:nvPr/>
          </p:nvSpPr>
          <p:spPr bwMode="auto">
            <a:xfrm>
              <a:off x="1700754" y="1877630"/>
              <a:ext cx="807557" cy="69218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accent1"/>
            </a:solidFill>
            <a:ln w="9525">
              <a:noFill/>
              <a:round/>
              <a:headEnd/>
              <a:tailEnd/>
            </a:ln>
          </p:spPr>
          <p:txBody>
            <a:bodyPr anchor="ctr"/>
            <a:lstStyle/>
            <a:p>
              <a:pPr algn="ctr"/>
              <a:endParaRPr>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4" name="组合 13">
            <a:extLst>
              <a:ext uri="{FF2B5EF4-FFF2-40B4-BE49-F238E27FC236}">
                <a16:creationId xmlns:a16="http://schemas.microsoft.com/office/drawing/2014/main" id="{0239E971-9481-4AD6-9D65-B2EB1704CA71}"/>
              </a:ext>
            </a:extLst>
          </p:cNvPr>
          <p:cNvGrpSpPr/>
          <p:nvPr/>
        </p:nvGrpSpPr>
        <p:grpSpPr>
          <a:xfrm>
            <a:off x="941520" y="3089094"/>
            <a:ext cx="10328776" cy="752818"/>
            <a:chOff x="925262" y="2993921"/>
            <a:chExt cx="10328776" cy="733029"/>
          </a:xfrm>
        </p:grpSpPr>
        <p:grpSp>
          <p:nvGrpSpPr>
            <p:cNvPr id="17" name="组合 16">
              <a:extLst>
                <a:ext uri="{FF2B5EF4-FFF2-40B4-BE49-F238E27FC236}">
                  <a16:creationId xmlns:a16="http://schemas.microsoft.com/office/drawing/2014/main" id="{3E2F8108-5FDE-4F71-944B-D0E85F687FA0}"/>
                </a:ext>
              </a:extLst>
            </p:cNvPr>
            <p:cNvGrpSpPr/>
            <p:nvPr/>
          </p:nvGrpSpPr>
          <p:grpSpPr>
            <a:xfrm>
              <a:off x="7229615" y="2993921"/>
              <a:ext cx="1955401" cy="733029"/>
              <a:chOff x="7229615" y="2260885"/>
              <a:chExt cx="1955401" cy="733029"/>
            </a:xfrm>
          </p:grpSpPr>
          <p:sp>
            <p:nvSpPr>
              <p:cNvPr id="45" name="矩形 44">
                <a:extLst>
                  <a:ext uri="{FF2B5EF4-FFF2-40B4-BE49-F238E27FC236}">
                    <a16:creationId xmlns:a16="http://schemas.microsoft.com/office/drawing/2014/main" id="{008DD49A-E9F5-44B1-9074-610F26A931B7}"/>
                  </a:ext>
                </a:extLst>
              </p:cNvPr>
              <p:cNvSpPr/>
              <p:nvPr/>
            </p:nvSpPr>
            <p:spPr>
              <a:xfrm>
                <a:off x="7229615" y="2260885"/>
                <a:ext cx="1955401" cy="733029"/>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endParaRPr>
              </a:p>
            </p:txBody>
          </p:sp>
          <p:sp>
            <p:nvSpPr>
              <p:cNvPr id="46" name="文本框 45">
                <a:extLst>
                  <a:ext uri="{FF2B5EF4-FFF2-40B4-BE49-F238E27FC236}">
                    <a16:creationId xmlns:a16="http://schemas.microsoft.com/office/drawing/2014/main" id="{83185FC3-6B29-45F0-B35B-4864887F5F90}"/>
                  </a:ext>
                </a:extLst>
              </p:cNvPr>
              <p:cNvSpPr txBox="1"/>
              <p:nvPr/>
            </p:nvSpPr>
            <p:spPr>
              <a:xfrm>
                <a:off x="7347090" y="2342785"/>
                <a:ext cx="1720451" cy="64633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spcBef>
                    <a:spcPts val="0"/>
                  </a:spcBef>
                  <a:spcAft>
                    <a:spcPts val="0"/>
                  </a:spcAft>
                  <a:buClrTx/>
                  <a:buSzPct val="30000"/>
                  <a:defRPr/>
                </a:pPr>
                <a:r>
                  <a:rPr kumimoji="0" lang="zh-CN" altLang="en-US" b="1" i="0" u="none" strike="noStrike" kern="1200" cap="none" spc="0" normalizeH="0" baseline="0" noProof="0" dirty="0">
                    <a:ln>
                      <a:noFill/>
                    </a:ln>
                    <a:solidFill>
                      <a:schemeClr val="accent1"/>
                    </a:solidFill>
                    <a:effectLst/>
                    <a:uLnTx/>
                    <a:uFillTx/>
                  </a:rPr>
                  <a:t>介绍运维治理实践情况</a:t>
                </a:r>
                <a:endParaRPr kumimoji="0" lang="en-US" altLang="zh-CN" b="1" i="0" u="none" strike="noStrike" kern="1200" cap="none" spc="0" normalizeH="0" baseline="0" noProof="0" dirty="0">
                  <a:ln>
                    <a:noFill/>
                  </a:ln>
                  <a:solidFill>
                    <a:schemeClr val="accent1"/>
                  </a:solidFill>
                  <a:effectLst/>
                  <a:uLnTx/>
                  <a:uFillTx/>
                </a:endParaRPr>
              </a:p>
            </p:txBody>
          </p:sp>
        </p:grpSp>
        <p:grpSp>
          <p:nvGrpSpPr>
            <p:cNvPr id="18" name="组合 17">
              <a:extLst>
                <a:ext uri="{FF2B5EF4-FFF2-40B4-BE49-F238E27FC236}">
                  <a16:creationId xmlns:a16="http://schemas.microsoft.com/office/drawing/2014/main" id="{99B09918-C17D-4A54-80BD-7BE142E9DA27}"/>
                </a:ext>
              </a:extLst>
            </p:cNvPr>
            <p:cNvGrpSpPr/>
            <p:nvPr/>
          </p:nvGrpSpPr>
          <p:grpSpPr>
            <a:xfrm>
              <a:off x="5128164" y="2993921"/>
              <a:ext cx="1955401" cy="733029"/>
              <a:chOff x="5128164" y="2260885"/>
              <a:chExt cx="1955401" cy="733029"/>
            </a:xfrm>
          </p:grpSpPr>
          <p:sp>
            <p:nvSpPr>
              <p:cNvPr id="43" name="矩形 42">
                <a:extLst>
                  <a:ext uri="{FF2B5EF4-FFF2-40B4-BE49-F238E27FC236}">
                    <a16:creationId xmlns:a16="http://schemas.microsoft.com/office/drawing/2014/main" id="{C14FE54B-46E2-41B8-A405-9044B79932C6}"/>
                  </a:ext>
                </a:extLst>
              </p:cNvPr>
              <p:cNvSpPr/>
              <p:nvPr/>
            </p:nvSpPr>
            <p:spPr>
              <a:xfrm>
                <a:off x="5128164" y="2260885"/>
                <a:ext cx="1955401" cy="733029"/>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endParaRPr>
              </a:p>
            </p:txBody>
          </p:sp>
          <p:sp>
            <p:nvSpPr>
              <p:cNvPr id="44" name="文本框 43">
                <a:extLst>
                  <a:ext uri="{FF2B5EF4-FFF2-40B4-BE49-F238E27FC236}">
                    <a16:creationId xmlns:a16="http://schemas.microsoft.com/office/drawing/2014/main" id="{661A732F-D28A-4D47-965C-4ED895393B98}"/>
                  </a:ext>
                </a:extLst>
              </p:cNvPr>
              <p:cNvSpPr txBox="1"/>
              <p:nvPr/>
            </p:nvSpPr>
            <p:spPr>
              <a:xfrm>
                <a:off x="5245639" y="2396567"/>
                <a:ext cx="1720451" cy="369332"/>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spcBef>
                    <a:spcPts val="0"/>
                  </a:spcBef>
                  <a:spcAft>
                    <a:spcPts val="0"/>
                  </a:spcAft>
                  <a:buClrTx/>
                  <a:buSzPct val="30000"/>
                  <a:defRPr/>
                </a:pPr>
                <a:r>
                  <a:rPr kumimoji="0" lang="zh-CN" altLang="en-US" b="1" i="0" u="none" strike="noStrike" kern="1200" cap="none" spc="0" normalizeH="0" baseline="0" noProof="0" dirty="0">
                    <a:ln>
                      <a:noFill/>
                    </a:ln>
                    <a:solidFill>
                      <a:schemeClr val="tx1"/>
                    </a:solidFill>
                    <a:effectLst/>
                    <a:uLnTx/>
                    <a:uFillTx/>
                  </a:rPr>
                  <a:t>研究方法对比</a:t>
                </a:r>
                <a:endParaRPr kumimoji="0" lang="en-US" altLang="zh-CN" b="1" i="0" u="none" strike="noStrike" kern="1200" cap="none" spc="0" normalizeH="0" baseline="0" noProof="0" dirty="0">
                  <a:ln>
                    <a:noFill/>
                  </a:ln>
                  <a:solidFill>
                    <a:schemeClr val="tx1"/>
                  </a:solidFill>
                  <a:effectLst/>
                  <a:uLnTx/>
                  <a:uFillTx/>
                </a:endParaRPr>
              </a:p>
            </p:txBody>
          </p:sp>
        </p:grpSp>
        <p:grpSp>
          <p:nvGrpSpPr>
            <p:cNvPr id="19" name="组合 18">
              <a:extLst>
                <a:ext uri="{FF2B5EF4-FFF2-40B4-BE49-F238E27FC236}">
                  <a16:creationId xmlns:a16="http://schemas.microsoft.com/office/drawing/2014/main" id="{DB931D55-BECC-46C5-A783-F5F30427FF85}"/>
                </a:ext>
              </a:extLst>
            </p:cNvPr>
            <p:cNvGrpSpPr/>
            <p:nvPr/>
          </p:nvGrpSpPr>
          <p:grpSpPr>
            <a:xfrm>
              <a:off x="3026713" y="2993921"/>
              <a:ext cx="1955401" cy="733029"/>
              <a:chOff x="3026713" y="2260885"/>
              <a:chExt cx="1955401" cy="733029"/>
            </a:xfrm>
          </p:grpSpPr>
          <p:sp>
            <p:nvSpPr>
              <p:cNvPr id="41" name="矩形 40">
                <a:extLst>
                  <a:ext uri="{FF2B5EF4-FFF2-40B4-BE49-F238E27FC236}">
                    <a16:creationId xmlns:a16="http://schemas.microsoft.com/office/drawing/2014/main" id="{BFF2FF0A-E4C5-442E-840E-0E1E532D487E}"/>
                  </a:ext>
                </a:extLst>
              </p:cNvPr>
              <p:cNvSpPr/>
              <p:nvPr/>
            </p:nvSpPr>
            <p:spPr>
              <a:xfrm>
                <a:off x="3026713" y="2260885"/>
                <a:ext cx="1955401" cy="733029"/>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endParaRPr>
              </a:p>
            </p:txBody>
          </p:sp>
          <p:sp>
            <p:nvSpPr>
              <p:cNvPr id="42" name="文本框 41">
                <a:extLst>
                  <a:ext uri="{FF2B5EF4-FFF2-40B4-BE49-F238E27FC236}">
                    <a16:creationId xmlns:a16="http://schemas.microsoft.com/office/drawing/2014/main" id="{DB396C51-1812-452E-801F-BDE599B4AD7B}"/>
                  </a:ext>
                </a:extLst>
              </p:cNvPr>
              <p:cNvSpPr txBox="1"/>
              <p:nvPr/>
            </p:nvSpPr>
            <p:spPr>
              <a:xfrm>
                <a:off x="3144188" y="2333964"/>
                <a:ext cx="1720451" cy="64633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spcBef>
                    <a:spcPts val="0"/>
                  </a:spcBef>
                  <a:spcAft>
                    <a:spcPts val="0"/>
                  </a:spcAft>
                  <a:buClrTx/>
                  <a:buSzPct val="30000"/>
                  <a:defRPr/>
                </a:pPr>
                <a:r>
                  <a:rPr kumimoji="0" lang="zh-CN" altLang="en-US" b="1" i="0" u="none" strike="noStrike" kern="1200" cap="none" spc="0" normalizeH="0" baseline="0" noProof="0" dirty="0">
                    <a:ln>
                      <a:noFill/>
                    </a:ln>
                    <a:solidFill>
                      <a:schemeClr val="accent1"/>
                    </a:solidFill>
                    <a:effectLst/>
                    <a:uLnTx/>
                    <a:uFillTx/>
                  </a:rPr>
                  <a:t>抽取数据</a:t>
                </a:r>
                <a:endParaRPr kumimoji="0" lang="en-US" altLang="zh-CN" b="1" i="0" u="none" strike="noStrike" kern="1200" cap="none" spc="0" normalizeH="0" baseline="0" noProof="0" dirty="0">
                  <a:ln>
                    <a:noFill/>
                  </a:ln>
                  <a:solidFill>
                    <a:schemeClr val="accent1"/>
                  </a:solidFill>
                  <a:effectLst/>
                  <a:uLnTx/>
                  <a:uFillTx/>
                </a:endParaRPr>
              </a:p>
              <a:p>
                <a:pPr marR="0" lvl="0" defTabSz="913765" rtl="0" eaLnBrk="1" fontAlgn="auto" latinLnBrk="0" hangingPunct="1">
                  <a:spcBef>
                    <a:spcPts val="0"/>
                  </a:spcBef>
                  <a:spcAft>
                    <a:spcPts val="0"/>
                  </a:spcAft>
                  <a:buClrTx/>
                  <a:buSzPct val="30000"/>
                  <a:defRPr/>
                </a:pPr>
                <a:r>
                  <a:rPr kumimoji="0" lang="zh-CN" altLang="en-US" b="1" i="0" u="none" strike="noStrike" kern="1200" cap="none" spc="0" normalizeH="0" baseline="0" noProof="0" dirty="0">
                    <a:ln>
                      <a:noFill/>
                    </a:ln>
                    <a:solidFill>
                      <a:schemeClr val="accent1"/>
                    </a:solidFill>
                    <a:effectLst/>
                    <a:uLnTx/>
                    <a:uFillTx/>
                  </a:rPr>
                  <a:t>质量评估</a:t>
                </a:r>
                <a:endParaRPr kumimoji="0" lang="en-US" altLang="zh-CN" b="1" i="0" u="none" strike="noStrike" kern="1200" cap="none" spc="0" normalizeH="0" baseline="0" noProof="0" dirty="0">
                  <a:ln>
                    <a:noFill/>
                  </a:ln>
                  <a:solidFill>
                    <a:schemeClr val="accent1"/>
                  </a:solidFill>
                  <a:effectLst/>
                  <a:uLnTx/>
                  <a:uFillTx/>
                </a:endParaRPr>
              </a:p>
            </p:txBody>
          </p:sp>
        </p:grpSp>
        <p:grpSp>
          <p:nvGrpSpPr>
            <p:cNvPr id="20" name="组合 19">
              <a:extLst>
                <a:ext uri="{FF2B5EF4-FFF2-40B4-BE49-F238E27FC236}">
                  <a16:creationId xmlns:a16="http://schemas.microsoft.com/office/drawing/2014/main" id="{B510CE86-7994-4AFE-836E-730A236DA285}"/>
                </a:ext>
              </a:extLst>
            </p:cNvPr>
            <p:cNvGrpSpPr/>
            <p:nvPr/>
          </p:nvGrpSpPr>
          <p:grpSpPr>
            <a:xfrm>
              <a:off x="925262" y="2993921"/>
              <a:ext cx="1955401" cy="733029"/>
              <a:chOff x="925262" y="2260885"/>
              <a:chExt cx="1955401" cy="733029"/>
            </a:xfrm>
          </p:grpSpPr>
          <p:sp>
            <p:nvSpPr>
              <p:cNvPr id="39" name="矩形 38">
                <a:extLst>
                  <a:ext uri="{FF2B5EF4-FFF2-40B4-BE49-F238E27FC236}">
                    <a16:creationId xmlns:a16="http://schemas.microsoft.com/office/drawing/2014/main" id="{FD34ABFD-BCB9-48E1-B878-452F98827676}"/>
                  </a:ext>
                </a:extLst>
              </p:cNvPr>
              <p:cNvSpPr/>
              <p:nvPr/>
            </p:nvSpPr>
            <p:spPr>
              <a:xfrm>
                <a:off x="925262" y="2260885"/>
                <a:ext cx="1955401" cy="733029"/>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4EA9E9BF-0787-494E-822B-FD731413004C}"/>
                  </a:ext>
                </a:extLst>
              </p:cNvPr>
              <p:cNvSpPr txBox="1"/>
              <p:nvPr/>
            </p:nvSpPr>
            <p:spPr>
              <a:xfrm>
                <a:off x="1042737" y="2306602"/>
                <a:ext cx="1720451" cy="64633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spcBef>
                    <a:spcPts val="0"/>
                  </a:spcBef>
                  <a:spcAft>
                    <a:spcPts val="0"/>
                  </a:spcAft>
                  <a:buClrTx/>
                  <a:buSzPct val="30000"/>
                  <a:defRPr/>
                </a:pPr>
                <a:r>
                  <a:rPr kumimoji="0" lang="zh-CN" altLang="en-US" b="1" i="0" u="none" strike="noStrike" kern="1200" cap="none" spc="0" normalizeH="0" baseline="0" noProof="0" dirty="0">
                    <a:ln>
                      <a:noFill/>
                    </a:ln>
                    <a:solidFill>
                      <a:schemeClr val="tx1"/>
                    </a:solidFill>
                    <a:effectLst/>
                    <a:uLnTx/>
                    <a:uFillTx/>
                  </a:rPr>
                  <a:t>运维治理中的关键活动</a:t>
                </a:r>
                <a:endParaRPr kumimoji="0" lang="en-US" altLang="zh-CN" b="1" i="0" u="none" strike="noStrike" kern="1200" cap="none" spc="0" normalizeH="0" baseline="0" noProof="0" dirty="0">
                  <a:ln>
                    <a:noFill/>
                  </a:ln>
                  <a:solidFill>
                    <a:schemeClr val="tx1"/>
                  </a:solidFill>
                  <a:effectLst/>
                  <a:uLnTx/>
                  <a:uFillTx/>
                </a:endParaRPr>
              </a:p>
            </p:txBody>
          </p:sp>
        </p:grpSp>
        <p:grpSp>
          <p:nvGrpSpPr>
            <p:cNvPr id="22" name="组合 21">
              <a:extLst>
                <a:ext uri="{FF2B5EF4-FFF2-40B4-BE49-F238E27FC236}">
                  <a16:creationId xmlns:a16="http://schemas.microsoft.com/office/drawing/2014/main" id="{79F14A6B-2738-4185-8008-B3EC213AACA9}"/>
                </a:ext>
              </a:extLst>
            </p:cNvPr>
            <p:cNvGrpSpPr/>
            <p:nvPr/>
          </p:nvGrpSpPr>
          <p:grpSpPr>
            <a:xfrm>
              <a:off x="9298637" y="2993921"/>
              <a:ext cx="1955401" cy="733029"/>
              <a:chOff x="9298637" y="2260885"/>
              <a:chExt cx="1955401" cy="733029"/>
            </a:xfrm>
          </p:grpSpPr>
          <p:sp>
            <p:nvSpPr>
              <p:cNvPr id="35" name="矩形 34">
                <a:extLst>
                  <a:ext uri="{FF2B5EF4-FFF2-40B4-BE49-F238E27FC236}">
                    <a16:creationId xmlns:a16="http://schemas.microsoft.com/office/drawing/2014/main" id="{47E716AC-5F07-49CE-A6CB-D314706E4C3A}"/>
                  </a:ext>
                </a:extLst>
              </p:cNvPr>
              <p:cNvSpPr/>
              <p:nvPr/>
            </p:nvSpPr>
            <p:spPr>
              <a:xfrm>
                <a:off x="9298637" y="2260885"/>
                <a:ext cx="1955401" cy="733029"/>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endParaRPr>
              </a:p>
            </p:txBody>
          </p:sp>
          <p:sp>
            <p:nvSpPr>
              <p:cNvPr id="36" name="文本框 35">
                <a:extLst>
                  <a:ext uri="{FF2B5EF4-FFF2-40B4-BE49-F238E27FC236}">
                    <a16:creationId xmlns:a16="http://schemas.microsoft.com/office/drawing/2014/main" id="{9358F9D8-FC4F-4738-B329-1BEC5EC81E17}"/>
                  </a:ext>
                </a:extLst>
              </p:cNvPr>
              <p:cNvSpPr txBox="1"/>
              <p:nvPr/>
            </p:nvSpPr>
            <p:spPr>
              <a:xfrm>
                <a:off x="9416112" y="2396567"/>
                <a:ext cx="1720451" cy="369332"/>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spcBef>
                    <a:spcPts val="0"/>
                  </a:spcBef>
                  <a:spcAft>
                    <a:spcPts val="0"/>
                  </a:spcAft>
                  <a:buClrTx/>
                  <a:buSzPct val="30000"/>
                  <a:defRPr/>
                </a:pPr>
                <a:r>
                  <a:rPr kumimoji="0" lang="zh-CN" altLang="en-US" b="1" i="0" u="none" strike="noStrike" kern="1200" cap="none" spc="0" normalizeH="0" baseline="0" noProof="0" dirty="0">
                    <a:ln>
                      <a:noFill/>
                    </a:ln>
                    <a:solidFill>
                      <a:schemeClr val="tx1"/>
                    </a:solidFill>
                    <a:effectLst/>
                    <a:uLnTx/>
                    <a:uFillTx/>
                  </a:rPr>
                  <a:t>展望总结</a:t>
                </a:r>
                <a:endParaRPr kumimoji="0" lang="en-US" altLang="zh-CN" b="1" i="0" u="none" strike="noStrike" kern="1200" cap="none" spc="0" normalizeH="0" baseline="0" noProof="0" dirty="0">
                  <a:ln>
                    <a:noFill/>
                  </a:ln>
                  <a:solidFill>
                    <a:schemeClr val="tx1"/>
                  </a:solidFill>
                  <a:effectLst/>
                  <a:uLnTx/>
                  <a:uFillTx/>
                </a:endParaRPr>
              </a:p>
            </p:txBody>
          </p:sp>
        </p:grpSp>
      </p:grpSp>
      <p:sp>
        <p:nvSpPr>
          <p:cNvPr id="83" name="文本框 82">
            <a:extLst>
              <a:ext uri="{FF2B5EF4-FFF2-40B4-BE49-F238E27FC236}">
                <a16:creationId xmlns:a16="http://schemas.microsoft.com/office/drawing/2014/main" id="{666016C1-0753-48FF-A5FC-07D461B147E2}"/>
              </a:ext>
            </a:extLst>
          </p:cNvPr>
          <p:cNvSpPr txBox="1"/>
          <p:nvPr/>
        </p:nvSpPr>
        <p:spPr>
          <a:xfrm>
            <a:off x="909785" y="1710253"/>
            <a:ext cx="3498408" cy="1148443"/>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266700" algn="just">
              <a:lnSpc>
                <a:spcPts val="2000"/>
              </a:lnSpc>
            </a:pPr>
            <a:r>
              <a:rPr lang="zh-CN" altLang="zh-CN" sz="1800" kern="100" dirty="0">
                <a:solidFill>
                  <a:schemeClr val="tx1"/>
                </a:solidFill>
                <a:effectLst/>
                <a:latin typeface="微软雅黑" panose="020B0503020204020204" pitchFamily="34" charset="-122"/>
                <a:ea typeface="微软雅黑" panose="020B0503020204020204" pitchFamily="34" charset="-122"/>
              </a:rPr>
              <a:t>介绍微服务架构与容器技术的基础概念，以及服务发现、负载均衡、弹性伸缩、故障监测等运维治理中的关键活动。</a:t>
            </a:r>
            <a:endParaRPr lang="en-US" altLang="zh-CN" sz="1800" kern="100" dirty="0">
              <a:solidFill>
                <a:schemeClr val="tx1"/>
              </a:solidFill>
              <a:effectLst/>
              <a:latin typeface="微软雅黑" panose="020B0503020204020204" pitchFamily="34" charset="-122"/>
              <a:ea typeface="微软雅黑" panose="020B0503020204020204" pitchFamily="34" charset="-122"/>
            </a:endParaRPr>
          </a:p>
        </p:txBody>
      </p:sp>
      <p:sp>
        <p:nvSpPr>
          <p:cNvPr id="84" name="对话气泡: 圆角矩形 83">
            <a:extLst>
              <a:ext uri="{FF2B5EF4-FFF2-40B4-BE49-F238E27FC236}">
                <a16:creationId xmlns:a16="http://schemas.microsoft.com/office/drawing/2014/main" id="{077D478C-DDB2-4B3F-818A-3651CDA53CCA}"/>
              </a:ext>
            </a:extLst>
          </p:cNvPr>
          <p:cNvSpPr/>
          <p:nvPr/>
        </p:nvSpPr>
        <p:spPr>
          <a:xfrm>
            <a:off x="4973646" y="2106423"/>
            <a:ext cx="3516594" cy="752819"/>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FEEC3BCF-716D-49F9-A6EB-84C671A74DFF}"/>
              </a:ext>
            </a:extLst>
          </p:cNvPr>
          <p:cNvSpPr txBox="1"/>
          <p:nvPr/>
        </p:nvSpPr>
        <p:spPr>
          <a:xfrm>
            <a:off x="4982739" y="2159344"/>
            <a:ext cx="3498408" cy="64633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just" defTabSz="913765" rtl="0" eaLnBrk="1" fontAlgn="auto" latinLnBrk="0" hangingPunct="1">
              <a:lnSpc>
                <a:spcPct val="100000"/>
              </a:lnSpc>
              <a:spcBef>
                <a:spcPts val="0"/>
              </a:spcBef>
              <a:spcAft>
                <a:spcPts val="0"/>
              </a:spcAft>
              <a:buClrTx/>
              <a:buSzPct val="25000"/>
              <a:defRPr/>
            </a:pPr>
            <a:r>
              <a:rPr lang="zh-CN" altLang="en-US" sz="1800" kern="100" dirty="0">
                <a:solidFill>
                  <a:schemeClr val="tx1"/>
                </a:solidFill>
                <a:effectLst/>
                <a:latin typeface="微软雅黑" panose="020B0503020204020204" pitchFamily="34" charset="-122"/>
                <a:ea typeface="微软雅黑" panose="020B0503020204020204" pitchFamily="34" charset="-122"/>
              </a:rPr>
              <a:t>本文</a:t>
            </a:r>
            <a:r>
              <a:rPr lang="zh-CN" altLang="en-US" kern="100" dirty="0">
                <a:solidFill>
                  <a:schemeClr val="tx1"/>
                </a:solidFill>
                <a:latin typeface="微软雅黑" panose="020B0503020204020204" pitchFamily="34" charset="-122"/>
                <a:ea typeface="微软雅黑" panose="020B0503020204020204" pitchFamily="34" charset="-122"/>
              </a:rPr>
              <a:t>对抽取的论文及逆行研究方法的对比总结</a:t>
            </a:r>
            <a:endParaRPr kumimoji="0" lang="en-US" altLang="zh-CN"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86" name="对话气泡: 圆角矩形 85">
            <a:extLst>
              <a:ext uri="{FF2B5EF4-FFF2-40B4-BE49-F238E27FC236}">
                <a16:creationId xmlns:a16="http://schemas.microsoft.com/office/drawing/2014/main" id="{AF07A254-40F0-44B2-9B9F-FC8E65EBEA0B}"/>
              </a:ext>
            </a:extLst>
          </p:cNvPr>
          <p:cNvSpPr/>
          <p:nvPr/>
        </p:nvSpPr>
        <p:spPr>
          <a:xfrm>
            <a:off x="8857303" y="2077709"/>
            <a:ext cx="2711305" cy="841167"/>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E07ABDFC-522F-4488-87E8-A80351D99C85}"/>
              </a:ext>
            </a:extLst>
          </p:cNvPr>
          <p:cNvSpPr txBox="1"/>
          <p:nvPr/>
        </p:nvSpPr>
        <p:spPr>
          <a:xfrm>
            <a:off x="8809204" y="2206024"/>
            <a:ext cx="2759404" cy="605294"/>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266700" algn="just">
              <a:lnSpc>
                <a:spcPts val="2000"/>
              </a:lnSpc>
            </a:pPr>
            <a:r>
              <a:rPr lang="zh-CN" altLang="zh-CN" sz="1800" kern="100" dirty="0">
                <a:solidFill>
                  <a:schemeClr val="tx1"/>
                </a:solidFill>
                <a:effectLst/>
                <a:latin typeface="微软雅黑" panose="020B0503020204020204" pitchFamily="34" charset="-122"/>
                <a:ea typeface="微软雅黑" panose="020B0503020204020204" pitchFamily="34" charset="-122"/>
              </a:rPr>
              <a:t>讨论该方向的未来研究方向。</a:t>
            </a:r>
            <a:endParaRPr lang="en-US" altLang="zh-CN" sz="1800" kern="100" dirty="0">
              <a:solidFill>
                <a:schemeClr val="tx1"/>
              </a:solidFill>
              <a:effectLst/>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F7B901F-5EA2-45DF-80E1-CDED99326E61}"/>
              </a:ext>
            </a:extLst>
          </p:cNvPr>
          <p:cNvGrpSpPr/>
          <p:nvPr/>
        </p:nvGrpSpPr>
        <p:grpSpPr>
          <a:xfrm>
            <a:off x="1208413" y="4148566"/>
            <a:ext cx="4053484" cy="1580558"/>
            <a:chOff x="505302" y="4133916"/>
            <a:chExt cx="3654223" cy="1580558"/>
          </a:xfrm>
        </p:grpSpPr>
        <p:sp>
          <p:nvSpPr>
            <p:cNvPr id="88" name="对话气泡: 圆角矩形 87">
              <a:extLst>
                <a:ext uri="{FF2B5EF4-FFF2-40B4-BE49-F238E27FC236}">
                  <a16:creationId xmlns:a16="http://schemas.microsoft.com/office/drawing/2014/main" id="{69627F9F-7D47-4BCB-9FCE-E35166EB5548}"/>
                </a:ext>
              </a:extLst>
            </p:cNvPr>
            <p:cNvSpPr/>
            <p:nvPr/>
          </p:nvSpPr>
          <p:spPr>
            <a:xfrm rot="10800000">
              <a:off x="505303" y="4133916"/>
              <a:ext cx="3654222" cy="1580558"/>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313F0993-9FCF-4038-BEBC-72661209246F}"/>
                </a:ext>
              </a:extLst>
            </p:cNvPr>
            <p:cNvSpPr txBox="1"/>
            <p:nvPr/>
          </p:nvSpPr>
          <p:spPr>
            <a:xfrm>
              <a:off x="505302" y="4265462"/>
              <a:ext cx="3582214" cy="1118255"/>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266700" algn="just">
                <a:lnSpc>
                  <a:spcPts val="2000"/>
                </a:lnSpc>
              </a:pPr>
              <a:r>
                <a:rPr lang="zh-CN" altLang="zh-CN" sz="1800" kern="100" dirty="0">
                  <a:solidFill>
                    <a:schemeClr val="tx1"/>
                  </a:solidFill>
                  <a:effectLst/>
                  <a:latin typeface="微软雅黑" panose="020B0503020204020204" pitchFamily="34" charset="-122"/>
                  <a:ea typeface="微软雅黑" panose="020B0503020204020204" pitchFamily="34" charset="-122"/>
                </a:rPr>
                <a:t>从</a:t>
              </a:r>
              <a:r>
                <a:rPr lang="en-US" altLang="zh-CN" sz="1800" kern="100" dirty="0">
                  <a:solidFill>
                    <a:schemeClr val="tx1"/>
                  </a:solidFill>
                  <a:effectLst/>
                  <a:latin typeface="微软雅黑" panose="020B0503020204020204" pitchFamily="34" charset="-122"/>
                  <a:ea typeface="微软雅黑" panose="020B0503020204020204" pitchFamily="34" charset="-122"/>
                </a:rPr>
                <a:t>IEEE Xplore, ACM Digital Library, Springer-Link</a:t>
              </a:r>
              <a:r>
                <a:rPr lang="zh-CN" altLang="zh-CN" sz="1800" kern="100" dirty="0">
                  <a:solidFill>
                    <a:schemeClr val="tx1"/>
                  </a:solidFill>
                  <a:effectLst/>
                  <a:latin typeface="微软雅黑" panose="020B0503020204020204" pitchFamily="34" charset="-122"/>
                  <a:ea typeface="微软雅黑" panose="020B0503020204020204" pitchFamily="34" charset="-122"/>
                </a:rPr>
                <a:t>等数据库中对</a:t>
              </a:r>
              <a:r>
                <a:rPr lang="en-US" altLang="zh-CN" sz="1800" kern="100" dirty="0">
                  <a:solidFill>
                    <a:schemeClr val="tx1"/>
                  </a:solidFill>
                  <a:effectLst/>
                  <a:latin typeface="微软雅黑" panose="020B0503020204020204" pitchFamily="34" charset="-122"/>
                  <a:ea typeface="微软雅黑" panose="020B0503020204020204" pitchFamily="34" charset="-122"/>
                </a:rPr>
                <a:t>2010</a:t>
              </a:r>
              <a:r>
                <a:rPr lang="zh-CN" altLang="zh-CN" sz="1800" kern="100" dirty="0">
                  <a:solidFill>
                    <a:schemeClr val="tx1"/>
                  </a:solidFill>
                  <a:effectLst/>
                  <a:latin typeface="微软雅黑" panose="020B0503020204020204" pitchFamily="34" charset="-122"/>
                  <a:ea typeface="微软雅黑" panose="020B0503020204020204" pitchFamily="34" charset="-122"/>
                </a:rPr>
                <a:t>年至今的相关微服务运维治理的论文进行了进行抽取数据和质量评价</a:t>
              </a:r>
              <a:endParaRPr lang="en-US" altLang="zh-CN" sz="1800" kern="100" dirty="0">
                <a:solidFill>
                  <a:schemeClr val="tx1"/>
                </a:solidFill>
                <a:effectLst/>
                <a:latin typeface="微软雅黑" panose="020B0503020204020204" pitchFamily="34" charset="-122"/>
                <a:ea typeface="微软雅黑" panose="020B0503020204020204" pitchFamily="34" charset="-122"/>
              </a:endParaRPr>
            </a:p>
          </p:txBody>
        </p:sp>
      </p:grpSp>
      <p:grpSp>
        <p:nvGrpSpPr>
          <p:cNvPr id="92" name="组合 91">
            <a:extLst>
              <a:ext uri="{FF2B5EF4-FFF2-40B4-BE49-F238E27FC236}">
                <a16:creationId xmlns:a16="http://schemas.microsoft.com/office/drawing/2014/main" id="{2E8EB59F-0583-4593-B7CE-939F39235E25}"/>
              </a:ext>
            </a:extLst>
          </p:cNvPr>
          <p:cNvGrpSpPr/>
          <p:nvPr/>
        </p:nvGrpSpPr>
        <p:grpSpPr>
          <a:xfrm>
            <a:off x="5578508" y="4217211"/>
            <a:ext cx="3654222" cy="1217155"/>
            <a:chOff x="505303" y="4133916"/>
            <a:chExt cx="3654222" cy="1580558"/>
          </a:xfrm>
        </p:grpSpPr>
        <p:sp>
          <p:nvSpPr>
            <p:cNvPr id="93" name="对话气泡: 圆角矩形 92">
              <a:extLst>
                <a:ext uri="{FF2B5EF4-FFF2-40B4-BE49-F238E27FC236}">
                  <a16:creationId xmlns:a16="http://schemas.microsoft.com/office/drawing/2014/main" id="{DEF1482E-1035-486B-9CCE-83C9AE2C9E5E}"/>
                </a:ext>
              </a:extLst>
            </p:cNvPr>
            <p:cNvSpPr/>
            <p:nvPr/>
          </p:nvSpPr>
          <p:spPr>
            <a:xfrm rot="10800000">
              <a:off x="505303" y="4133916"/>
              <a:ext cx="3654222" cy="1580558"/>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FEA2F4D6-41AF-42D3-AE3B-219E05FE9A90}"/>
                </a:ext>
              </a:extLst>
            </p:cNvPr>
            <p:cNvSpPr txBox="1"/>
            <p:nvPr/>
          </p:nvSpPr>
          <p:spPr>
            <a:xfrm>
              <a:off x="505303" y="4339264"/>
              <a:ext cx="3582214" cy="1199006"/>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00000"/>
                </a:lnSpc>
                <a:spcBef>
                  <a:spcPts val="0"/>
                </a:spcBef>
                <a:spcAft>
                  <a:spcPts val="0"/>
                </a:spcAft>
                <a:buClrTx/>
                <a:buSzPct val="25000"/>
                <a:defRPr/>
              </a:pPr>
              <a:r>
                <a:rPr lang="zh-CN" altLang="zh-CN" sz="1800" kern="100" dirty="0">
                  <a:solidFill>
                    <a:schemeClr val="tx1"/>
                  </a:solidFill>
                  <a:effectLst/>
                  <a:latin typeface="微软雅黑" panose="020B0503020204020204" pitchFamily="34" charset="-122"/>
                  <a:ea typeface="微软雅黑" panose="020B0503020204020204" pitchFamily="34" charset="-122"/>
                </a:rPr>
                <a:t>介绍了目前关于微服务架构运维治理相关的已有方法、工具和实践情况。</a:t>
              </a:r>
              <a:endParaRPr kumimoji="0" lang="en-US" altLang="zh-CN"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35961366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79f886d91965d3ffffa23f853ac6f55391e328f"/>
</p:tagLst>
</file>

<file path=ppt/tags/tag10.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11.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12.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13.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14.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393587;#40952;#112246;#151661;#94584;"/>
</p:tagLst>
</file>

<file path=ppt/tags/tag15.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402741;#78347;#21598;#78347;"/>
</p:tagLst>
</file>

<file path=ppt/tags/tag16.xml><?xml version="1.0" encoding="utf-8"?>
<p:tagLst xmlns:a="http://schemas.openxmlformats.org/drawingml/2006/main" xmlns:r="http://schemas.openxmlformats.org/officeDocument/2006/relationships" xmlns:p="http://schemas.openxmlformats.org/presentationml/2006/main">
  <p:tag name="ISLIDE.DIAGRAM" val="#454640"/>
</p:tagLst>
</file>

<file path=ppt/tags/tag17.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18.xml><?xml version="1.0" encoding="utf-8"?>
<p:tagLst xmlns:a="http://schemas.openxmlformats.org/drawingml/2006/main" xmlns:r="http://schemas.openxmlformats.org/officeDocument/2006/relationships" xmlns:p="http://schemas.openxmlformats.org/presentationml/2006/main">
  <p:tag name="ISLIDE.DIAGRAM" val="#259851"/>
</p:tagLst>
</file>

<file path=ppt/tags/tag19.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2.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20.xml><?xml version="1.0" encoding="utf-8"?>
<p:tagLst xmlns:a="http://schemas.openxmlformats.org/drawingml/2006/main" xmlns:r="http://schemas.openxmlformats.org/officeDocument/2006/relationships" xmlns:p="http://schemas.openxmlformats.org/presentationml/2006/main">
  <p:tag name="ISLIDE.DIAGRAM" val="#454640"/>
</p:tagLst>
</file>

<file path=ppt/tags/tag21.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22.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23.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374312;#384433;#384436;#374312;#379402;"/>
</p:tagLst>
</file>

<file path=ppt/tags/tag24.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
</p:tagLst>
</file>

<file path=ppt/tags/tag25.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68723;"/>
</p:tagLst>
</file>

<file path=ppt/tags/tag26.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27.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75699;#38308;#81051;#38288;#38294;#38288;"/>
  <p:tag name="ISLIDE.VECTOR" val="#189943;#185811;"/>
</p:tagLst>
</file>

<file path=ppt/tags/tag28.xml><?xml version="1.0" encoding="utf-8"?>
<p:tagLst xmlns:a="http://schemas.openxmlformats.org/drawingml/2006/main" xmlns:r="http://schemas.openxmlformats.org/officeDocument/2006/relationships" xmlns:p="http://schemas.openxmlformats.org/presentationml/2006/main">
  <p:tag name="ISLIDE.VECTOR" val="bf3a8160-c412-4564-b35a-75e3359379f1"/>
</p:tagLst>
</file>

<file path=ppt/tags/tag29.xml><?xml version="1.0" encoding="utf-8"?>
<p:tagLst xmlns:a="http://schemas.openxmlformats.org/drawingml/2006/main" xmlns:r="http://schemas.openxmlformats.org/officeDocument/2006/relationships" xmlns:p="http://schemas.openxmlformats.org/presentationml/2006/main">
  <p:tag name="ISLIDE.VECTOR" val="62a0234c-3beb-46f2-bd39-7e0bbc0a0fb7"/>
</p:tagLst>
</file>

<file path=ppt/tags/tag3.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30.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31.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VECTOR" val="#185811;"/>
</p:tagLst>
</file>

<file path=ppt/tags/tag32.xml><?xml version="1.0" encoding="utf-8"?>
<p:tagLst xmlns:a="http://schemas.openxmlformats.org/drawingml/2006/main" xmlns:r="http://schemas.openxmlformats.org/officeDocument/2006/relationships" xmlns:p="http://schemas.openxmlformats.org/presentationml/2006/main">
  <p:tag name="ISLIDE.DIAGRAM" val="#241256"/>
</p:tagLst>
</file>

<file path=ppt/tags/tag33.xml><?xml version="1.0" encoding="utf-8"?>
<p:tagLst xmlns:a="http://schemas.openxmlformats.org/drawingml/2006/main" xmlns:r="http://schemas.openxmlformats.org/officeDocument/2006/relationships" xmlns:p="http://schemas.openxmlformats.org/presentationml/2006/main">
  <p:tag name="ISLIDE.DIAGRAM" val="#2386"/>
</p:tagLst>
</file>

<file path=ppt/tags/tag34.xml><?xml version="1.0" encoding="utf-8"?>
<p:tagLst xmlns:a="http://schemas.openxmlformats.org/drawingml/2006/main" xmlns:r="http://schemas.openxmlformats.org/officeDocument/2006/relationships" xmlns:p="http://schemas.openxmlformats.org/presentationml/2006/main">
  <p:tag name="ISLIDE.DIAGRAM" val="12e39570-2ca2-4385-93f6-edd7bf09cd77#185936;#566842;"/>
</p:tagLst>
</file>

<file path=ppt/tags/tag35.xml><?xml version="1.0" encoding="utf-8"?>
<p:tagLst xmlns:a="http://schemas.openxmlformats.org/drawingml/2006/main" xmlns:r="http://schemas.openxmlformats.org/officeDocument/2006/relationships" xmlns:p="http://schemas.openxmlformats.org/presentationml/2006/main">
  <p:tag name="ISLIDE.DIAGRAM" val="#566842"/>
</p:tagLst>
</file>

<file path=ppt/tags/tag36.xml><?xml version="1.0" encoding="utf-8"?>
<p:tagLst xmlns:a="http://schemas.openxmlformats.org/drawingml/2006/main" xmlns:r="http://schemas.openxmlformats.org/officeDocument/2006/relationships" xmlns:p="http://schemas.openxmlformats.org/presentationml/2006/main">
  <p:tag name="ISLIDE.DIAGRAM" val="12e39570-2ca2-4385-93f6-edd7bf09cd77#185936;#3597;"/>
</p:tagLst>
</file>

<file path=ppt/tags/tag37.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38.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39.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4.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40.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41.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42.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187699_3*l_h_i*1_1_5"/>
  <p:tag name="KSO_WM_TEMPLATE_CATEGORY" val="diagram"/>
  <p:tag name="KSO_WM_TEMPLATE_INDEX" val="2018769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149725;#372450;#68723;"/>
</p:tagLst>
</file>

<file path=ppt/tags/tag45.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5.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6.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 name="ISLIDE.ICON" val="#47638;#47638;#47638;#47638;#47638;#47638;#77724;#77724;#70275;#70275;#56979;#56979;#70275;#70275;#70275;"/>
</p:tagLst>
</file>

<file path=ppt/tags/tag7.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ags/tag8.xml><?xml version="1.0" encoding="utf-8"?>
<p:tagLst xmlns:a="http://schemas.openxmlformats.org/drawingml/2006/main" xmlns:r="http://schemas.openxmlformats.org/officeDocument/2006/relationships" xmlns:p="http://schemas.openxmlformats.org/presentationml/2006/main">
  <p:tag name="ISLIDE.DIAGRAM" val="12e39570-2ca2-4385-93f6-edd7bf09cd77"/>
</p:tagLst>
</file>

<file path=ppt/tags/tag9.xml><?xml version="1.0" encoding="utf-8"?>
<p:tagLst xmlns:a="http://schemas.openxmlformats.org/drawingml/2006/main" xmlns:r="http://schemas.openxmlformats.org/officeDocument/2006/relationships" xmlns:p="http://schemas.openxmlformats.org/presentationml/2006/main">
  <p:tag name="ISLIDE.DIAGRAM" val="12e39570-2ca2-4385-93f6-edd7bf09cd77#185936;"/>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8160</TotalTime>
  <Words>5166</Words>
  <Application>Microsoft Office PowerPoint</Application>
  <PresentationFormat>宽屏</PresentationFormat>
  <Paragraphs>671</Paragraphs>
  <Slides>45</Slides>
  <Notes>32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3" baseType="lpstr">
      <vt:lpstr>微软雅黑</vt:lpstr>
      <vt:lpstr>Arial</vt:lpstr>
      <vt:lpstr>Times New Roman</vt:lpstr>
      <vt:lpstr>华文中宋</vt:lpstr>
      <vt:lpstr>Calibri</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微立体灯泡商务</dc:title>
  <dc:creator>www.1ppt.com</dc:creator>
  <cp:keywords>第一PPT模板网：www.1ppt.com</cp:keywords>
  <cp:lastModifiedBy>刘 雨晴</cp:lastModifiedBy>
  <cp:revision>626</cp:revision>
  <dcterms:created xsi:type="dcterms:W3CDTF">2015-10-14T02:42:14Z</dcterms:created>
  <dcterms:modified xsi:type="dcterms:W3CDTF">2021-12-10T04:15:30Z</dcterms:modified>
</cp:coreProperties>
</file>